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49" roundtripDataSignature="AMtx7miOV++vglvUS1Hjsr1bpUTt1noI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F259D23-6923-4229-8B3E-835202786814}">
  <a:tblStyle styleId="{4F259D23-6923-4229-8B3E-83520278681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F1FA"/>
          </a:solidFill>
        </a:fill>
      </a:tcStyle>
    </a:wholeTbl>
    <a:band1H>
      <a:tcTxStyle/>
      <a:tcStyle>
        <a:fill>
          <a:solidFill>
            <a:srgbClr val="CBE2F5"/>
          </a:solidFill>
        </a:fill>
      </a:tcStyle>
    </a:band1H>
    <a:band2H>
      <a:tcTxStyle/>
    </a:band2H>
    <a:band1V>
      <a:tcTxStyle/>
      <a:tcStyle>
        <a:fill>
          <a:solidFill>
            <a:srgbClr val="CBE2F5"/>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de-DE"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4" name="Google Shape;33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8" name="Google Shape;35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0" name="Google Shape;37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6" name="Google Shape;376;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2" name="Google Shape;38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0" name="Google Shape;41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8" name="Google Shape;41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4" name="Google Shape;424;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23e00cd06c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0" name="Google Shape;430;g123e00cd06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9" name="Google Shape;439;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123e00cd06c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5" name="Google Shape;445;g123e00cd06c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7" name="Google Shape;457;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3" name="Google Shape;463;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9" name="Google Shape;469;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5" name="Google Shape;475;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1" name="Google Shape;481;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7" name="Google Shape;487;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3" name="Google Shape;493;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123e00cd06c_0_2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9" name="Google Shape;499;g123e00cd06c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9" name="Google Shape;509;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g123e00cd06c_0_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5" name="Google Shape;515;g123e00cd06c_0_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6" name="Google Shape;526;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123e00cd06c_0_4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2" name="Google Shape;532;g123e00cd06c_0_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1" name="Google Shape;541;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0" name="Google Shape;550;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6" name="Google Shape;556;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2" name="Google Shape;562;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0" name="Google Shape;31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2" name="Google Shape;32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39"/>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9"/>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39"/>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39"/>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39"/>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39"/>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9"/>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50" name="Google Shape;50;p39"/>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39"/>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de-DE"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3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39"/>
          <p:cNvGrpSpPr/>
          <p:nvPr/>
        </p:nvGrpSpPr>
        <p:grpSpPr>
          <a:xfrm>
            <a:off x="10443312" y="254977"/>
            <a:ext cx="1299935" cy="1200032"/>
            <a:chOff x="1645920" y="1071155"/>
            <a:chExt cx="6296297" cy="5299166"/>
          </a:xfrm>
        </p:grpSpPr>
        <p:sp>
          <p:nvSpPr>
            <p:cNvPr id="54" name="Google Shape;54;p3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5" name="Google Shape;55;p3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6" name="Google Shape;56;p3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7" name="Google Shape;57;p3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8" name="Google Shape;58;p3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9" name="Google Shape;59;p3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0" name="Google Shape;60;p3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1" name="Google Shape;61;p3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2" name="Google Shape;62;p3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3" name="Google Shape;63;p3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4" name="Google Shape;64;p3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3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6" name="Google Shape;66;p3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7" name="Google Shape;67;p3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3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9" name="Google Shape;69;p3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0" name="Google Shape;70;p3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1" name="Google Shape;71;p3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2" name="Google Shape;72;p3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3" name="Google Shape;73;p3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4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48"/>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4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4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4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4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4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4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49"/>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49"/>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4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4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4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41" name="Google Shape;241;p4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4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243" name="Google Shape;243;p49"/>
          <p:cNvGrpSpPr/>
          <p:nvPr/>
        </p:nvGrpSpPr>
        <p:grpSpPr>
          <a:xfrm>
            <a:off x="10443312" y="254977"/>
            <a:ext cx="1299935" cy="1200032"/>
            <a:chOff x="1645920" y="1071155"/>
            <a:chExt cx="6296297" cy="5299166"/>
          </a:xfrm>
        </p:grpSpPr>
        <p:sp>
          <p:nvSpPr>
            <p:cNvPr id="244" name="Google Shape;244;p4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5" name="Google Shape;245;p4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6" name="Google Shape;246;p4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7" name="Google Shape;247;p4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4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9" name="Google Shape;249;p4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0" name="Google Shape;250;p4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4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2" name="Google Shape;252;p4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3" name="Google Shape;253;p4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4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5" name="Google Shape;255;p4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6" name="Google Shape;256;p4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7" name="Google Shape;257;p4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8" name="Google Shape;258;p4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9" name="Google Shape;259;p4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0" name="Google Shape;260;p4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1" name="Google Shape;261;p4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2" name="Google Shape;262;p4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3" name="Google Shape;263;p4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74" name="Shape 74"/>
        <p:cNvGrpSpPr/>
        <p:nvPr/>
      </p:nvGrpSpPr>
      <p:grpSpPr>
        <a:xfrm>
          <a:off x="0" y="0"/>
          <a:ext cx="0" cy="0"/>
          <a:chOff x="0" y="0"/>
          <a:chExt cx="0" cy="0"/>
        </a:xfrm>
      </p:grpSpPr>
      <p:sp>
        <p:nvSpPr>
          <p:cNvPr id="75" name="Google Shape;75;p40"/>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40"/>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7" name="Google Shape;77;p40"/>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78" name="Google Shape;78;p40"/>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40"/>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80" name="Google Shape;80;p4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4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cxnSp>
        <p:nvCxnSpPr>
          <p:cNvPr id="83" name="Google Shape;83;p40"/>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84" name="Google Shape;84;p40"/>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85" name="Google Shape;85;p40"/>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86" name="Google Shape;86;p40"/>
          <p:cNvGrpSpPr/>
          <p:nvPr/>
        </p:nvGrpSpPr>
        <p:grpSpPr>
          <a:xfrm>
            <a:off x="10443312" y="254977"/>
            <a:ext cx="1299935" cy="1200032"/>
            <a:chOff x="1645920" y="1071155"/>
            <a:chExt cx="6296297" cy="5299166"/>
          </a:xfrm>
        </p:grpSpPr>
        <p:sp>
          <p:nvSpPr>
            <p:cNvPr id="87" name="Google Shape;87;p4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8" name="Google Shape;88;p4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9" name="Google Shape;89;p4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4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4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4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3" name="Google Shape;93;p4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4" name="Google Shape;94;p4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5" name="Google Shape;95;p4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6" name="Google Shape;96;p4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4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8" name="Google Shape;98;p4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9" name="Google Shape;99;p4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4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1" name="Google Shape;101;p4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2" name="Google Shape;102;p4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4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4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4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4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07" name="Shape 107"/>
        <p:cNvGrpSpPr/>
        <p:nvPr/>
      </p:nvGrpSpPr>
      <p:grpSpPr>
        <a:xfrm>
          <a:off x="0" y="0"/>
          <a:ext cx="0" cy="0"/>
          <a:chOff x="0" y="0"/>
          <a:chExt cx="0" cy="0"/>
        </a:xfrm>
      </p:grpSpPr>
      <p:sp>
        <p:nvSpPr>
          <p:cNvPr id="108" name="Google Shape;108;p41"/>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41"/>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10" name="Google Shape;110;p4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4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4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13" name="Shape 113"/>
        <p:cNvGrpSpPr/>
        <p:nvPr/>
      </p:nvGrpSpPr>
      <p:grpSpPr>
        <a:xfrm>
          <a:off x="0" y="0"/>
          <a:ext cx="0" cy="0"/>
          <a:chOff x="0" y="0"/>
          <a:chExt cx="0" cy="0"/>
        </a:xfrm>
      </p:grpSpPr>
      <p:sp>
        <p:nvSpPr>
          <p:cNvPr id="114" name="Google Shape;114;p42"/>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2"/>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42"/>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8" name="Google Shape;118;p4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4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cxnSp>
        <p:nvCxnSpPr>
          <p:cNvPr id="120" name="Google Shape;120;p4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21" name="Google Shape;121;p42"/>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22" name="Google Shape;122;p42"/>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pic>
        <p:nvPicPr>
          <p:cNvPr id="123" name="Google Shape;123;p42"/>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24" name="Google Shape;124;p42"/>
          <p:cNvGrpSpPr/>
          <p:nvPr/>
        </p:nvGrpSpPr>
        <p:grpSpPr>
          <a:xfrm>
            <a:off x="10443312" y="254977"/>
            <a:ext cx="1299935" cy="1200032"/>
            <a:chOff x="1645920" y="1071155"/>
            <a:chExt cx="6296297" cy="5299166"/>
          </a:xfrm>
        </p:grpSpPr>
        <p:sp>
          <p:nvSpPr>
            <p:cNvPr id="125" name="Google Shape;125;p42"/>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6" name="Google Shape;126;p42"/>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7" name="Google Shape;127;p42"/>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8" name="Google Shape;128;p42"/>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9" name="Google Shape;129;p42"/>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0" name="Google Shape;130;p42"/>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1" name="Google Shape;131;p42"/>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42"/>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3" name="Google Shape;133;p42"/>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42"/>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42"/>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6" name="Google Shape;136;p42"/>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7" name="Google Shape;137;p42"/>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8" name="Google Shape;138;p42"/>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42"/>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42"/>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42"/>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42"/>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3" name="Google Shape;143;p42"/>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p42"/>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45" name="Shape 145"/>
        <p:cNvGrpSpPr/>
        <p:nvPr/>
      </p:nvGrpSpPr>
      <p:grpSpPr>
        <a:xfrm>
          <a:off x="0" y="0"/>
          <a:ext cx="0" cy="0"/>
          <a:chOff x="0" y="0"/>
          <a:chExt cx="0" cy="0"/>
        </a:xfrm>
      </p:grpSpPr>
      <p:sp>
        <p:nvSpPr>
          <p:cNvPr id="146" name="Google Shape;146;p4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4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8" name="Google Shape;148;p4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49" name="Google Shape;149;p43"/>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0" name="Google Shape;150;p43"/>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51" name="Google Shape;151;p43"/>
          <p:cNvSpPr/>
          <p:nvPr>
            <p:ph idx="2" type="pic"/>
          </p:nvPr>
        </p:nvSpPr>
        <p:spPr>
          <a:xfrm>
            <a:off x="6981063" y="1310656"/>
            <a:ext cx="5210937" cy="4208604"/>
          </a:xfrm>
          <a:prstGeom prst="rect">
            <a:avLst/>
          </a:prstGeom>
          <a:solidFill>
            <a:srgbClr val="CCCCCC"/>
          </a:solidFill>
          <a:ln>
            <a:noFill/>
          </a:ln>
        </p:spPr>
      </p:sp>
      <p:pic>
        <p:nvPicPr>
          <p:cNvPr id="152" name="Google Shape;152;p4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3" name="Google Shape;153;p4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154" name="Google Shape;154;p43"/>
          <p:cNvGrpSpPr/>
          <p:nvPr/>
        </p:nvGrpSpPr>
        <p:grpSpPr>
          <a:xfrm>
            <a:off x="10443312" y="254977"/>
            <a:ext cx="1299935" cy="1200032"/>
            <a:chOff x="1645920" y="1071155"/>
            <a:chExt cx="6296297" cy="5299166"/>
          </a:xfrm>
        </p:grpSpPr>
        <p:sp>
          <p:nvSpPr>
            <p:cNvPr id="155" name="Google Shape;155;p4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6" name="Google Shape;156;p4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4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4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4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4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4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2" name="Google Shape;162;p4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3" name="Google Shape;163;p4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4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Google Shape;165;p4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6" name="Google Shape;166;p4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4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4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4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0" name="Google Shape;170;p4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1" name="Google Shape;171;p4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4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4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4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4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44"/>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44"/>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4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4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4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4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45"/>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45"/>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45"/>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45"/>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4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4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4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4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4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4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4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4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4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4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4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4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4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03" name="Google Shape;203;p4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4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205" name="Google Shape;205;p47"/>
          <p:cNvGrpSpPr/>
          <p:nvPr/>
        </p:nvGrpSpPr>
        <p:grpSpPr>
          <a:xfrm>
            <a:off x="10443312" y="254977"/>
            <a:ext cx="1299935" cy="1200032"/>
            <a:chOff x="1645920" y="1071155"/>
            <a:chExt cx="6296297" cy="5299166"/>
          </a:xfrm>
        </p:grpSpPr>
        <p:sp>
          <p:nvSpPr>
            <p:cNvPr id="206" name="Google Shape;206;p4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7" name="Google Shape;207;p4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8" name="Google Shape;208;p4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9" name="Google Shape;209;p4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0" name="Google Shape;210;p4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1" name="Google Shape;211;p4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2" name="Google Shape;212;p4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4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4" name="Google Shape;214;p4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5" name="Google Shape;215;p4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4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7" name="Google Shape;217;p4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4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9" name="Google Shape;219;p4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0" name="Google Shape;220;p4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1" name="Google Shape;221;p4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2" name="Google Shape;222;p4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4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4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5" name="Google Shape;225;p4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8.jpg"/><Relationship Id="rId2" Type="http://schemas.openxmlformats.org/officeDocument/2006/relationships/image" Target="../media/image5.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3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3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3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3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3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3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17" name="Google Shape;17;p38"/>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3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38"/>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38"/>
          <p:cNvGrpSpPr/>
          <p:nvPr/>
        </p:nvGrpSpPr>
        <p:grpSpPr>
          <a:xfrm>
            <a:off x="10443312" y="254977"/>
            <a:ext cx="1299935" cy="1200032"/>
            <a:chOff x="1645920" y="1071155"/>
            <a:chExt cx="6296297" cy="5299166"/>
          </a:xfrm>
        </p:grpSpPr>
        <p:sp>
          <p:nvSpPr>
            <p:cNvPr id="21" name="Google Shape;21;p3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3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3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3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 name="Google Shape;25;p3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 name="Google Shape;26;p3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 name="Google Shape;27;p3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3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3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 name="Google Shape;30;p3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3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 name="Google Shape;32;p3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 name="Google Shape;33;p3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 name="Google Shape;34;p3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 name="Google Shape;35;p3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 name="Google Shape;36;p3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 name="Google Shape;37;p3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 name="Google Shape;38;p3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 name="Google Shape;39;p3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 name="Google Shape;40;p3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8.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4.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0.png"/><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9.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1" Type="http://schemas.openxmlformats.org/officeDocument/2006/relationships/hyperlink" Target="https://et.wiktionary.org/wiki/Portugal" TargetMode="External"/><Relationship Id="rId10" Type="http://schemas.openxmlformats.org/officeDocument/2006/relationships/hyperlink" Target="https://creativecommons.org/licenses/by-nc/3.0/" TargetMode="External"/><Relationship Id="rId13" Type="http://schemas.openxmlformats.org/officeDocument/2006/relationships/image" Target="../media/image16.jpg"/><Relationship Id="rId12" Type="http://schemas.openxmlformats.org/officeDocument/2006/relationships/hyperlink" Target="https://creativecommons.org/licenses/by-sa/3.0/" TargetMode="External"/><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10.png"/><Relationship Id="rId9" Type="http://schemas.openxmlformats.org/officeDocument/2006/relationships/hyperlink" Target="https://pngimg.com/download/14615" TargetMode="External"/><Relationship Id="rId14" Type="http://schemas.openxmlformats.org/officeDocument/2006/relationships/image" Target="../media/image13.png"/><Relationship Id="rId5" Type="http://schemas.openxmlformats.org/officeDocument/2006/relationships/image" Target="../media/image3.png"/><Relationship Id="rId6" Type="http://schemas.openxmlformats.org/officeDocument/2006/relationships/image" Target="../media/image12.png"/><Relationship Id="rId7" Type="http://schemas.openxmlformats.org/officeDocument/2006/relationships/hyperlink" Target="https://de.wikipedia.org/wiki/Flagge_Kroatiens" TargetMode="External"/><Relationship Id="rId8"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de-DE"/>
              <a:t>EU-CERT:</a:t>
            </a:r>
            <a:br>
              <a:rPr lang="de-DE"/>
            </a:br>
            <a:r>
              <a:rPr lang="de-DE"/>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de-DE"/>
              <a:t>Reference Number:</a:t>
            </a:r>
            <a:br>
              <a:rPr b="1" i="1" lang="de-DE"/>
            </a:br>
            <a:r>
              <a:rPr lang="de-DE"/>
              <a:t>2021-1-DE02-KA220-ADU-000033541 </a:t>
            </a:r>
            <a:endParaRPr/>
          </a:p>
          <a:p>
            <a:pPr indent="0" lvl="0" marL="0" rtl="0" algn="l">
              <a:lnSpc>
                <a:spcPct val="90000"/>
              </a:lnSpc>
              <a:spcBef>
                <a:spcPts val="1400"/>
              </a:spcBef>
              <a:spcAft>
                <a:spcPts val="0"/>
              </a:spcAft>
              <a:buSzPts val="1500"/>
              <a:buNone/>
            </a:pPr>
            <a:r>
              <a:rPr b="1" lang="de-DE"/>
              <a:t>Duration: </a:t>
            </a:r>
            <a:endParaRPr/>
          </a:p>
          <a:p>
            <a:pPr indent="0" lvl="0" marL="0" rtl="0" algn="l">
              <a:lnSpc>
                <a:spcPct val="90000"/>
              </a:lnSpc>
              <a:spcBef>
                <a:spcPts val="1400"/>
              </a:spcBef>
              <a:spcAft>
                <a:spcPts val="0"/>
              </a:spcAft>
              <a:buSzPts val="1500"/>
              <a:buNone/>
            </a:pPr>
            <a:r>
              <a:rPr lang="de-DE"/>
              <a:t>01.02.2022 – 31.05.2024 </a:t>
            </a:r>
            <a:r>
              <a:rPr b="1" lang="de-DE"/>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accent1"/>
              </a:buClr>
              <a:buSzPts val="2800"/>
              <a:buFont typeface="Noto Sans Symbols"/>
              <a:buNone/>
            </a:pPr>
            <a:r>
              <a:rPr b="1" i="0" lang="de-DE" sz="2800" u="none" cap="none" strike="noStrike">
                <a:solidFill>
                  <a:srgbClr val="595959"/>
                </a:solidFill>
                <a:latin typeface="Calibri"/>
                <a:ea typeface="Calibri"/>
                <a:cs typeface="Calibri"/>
                <a:sym typeface="Calibri"/>
              </a:rPr>
              <a:t>First EU-CERT transnational partner meeting (TPM1)</a:t>
            </a:r>
            <a:br>
              <a:rPr b="1" i="0" lang="de-DE" sz="2800" u="none" cap="none" strike="noStrike">
                <a:solidFill>
                  <a:srgbClr val="595959"/>
                </a:solidFill>
                <a:latin typeface="Calibri"/>
                <a:ea typeface="Calibri"/>
                <a:cs typeface="Calibri"/>
                <a:sym typeface="Calibri"/>
              </a:rPr>
            </a:br>
            <a:r>
              <a:rPr b="1" i="0" lang="de-DE" sz="2800" u="none" cap="none" strike="noStrike">
                <a:solidFill>
                  <a:srgbClr val="595959"/>
                </a:solidFill>
                <a:latin typeface="Calibri"/>
                <a:ea typeface="Calibri"/>
                <a:cs typeface="Calibri"/>
                <a:sym typeface="Calibri"/>
              </a:rPr>
              <a:t>in Germany, Cologne</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800"/>
              <a:buFont typeface="Noto Sans Symbols"/>
              <a:buNone/>
            </a:pPr>
            <a:r>
              <a:rPr b="1" i="0" lang="de-DE" sz="2800" u="none" cap="none" strike="noStrike">
                <a:solidFill>
                  <a:srgbClr val="595959"/>
                </a:solidFill>
                <a:latin typeface="Calibri"/>
                <a:ea typeface="Calibri"/>
                <a:cs typeface="Calibri"/>
                <a:sym typeface="Calibri"/>
              </a:rPr>
              <a:t>The EU-CERT – Kick-off-Conference</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800"/>
              <a:buFont typeface="Noto Sans Symbols"/>
              <a:buNone/>
            </a:pPr>
            <a:r>
              <a:rPr b="1" i="0" lang="de-DE" sz="2800" u="none" cap="none" strike="noStrike">
                <a:solidFill>
                  <a:srgbClr val="595959"/>
                </a:solidFill>
                <a:latin typeface="Calibri"/>
                <a:ea typeface="Calibri"/>
                <a:cs typeface="Calibri"/>
                <a:sym typeface="Calibri"/>
              </a:rPr>
              <a:t>11</a:t>
            </a:r>
            <a:r>
              <a:rPr b="1" baseline="30000" i="0" lang="de-DE" sz="2800" u="none" cap="none" strike="noStrike">
                <a:solidFill>
                  <a:srgbClr val="595959"/>
                </a:solidFill>
                <a:latin typeface="Calibri"/>
                <a:ea typeface="Calibri"/>
                <a:cs typeface="Calibri"/>
                <a:sym typeface="Calibri"/>
              </a:rPr>
              <a:t>th</a:t>
            </a:r>
            <a:r>
              <a:rPr b="1" i="0" lang="de-DE" sz="2800" u="none" cap="none" strike="noStrike">
                <a:solidFill>
                  <a:srgbClr val="595959"/>
                </a:solidFill>
                <a:latin typeface="Calibri"/>
                <a:ea typeface="Calibri"/>
                <a:cs typeface="Calibri"/>
                <a:sym typeface="Calibri"/>
              </a:rPr>
              <a:t> - 13</a:t>
            </a:r>
            <a:r>
              <a:rPr b="1" baseline="30000" i="0" lang="de-DE" sz="2800" u="none" cap="none" strike="noStrike">
                <a:solidFill>
                  <a:srgbClr val="595959"/>
                </a:solidFill>
                <a:latin typeface="Calibri"/>
                <a:ea typeface="Calibri"/>
                <a:cs typeface="Calibri"/>
                <a:sym typeface="Calibri"/>
              </a:rPr>
              <a:t>th</a:t>
            </a:r>
            <a:r>
              <a:rPr b="1" i="0" lang="de-DE" sz="2800" u="none" cap="none" strike="noStrike">
                <a:solidFill>
                  <a:srgbClr val="595959"/>
                </a:solidFill>
                <a:latin typeface="Calibri"/>
                <a:ea typeface="Calibri"/>
                <a:cs typeface="Calibri"/>
                <a:sym typeface="Calibri"/>
              </a:rPr>
              <a:t> of April 2022</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rPr b="1" i="0" lang="de-DE" sz="2000" u="none" cap="none" strike="noStrike">
                <a:solidFill>
                  <a:srgbClr val="595959"/>
                </a:solidFill>
                <a:latin typeface="Calibri"/>
                <a:ea typeface="Calibri"/>
                <a:cs typeface="Calibri"/>
                <a:sym typeface="Calibri"/>
              </a:rPr>
              <a:t>Partner Presentation</a:t>
            </a:r>
            <a:br>
              <a:rPr b="1" i="0" lang="de-DE" sz="2000" u="none" cap="none" strike="noStrike">
                <a:solidFill>
                  <a:srgbClr val="595959"/>
                </a:solidFill>
                <a:latin typeface="Calibri"/>
                <a:ea typeface="Calibri"/>
                <a:cs typeface="Calibri"/>
                <a:sym typeface="Calibri"/>
              </a:rPr>
            </a:br>
            <a:r>
              <a:rPr b="1" i="0" lang="de-DE"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10"/>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a:t>
            </a:r>
            <a:endParaRPr/>
          </a:p>
        </p:txBody>
      </p:sp>
      <p:graphicFrame>
        <p:nvGraphicFramePr>
          <p:cNvPr id="337" name="Google Shape;337;p10"/>
          <p:cNvGraphicFramePr/>
          <p:nvPr/>
        </p:nvGraphicFramePr>
        <p:xfrm>
          <a:off x="803694" y="1110344"/>
          <a:ext cx="3000000" cy="3000000"/>
        </p:xfrm>
        <a:graphic>
          <a:graphicData uri="http://schemas.openxmlformats.org/drawingml/2006/table">
            <a:tbl>
              <a:tblPr bandRow="1" firstRow="1">
                <a:noFill/>
                <a:tableStyleId>{4F259D23-6923-4229-8B3E-835202786814}</a:tableStyleId>
              </a:tblPr>
              <a:tblGrid>
                <a:gridCol w="1553475"/>
                <a:gridCol w="1467100"/>
                <a:gridCol w="1172825"/>
                <a:gridCol w="3702275"/>
                <a:gridCol w="2688950"/>
              </a:tblGrid>
              <a:tr h="370850">
                <a:tc>
                  <a:txBody>
                    <a:bodyPr/>
                    <a:lstStyle/>
                    <a:p>
                      <a:pPr indent="0" lvl="0" marL="0" marR="0" rtl="0" algn="l">
                        <a:spcBef>
                          <a:spcPts val="0"/>
                        </a:spcBef>
                        <a:spcAft>
                          <a:spcPts val="0"/>
                        </a:spcAft>
                        <a:buNone/>
                      </a:pPr>
                      <a:r>
                        <a:rPr lang="de-DE" sz="1800" u="none" cap="none" strike="noStrike"/>
                        <a:t>Project Results </a:t>
                      </a:r>
                      <a:endParaRPr/>
                    </a:p>
                  </a:txBody>
                  <a:tcPr marT="45725" marB="45725" marR="91450" marL="91450"/>
                </a:tc>
                <a:tc>
                  <a:txBody>
                    <a:bodyPr/>
                    <a:lstStyle/>
                    <a:p>
                      <a:pPr indent="0" lvl="0" marL="0" marR="0" rtl="0" algn="l">
                        <a:spcBef>
                          <a:spcPts val="0"/>
                        </a:spcBef>
                        <a:spcAft>
                          <a:spcPts val="0"/>
                        </a:spcAft>
                        <a:buNone/>
                      </a:pPr>
                      <a:r>
                        <a:rPr lang="de-DE" sz="1800"/>
                        <a:t>Starting period</a:t>
                      </a:r>
                      <a:endParaRPr sz="1800"/>
                    </a:p>
                  </a:txBody>
                  <a:tcPr marT="45725" marB="45725" marR="91450" marL="91450"/>
                </a:tc>
                <a:tc>
                  <a:txBody>
                    <a:bodyPr/>
                    <a:lstStyle/>
                    <a:p>
                      <a:pPr indent="0" lvl="0" marL="0" marR="0" rtl="0" algn="l">
                        <a:spcBef>
                          <a:spcPts val="0"/>
                        </a:spcBef>
                        <a:spcAft>
                          <a:spcPts val="0"/>
                        </a:spcAft>
                        <a:buNone/>
                      </a:pPr>
                      <a:r>
                        <a:rPr lang="de-DE" sz="1800"/>
                        <a:t>End of period</a:t>
                      </a:r>
                      <a:endParaRPr sz="1800"/>
                    </a:p>
                  </a:txBody>
                  <a:tcPr marT="45725" marB="45725" marR="91450" marL="91450"/>
                </a:tc>
                <a:tc>
                  <a:txBody>
                    <a:bodyPr/>
                    <a:lstStyle/>
                    <a:p>
                      <a:pPr indent="0" lvl="0" marL="0" marR="0" rtl="0" algn="l">
                        <a:spcBef>
                          <a:spcPts val="0"/>
                        </a:spcBef>
                        <a:spcAft>
                          <a:spcPts val="0"/>
                        </a:spcAft>
                        <a:buNone/>
                      </a:pPr>
                      <a:r>
                        <a:rPr lang="de-DE" sz="1800"/>
                        <a:t>Activity Title </a:t>
                      </a:r>
                      <a:endParaRPr/>
                    </a:p>
                  </a:txBody>
                  <a:tcPr marT="45725" marB="45725" marR="91450" marL="91450"/>
                </a:tc>
                <a:tc>
                  <a:txBody>
                    <a:bodyPr/>
                    <a:lstStyle/>
                    <a:p>
                      <a:pPr indent="0" lvl="0" marL="0" marR="0" rtl="0" algn="l">
                        <a:spcBef>
                          <a:spcPts val="0"/>
                        </a:spcBef>
                        <a:spcAft>
                          <a:spcPts val="0"/>
                        </a:spcAft>
                        <a:buNone/>
                      </a:pPr>
                      <a:r>
                        <a:rPr lang="de-DE" sz="1800"/>
                        <a:t>Leading Organisation</a:t>
                      </a:r>
                      <a:endParaRPr/>
                    </a:p>
                  </a:txBody>
                  <a:tcPr marT="45725" marB="45725" marR="91450" marL="91450"/>
                </a:tc>
              </a:tr>
              <a:tr h="370850">
                <a:tc>
                  <a:txBody>
                    <a:bodyPr/>
                    <a:lstStyle/>
                    <a:p>
                      <a:pPr indent="0" lvl="0" marL="0" marR="0" rtl="0" algn="l">
                        <a:spcBef>
                          <a:spcPts val="0"/>
                        </a:spcBef>
                        <a:spcAft>
                          <a:spcPts val="0"/>
                        </a:spcAft>
                        <a:buNone/>
                      </a:pPr>
                      <a:r>
                        <a:rPr lang="de-DE" sz="1600"/>
                        <a:t>Project Result 1</a:t>
                      </a:r>
                      <a:endParaRPr/>
                    </a:p>
                  </a:txBody>
                  <a:tcPr marT="45725" marB="45725" marR="91450" marL="91450"/>
                </a:tc>
                <a:tc>
                  <a:txBody>
                    <a:bodyPr/>
                    <a:lstStyle/>
                    <a:p>
                      <a:pPr indent="0" lvl="0" marL="0" marR="0" rtl="0" algn="l">
                        <a:spcBef>
                          <a:spcPts val="0"/>
                        </a:spcBef>
                        <a:spcAft>
                          <a:spcPts val="0"/>
                        </a:spcAft>
                        <a:buNone/>
                      </a:pPr>
                      <a:r>
                        <a:rPr lang="de-DE" sz="1600"/>
                        <a:t>2022-02</a:t>
                      </a:r>
                      <a:endParaRPr/>
                    </a:p>
                  </a:txBody>
                  <a:tcPr marT="45725" marB="45725" marR="91450" marL="91450"/>
                </a:tc>
                <a:tc>
                  <a:txBody>
                    <a:bodyPr/>
                    <a:lstStyle/>
                    <a:p>
                      <a:pPr indent="0" lvl="0" marL="0" marR="0" rtl="0" algn="l">
                        <a:spcBef>
                          <a:spcPts val="0"/>
                        </a:spcBef>
                        <a:spcAft>
                          <a:spcPts val="0"/>
                        </a:spcAft>
                        <a:buNone/>
                      </a:pPr>
                      <a:r>
                        <a:rPr lang="de-DE" sz="1600"/>
                        <a:t>2022- 10</a:t>
                      </a:r>
                      <a:endParaRPr/>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EU-CERT - Research on Quality criteria, Accreditation and Certificate Structures</a:t>
                      </a:r>
                      <a:endParaRPr sz="1600"/>
                    </a:p>
                  </a:txBody>
                  <a:tcPr marT="45725" marB="45725" marR="91450" marL="91450"/>
                </a:tc>
                <a:tc>
                  <a:txBody>
                    <a:bodyPr/>
                    <a:lstStyle/>
                    <a:p>
                      <a:pPr indent="0" lvl="0" marL="0" marR="0" rtl="0" algn="l">
                        <a:spcBef>
                          <a:spcPts val="0"/>
                        </a:spcBef>
                        <a:spcAft>
                          <a:spcPts val="0"/>
                        </a:spcAft>
                        <a:buNone/>
                      </a:pPr>
                      <a:r>
                        <a:rPr lang="de-DE" sz="1600"/>
                        <a:t>University of Paderborn – Germany </a:t>
                      </a:r>
                      <a:endParaRPr/>
                    </a:p>
                  </a:txBody>
                  <a:tcPr marT="45725" marB="45725" marR="91450" marL="91450"/>
                </a:tc>
              </a:tr>
              <a:tr h="370850">
                <a:tc>
                  <a:txBody>
                    <a:bodyPr/>
                    <a:lstStyle/>
                    <a:p>
                      <a:pPr indent="0" lvl="0" marL="0" marR="0" rtl="0" algn="l">
                        <a:spcBef>
                          <a:spcPts val="0"/>
                        </a:spcBef>
                        <a:spcAft>
                          <a:spcPts val="0"/>
                        </a:spcAft>
                        <a:buNone/>
                      </a:pPr>
                      <a:r>
                        <a:t/>
                      </a:r>
                      <a:endParaRPr sz="1600"/>
                    </a:p>
                    <a:p>
                      <a:pPr indent="0" lvl="0" marL="0" marR="0" rtl="0" algn="l">
                        <a:spcBef>
                          <a:spcPts val="0"/>
                        </a:spcBef>
                        <a:spcAft>
                          <a:spcPts val="0"/>
                        </a:spcAft>
                        <a:buNone/>
                      </a:pPr>
                      <a:r>
                        <a:rPr lang="de-DE" sz="1600"/>
                        <a:t>Project Result 2</a:t>
                      </a:r>
                      <a:endParaRPr/>
                    </a:p>
                  </a:txBody>
                  <a:tcPr marT="45725" marB="45725" marR="91450" marL="91450"/>
                </a:tc>
                <a:tc>
                  <a:txBody>
                    <a:bodyPr/>
                    <a:lstStyle/>
                    <a:p>
                      <a:pPr indent="0" lvl="0" marL="0" marR="0" rtl="0" algn="l">
                        <a:spcBef>
                          <a:spcPts val="0"/>
                        </a:spcBef>
                        <a:spcAft>
                          <a:spcPts val="0"/>
                        </a:spcAft>
                        <a:buNone/>
                      </a:pPr>
                      <a:r>
                        <a:rPr lang="de-DE" sz="1600"/>
                        <a:t>2022-02</a:t>
                      </a:r>
                      <a:endParaRPr/>
                    </a:p>
                  </a:txBody>
                  <a:tcPr marT="45725" marB="45725" marR="91450" marL="91450"/>
                </a:tc>
                <a:tc>
                  <a:txBody>
                    <a:bodyPr/>
                    <a:lstStyle/>
                    <a:p>
                      <a:pPr indent="0" lvl="0" marL="0" marR="0" rtl="0" algn="l">
                        <a:spcBef>
                          <a:spcPts val="0"/>
                        </a:spcBef>
                        <a:spcAft>
                          <a:spcPts val="0"/>
                        </a:spcAft>
                        <a:buNone/>
                      </a:pPr>
                      <a:r>
                        <a:rPr lang="de-DE" sz="1600"/>
                        <a:t>2023-03</a:t>
                      </a:r>
                      <a:endParaRPr/>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EU-CERT - Concept Design for Accredition and Certification Processes</a:t>
                      </a:r>
                      <a:endParaRPr sz="1600"/>
                    </a:p>
                  </a:txBody>
                  <a:tcPr marT="45725" marB="45725" marR="91450" marL="91450"/>
                </a:tc>
                <a:tc>
                  <a:txBody>
                    <a:bodyPr/>
                    <a:lstStyle/>
                    <a:p>
                      <a:pPr indent="0" lvl="0" marL="0" marR="0" rtl="0" algn="l">
                        <a:spcBef>
                          <a:spcPts val="0"/>
                        </a:spcBef>
                        <a:spcAft>
                          <a:spcPts val="0"/>
                        </a:spcAft>
                        <a:buNone/>
                      </a:pPr>
                      <a:r>
                        <a:rPr lang="de-DE" sz="1600"/>
                        <a:t>STANDO - Cyprus </a:t>
                      </a:r>
                      <a:endParaRPr/>
                    </a:p>
                  </a:txBody>
                  <a:tcPr marT="45725" marB="45725" marR="91450" marL="91450"/>
                </a:tc>
              </a:tr>
              <a:tr h="370850">
                <a:tc>
                  <a:txBody>
                    <a:bodyPr/>
                    <a:lstStyle/>
                    <a:p>
                      <a:pPr indent="0" lvl="0" marL="0" marR="0" rtl="0" algn="l">
                        <a:spcBef>
                          <a:spcPts val="0"/>
                        </a:spcBef>
                        <a:spcAft>
                          <a:spcPts val="0"/>
                        </a:spcAft>
                        <a:buNone/>
                      </a:pPr>
                      <a:r>
                        <a:rPr lang="de-DE" sz="1600"/>
                        <a:t>Project Result  3</a:t>
                      </a:r>
                      <a:endParaRPr/>
                    </a:p>
                  </a:txBody>
                  <a:tcPr marT="45725" marB="45725" marR="91450" marL="91450"/>
                </a:tc>
                <a:tc>
                  <a:txBody>
                    <a:bodyPr/>
                    <a:lstStyle/>
                    <a:p>
                      <a:pPr indent="0" lvl="0" marL="0" marR="0" rtl="0" algn="l">
                        <a:spcBef>
                          <a:spcPts val="0"/>
                        </a:spcBef>
                        <a:spcAft>
                          <a:spcPts val="0"/>
                        </a:spcAft>
                        <a:buNone/>
                      </a:pPr>
                      <a:r>
                        <a:rPr lang="de-DE" sz="1600"/>
                        <a:t>2022-05</a:t>
                      </a:r>
                      <a:endParaRPr/>
                    </a:p>
                  </a:txBody>
                  <a:tcPr marT="45725" marB="45725" marR="91450" marL="91450"/>
                </a:tc>
                <a:tc>
                  <a:txBody>
                    <a:bodyPr/>
                    <a:lstStyle/>
                    <a:p>
                      <a:pPr indent="0" lvl="0" marL="0" marR="0" rtl="0" algn="l">
                        <a:spcBef>
                          <a:spcPts val="0"/>
                        </a:spcBef>
                        <a:spcAft>
                          <a:spcPts val="0"/>
                        </a:spcAft>
                        <a:buNone/>
                      </a:pPr>
                      <a:r>
                        <a:rPr lang="de-DE" sz="1600"/>
                        <a:t>2023-07</a:t>
                      </a:r>
                      <a:endParaRPr/>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EU-CERT - Accreditation Website and Data-base Design and Programming</a:t>
                      </a:r>
                      <a:endParaRPr sz="1600"/>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Ingenious Knowledge GmbH - Germany</a:t>
                      </a:r>
                      <a:endParaRPr sz="1600"/>
                    </a:p>
                  </a:txBody>
                  <a:tcPr marT="45725" marB="45725" marR="91450" marL="91450"/>
                </a:tc>
              </a:tr>
              <a:tr h="370850">
                <a:tc>
                  <a:txBody>
                    <a:bodyPr/>
                    <a:lstStyle/>
                    <a:p>
                      <a:pPr indent="0" lvl="0" marL="0" marR="0" rtl="0" algn="l">
                        <a:spcBef>
                          <a:spcPts val="0"/>
                        </a:spcBef>
                        <a:spcAft>
                          <a:spcPts val="0"/>
                        </a:spcAft>
                        <a:buNone/>
                      </a:pPr>
                      <a:r>
                        <a:rPr lang="de-DE" sz="1600"/>
                        <a:t>Project Result 4 </a:t>
                      </a:r>
                      <a:endParaRPr/>
                    </a:p>
                  </a:txBody>
                  <a:tcPr marT="45725" marB="45725" marR="91450" marL="91450"/>
                </a:tc>
                <a:tc>
                  <a:txBody>
                    <a:bodyPr/>
                    <a:lstStyle/>
                    <a:p>
                      <a:pPr indent="0" lvl="0" marL="0" marR="0" rtl="0" algn="l">
                        <a:spcBef>
                          <a:spcPts val="0"/>
                        </a:spcBef>
                        <a:spcAft>
                          <a:spcPts val="0"/>
                        </a:spcAft>
                        <a:buNone/>
                      </a:pPr>
                      <a:r>
                        <a:rPr lang="de-DE" sz="1600"/>
                        <a:t>2022-07</a:t>
                      </a:r>
                      <a:endParaRPr/>
                    </a:p>
                  </a:txBody>
                  <a:tcPr marT="45725" marB="45725" marR="91450" marL="91450"/>
                </a:tc>
                <a:tc>
                  <a:txBody>
                    <a:bodyPr/>
                    <a:lstStyle/>
                    <a:p>
                      <a:pPr indent="0" lvl="0" marL="0" marR="0" rtl="0" algn="l">
                        <a:spcBef>
                          <a:spcPts val="0"/>
                        </a:spcBef>
                        <a:spcAft>
                          <a:spcPts val="0"/>
                        </a:spcAft>
                        <a:buNone/>
                      </a:pPr>
                      <a:r>
                        <a:rPr lang="de-DE" sz="1600"/>
                        <a:t>2023-07</a:t>
                      </a:r>
                      <a:endParaRPr/>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EU-CERT - Accreditation Handbook</a:t>
                      </a:r>
                      <a:endParaRPr sz="1600"/>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Calibri"/>
                        <a:buNone/>
                      </a:pPr>
                      <a:r>
                        <a:rPr lang="de-DE" sz="1600"/>
                        <a:t>University of Paderborn - Germany</a:t>
                      </a:r>
                      <a:endParaRPr/>
                    </a:p>
                  </a:txBody>
                  <a:tcPr marT="45725" marB="45725" marR="91450" marL="91450"/>
                </a:tc>
              </a:tr>
              <a:tr h="370850">
                <a:tc>
                  <a:txBody>
                    <a:bodyPr/>
                    <a:lstStyle/>
                    <a:p>
                      <a:pPr indent="0" lvl="0" marL="0" marR="0" rtl="0" algn="l">
                        <a:spcBef>
                          <a:spcPts val="0"/>
                        </a:spcBef>
                        <a:spcAft>
                          <a:spcPts val="0"/>
                        </a:spcAft>
                        <a:buNone/>
                      </a:pPr>
                      <a:r>
                        <a:rPr lang="de-DE" sz="1600"/>
                        <a:t>Project Result 5</a:t>
                      </a:r>
                      <a:endParaRPr/>
                    </a:p>
                  </a:txBody>
                  <a:tcPr marT="45725" marB="45725" marR="91450" marL="91450"/>
                </a:tc>
                <a:tc>
                  <a:txBody>
                    <a:bodyPr/>
                    <a:lstStyle/>
                    <a:p>
                      <a:pPr indent="0" lvl="0" marL="0" marR="0" rtl="0" algn="l">
                        <a:spcBef>
                          <a:spcPts val="0"/>
                        </a:spcBef>
                        <a:spcAft>
                          <a:spcPts val="0"/>
                        </a:spcAft>
                        <a:buNone/>
                      </a:pPr>
                      <a:r>
                        <a:rPr lang="de-DE" sz="1600"/>
                        <a:t>2022-03</a:t>
                      </a:r>
                      <a:endParaRPr/>
                    </a:p>
                  </a:txBody>
                  <a:tcPr marT="45725" marB="45725" marR="91450" marL="91450"/>
                </a:tc>
                <a:tc>
                  <a:txBody>
                    <a:bodyPr/>
                    <a:lstStyle/>
                    <a:p>
                      <a:pPr indent="0" lvl="0" marL="0" marR="0" rtl="0" algn="l">
                        <a:spcBef>
                          <a:spcPts val="0"/>
                        </a:spcBef>
                        <a:spcAft>
                          <a:spcPts val="0"/>
                        </a:spcAft>
                        <a:buNone/>
                      </a:pPr>
                      <a:r>
                        <a:rPr lang="de-DE" sz="1600"/>
                        <a:t>2023-11</a:t>
                      </a:r>
                      <a:endParaRPr/>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EU-CERT - Accreditation and Certification - Roll-out to adult education providers</a:t>
                      </a:r>
                      <a:endParaRPr sz="1600"/>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Esquare - France</a:t>
                      </a:r>
                      <a:endParaRPr sz="1600"/>
                    </a:p>
                  </a:txBody>
                  <a:tcPr marT="45725" marB="45725" marR="91450" marL="91450"/>
                </a:tc>
              </a:tr>
              <a:tr h="370850">
                <a:tc>
                  <a:txBody>
                    <a:bodyPr/>
                    <a:lstStyle/>
                    <a:p>
                      <a:pPr indent="0" lvl="0" marL="0" marR="0" rtl="0" algn="l">
                        <a:spcBef>
                          <a:spcPts val="0"/>
                        </a:spcBef>
                        <a:spcAft>
                          <a:spcPts val="0"/>
                        </a:spcAft>
                        <a:buNone/>
                      </a:pPr>
                      <a:r>
                        <a:rPr lang="de-DE" sz="1600"/>
                        <a:t>Project Result  6</a:t>
                      </a:r>
                      <a:endParaRPr/>
                    </a:p>
                  </a:txBody>
                  <a:tcPr marT="45725" marB="45725" marR="91450" marL="91450"/>
                </a:tc>
                <a:tc>
                  <a:txBody>
                    <a:bodyPr/>
                    <a:lstStyle/>
                    <a:p>
                      <a:pPr indent="0" lvl="0" marL="0" marR="0" rtl="0" algn="l">
                        <a:spcBef>
                          <a:spcPts val="0"/>
                        </a:spcBef>
                        <a:spcAft>
                          <a:spcPts val="0"/>
                        </a:spcAft>
                        <a:buNone/>
                      </a:pPr>
                      <a:r>
                        <a:rPr lang="de-DE" sz="1600"/>
                        <a:t>2022-02</a:t>
                      </a:r>
                      <a:endParaRPr/>
                    </a:p>
                  </a:txBody>
                  <a:tcPr marT="45725" marB="45725" marR="91450" marL="91450"/>
                </a:tc>
                <a:tc>
                  <a:txBody>
                    <a:bodyPr/>
                    <a:lstStyle/>
                    <a:p>
                      <a:pPr indent="0" lvl="0" marL="0" marR="0" rtl="0" algn="l">
                        <a:spcBef>
                          <a:spcPts val="0"/>
                        </a:spcBef>
                        <a:spcAft>
                          <a:spcPts val="0"/>
                        </a:spcAft>
                        <a:buNone/>
                      </a:pPr>
                      <a:r>
                        <a:rPr lang="de-DE" sz="1600"/>
                        <a:t>2024-02</a:t>
                      </a:r>
                      <a:endParaRPr/>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IO6 EU-CERT - Policy paper</a:t>
                      </a:r>
                      <a:endParaRPr sz="1600"/>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Associação Rede de Universidades da Terceira Idade - Portugal</a:t>
                      </a:r>
                      <a:endParaRPr sz="1600"/>
                    </a:p>
                  </a:txBody>
                  <a:tcPr marT="45725" marB="45725" marR="91450" marL="91450"/>
                </a:tc>
              </a:tr>
              <a:tr h="370850">
                <a:tc>
                  <a:txBody>
                    <a:bodyPr/>
                    <a:lstStyle/>
                    <a:p>
                      <a:pPr indent="0" lvl="0" marL="0" marR="0" rtl="0" algn="l">
                        <a:spcBef>
                          <a:spcPts val="0"/>
                        </a:spcBef>
                        <a:spcAft>
                          <a:spcPts val="0"/>
                        </a:spcAft>
                        <a:buNone/>
                      </a:pPr>
                      <a:r>
                        <a:rPr lang="de-DE" sz="1600"/>
                        <a:t>Project Result 7</a:t>
                      </a:r>
                      <a:endParaRPr/>
                    </a:p>
                  </a:txBody>
                  <a:tcPr marT="45725" marB="45725" marR="91450" marL="91450"/>
                </a:tc>
                <a:tc>
                  <a:txBody>
                    <a:bodyPr/>
                    <a:lstStyle/>
                    <a:p>
                      <a:pPr indent="0" lvl="0" marL="0" marR="0" rtl="0" algn="l">
                        <a:spcBef>
                          <a:spcPts val="0"/>
                        </a:spcBef>
                        <a:spcAft>
                          <a:spcPts val="0"/>
                        </a:spcAft>
                        <a:buNone/>
                      </a:pPr>
                      <a:r>
                        <a:rPr lang="de-DE" sz="1600"/>
                        <a:t>2202-02</a:t>
                      </a:r>
                      <a:endParaRPr/>
                    </a:p>
                  </a:txBody>
                  <a:tcPr marT="45725" marB="45725" marR="91450" marL="91450"/>
                </a:tc>
                <a:tc>
                  <a:txBody>
                    <a:bodyPr/>
                    <a:lstStyle/>
                    <a:p>
                      <a:pPr indent="0" lvl="0" marL="0" marR="0" rtl="0" algn="l">
                        <a:spcBef>
                          <a:spcPts val="0"/>
                        </a:spcBef>
                        <a:spcAft>
                          <a:spcPts val="0"/>
                        </a:spcAft>
                        <a:buNone/>
                      </a:pPr>
                      <a:r>
                        <a:rPr lang="de-DE" sz="1600"/>
                        <a:t>2024-02</a:t>
                      </a:r>
                      <a:endParaRPr/>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IO6 EU-CERT - Layman ́s report</a:t>
                      </a:r>
                      <a:endParaRPr sz="1600"/>
                    </a:p>
                  </a:txBody>
                  <a:tcPr marT="45725" marB="45725" marR="91450" marL="91450"/>
                </a:tc>
                <a:tc>
                  <a:txBody>
                    <a:bodyPr/>
                    <a:lstStyle/>
                    <a:p>
                      <a:pPr indent="0" lvl="0" marL="0" marR="0" rtl="0" algn="l">
                        <a:spcBef>
                          <a:spcPts val="0"/>
                        </a:spcBef>
                        <a:spcAft>
                          <a:spcPts val="0"/>
                        </a:spcAft>
                        <a:buNone/>
                      </a:pPr>
                      <a:r>
                        <a:rPr b="0" i="0" lang="de-DE" sz="1600">
                          <a:solidFill>
                            <a:schemeClr val="dk1"/>
                          </a:solidFill>
                          <a:latin typeface="Calibri"/>
                          <a:ea typeface="Calibri"/>
                          <a:cs typeface="Calibri"/>
                          <a:sym typeface="Calibri"/>
                        </a:rPr>
                        <a:t>TIR Consulting Group j.d.o.o - Croatia</a:t>
                      </a:r>
                      <a:endParaRPr sz="1600"/>
                    </a:p>
                  </a:txBody>
                  <a:tcPr marT="45725" marB="45725" marR="91450" marL="9145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1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1</a:t>
            </a:r>
            <a:endParaRPr/>
          </a:p>
        </p:txBody>
      </p:sp>
      <p:sp>
        <p:nvSpPr>
          <p:cNvPr id="343" name="Google Shape;343;p1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RESEARCH ON QUALITY CRITERIA, ACCREDITATION AND CERTIFICATE STRUCTURES </a:t>
            </a:r>
            <a:r>
              <a:rPr lang="de-DE" sz="2000"/>
              <a:t>(LEADING ORGA: UNIVERSITY OF PADERBORN)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1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1 –</a:t>
            </a:r>
            <a:br>
              <a:rPr lang="de-DE"/>
            </a:br>
            <a:r>
              <a:rPr lang="de-DE"/>
              <a:t>Mixed- Methods Design of the Research </a:t>
            </a:r>
            <a:endParaRPr/>
          </a:p>
        </p:txBody>
      </p:sp>
      <p:sp>
        <p:nvSpPr>
          <p:cNvPr id="349" name="Google Shape;349;p12"/>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Char char=" "/>
            </a:pPr>
            <a:r>
              <a:rPr b="1" lang="de-DE" u="sng"/>
              <a:t>Needs analysis (Nov./ Dec. 2021): </a:t>
            </a:r>
            <a:endParaRPr/>
          </a:p>
          <a:p>
            <a:pPr indent="-127000" lvl="0" marL="91440" rtl="0" algn="l">
              <a:lnSpc>
                <a:spcPct val="90000"/>
              </a:lnSpc>
              <a:spcBef>
                <a:spcPts val="1400"/>
              </a:spcBef>
              <a:spcAft>
                <a:spcPts val="0"/>
              </a:spcAft>
              <a:buSzPts val="2000"/>
              <a:buChar char=" "/>
            </a:pPr>
            <a:r>
              <a:rPr lang="de-DE"/>
              <a:t>more than 80% of the participants asked for evidences concerning the situation with regard to certification and accreditation in adult education </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de-DE"/>
              <a:t>🡪 To take this need for serious we designed this first project result which ones with evidence derived from research in the partner countries. </a:t>
            </a:r>
            <a:endParaRPr/>
          </a:p>
          <a:p>
            <a:pPr indent="0" lvl="0" marL="91440" rtl="0" algn="l">
              <a:lnSpc>
                <a:spcPct val="90000"/>
              </a:lnSpc>
              <a:spcBef>
                <a:spcPts val="1400"/>
              </a:spcBef>
              <a:spcAft>
                <a:spcPts val="0"/>
              </a:spcAft>
              <a:buSzPts val="1600"/>
              <a:buNone/>
            </a:pPr>
            <a:r>
              <a:t/>
            </a:r>
            <a:endParaRPr sz="1600"/>
          </a:p>
          <a:p>
            <a:pPr indent="0" lvl="0" marL="0" rtl="0" algn="l">
              <a:lnSpc>
                <a:spcPct val="90000"/>
              </a:lnSpc>
              <a:spcBef>
                <a:spcPts val="1400"/>
              </a:spcBef>
              <a:spcAft>
                <a:spcPts val="0"/>
              </a:spcAft>
              <a:buSzPts val="1600"/>
              <a:buNone/>
            </a:pPr>
            <a:r>
              <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13"/>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1 –</a:t>
            </a:r>
            <a:br>
              <a:rPr lang="de-DE"/>
            </a:br>
            <a:r>
              <a:rPr lang="de-DE"/>
              <a:t>Mixed- Methods Design of the Research </a:t>
            </a:r>
            <a:endParaRPr/>
          </a:p>
        </p:txBody>
      </p:sp>
      <p:sp>
        <p:nvSpPr>
          <p:cNvPr id="355" name="Google Shape;355;p13"/>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Autofit/>
          </a:bodyPr>
          <a:lstStyle/>
          <a:p>
            <a:pPr indent="-101600" lvl="0" marL="91440" rtl="0" algn="l">
              <a:lnSpc>
                <a:spcPct val="90000"/>
              </a:lnSpc>
              <a:spcBef>
                <a:spcPts val="0"/>
              </a:spcBef>
              <a:spcAft>
                <a:spcPts val="0"/>
              </a:spcAft>
              <a:buSzPts val="1600"/>
              <a:buChar char=" "/>
            </a:pPr>
            <a:r>
              <a:rPr lang="de-DE" sz="1600"/>
              <a:t>This project result 1 (PR1) provides deep research on existing certificate and quality assureance structures in the partner countries of EU-CERT. </a:t>
            </a:r>
            <a:endParaRPr/>
          </a:p>
          <a:p>
            <a:pPr indent="-101600" lvl="0" marL="91440" rtl="0" algn="l">
              <a:lnSpc>
                <a:spcPct val="90000"/>
              </a:lnSpc>
              <a:spcBef>
                <a:spcPts val="1400"/>
              </a:spcBef>
              <a:spcAft>
                <a:spcPts val="0"/>
              </a:spcAft>
              <a:buSzPts val="1600"/>
              <a:buChar char=" "/>
            </a:pPr>
            <a:r>
              <a:rPr lang="de-DE" sz="1600"/>
              <a:t>It basis on the already existing needs analysis which was done before applying for this projects. The needs analysis gave a general overview on the accreditation and certification structure in adult education with regard to ERASMUS+. It should that there exist several general quality assureance solutions in the partner countries but that there is no focus no general accreditation process which takes the ERASMUS+ results into account and fosters transparency of the ERASMUS+ adult education programme. Also it was clear after the needs analysis that there is a variety of quality assureance approaches. </a:t>
            </a:r>
            <a:endParaRPr/>
          </a:p>
          <a:p>
            <a:pPr indent="-101600" lvl="0" marL="91440" rtl="0" algn="l">
              <a:lnSpc>
                <a:spcPct val="90000"/>
              </a:lnSpc>
              <a:spcBef>
                <a:spcPts val="1400"/>
              </a:spcBef>
              <a:spcAft>
                <a:spcPts val="0"/>
              </a:spcAft>
              <a:buSzPts val="1600"/>
              <a:buChar char=" "/>
            </a:pPr>
            <a:r>
              <a:rPr lang="de-DE" sz="1600"/>
              <a:t>Our needs analysis before this application was a formal, systematic process of identifying and evaluating the need for such an certification and accreditation process in the field of adult education. It also showed that just a PDCA-cycle (Plan, Do, Check, Act) cannot be an adeqaute basis for future quality assureance and accreditation in adult education. This means, to design a feasible approach within EU-CERT, we need more detailed information about the existing processes. </a:t>
            </a:r>
            <a:endParaRPr/>
          </a:p>
          <a:p>
            <a:pPr indent="-101600" lvl="0" marL="91440" rtl="0" algn="l">
              <a:lnSpc>
                <a:spcPct val="90000"/>
              </a:lnSpc>
              <a:spcBef>
                <a:spcPts val="1400"/>
              </a:spcBef>
              <a:spcAft>
                <a:spcPts val="0"/>
              </a:spcAft>
              <a:buSzPts val="1600"/>
              <a:buChar char=" "/>
            </a:pPr>
            <a:r>
              <a:rPr lang="de-DE" sz="1600"/>
              <a:t>To make sure that there are no double works and that existing strutures will be taken under account the IO1 research of EU-CERT gathers the existing quality criteria and puts them together in a criteria matrix. Therefore, the certificate structures and quality criteria will be explained by experts in interviews to get a deeper insight and also existing accreditation processes are explained and documented.</a:t>
            </a:r>
            <a:endParaRPr/>
          </a:p>
          <a:p>
            <a:pPr indent="0" lvl="0" marL="0" rtl="0" algn="l">
              <a:lnSpc>
                <a:spcPct val="90000"/>
              </a:lnSpc>
              <a:spcBef>
                <a:spcPts val="1400"/>
              </a:spcBef>
              <a:spcAft>
                <a:spcPts val="0"/>
              </a:spcAft>
              <a:buSzPts val="1600"/>
              <a:buNone/>
            </a:pPr>
            <a:r>
              <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1 –</a:t>
            </a:r>
            <a:br>
              <a:rPr lang="de-DE"/>
            </a:br>
            <a:r>
              <a:rPr lang="de-DE"/>
              <a:t>Mixed- Methods Design of the Research </a:t>
            </a:r>
            <a:endParaRPr/>
          </a:p>
        </p:txBody>
      </p:sp>
      <p:sp>
        <p:nvSpPr>
          <p:cNvPr id="361" name="Google Shape;361;p14"/>
          <p:cNvSpPr txBox="1"/>
          <p:nvPr>
            <p:ph idx="1" type="body"/>
          </p:nvPr>
        </p:nvSpPr>
        <p:spPr>
          <a:xfrm>
            <a:off x="4377342" y="1761698"/>
            <a:ext cx="3024448" cy="335324"/>
          </a:xfrm>
          <a:prstGeom prst="rect">
            <a:avLst/>
          </a:prstGeom>
          <a:noFill/>
          <a:ln>
            <a:noFill/>
          </a:ln>
        </p:spPr>
        <p:txBody>
          <a:bodyPr anchorCtr="0" anchor="t" bIns="45700" lIns="0" spcFirstLastPara="1" rIns="0" wrap="square" tIns="45700">
            <a:noAutofit/>
          </a:bodyPr>
          <a:lstStyle/>
          <a:p>
            <a:pPr indent="-127000" lvl="0" marL="91440" rtl="0" algn="ctr">
              <a:lnSpc>
                <a:spcPct val="90000"/>
              </a:lnSpc>
              <a:spcBef>
                <a:spcPts val="0"/>
              </a:spcBef>
              <a:spcAft>
                <a:spcPts val="0"/>
              </a:spcAft>
              <a:buSzPts val="2000"/>
              <a:buChar char=" "/>
            </a:pPr>
            <a:r>
              <a:rPr lang="de-DE"/>
              <a:t>Project result 1 (PR1) - EU-CERT - Research on Quality criteria, Accreditation and Certificate Structures" comes with </a:t>
            </a:r>
            <a:endParaRPr/>
          </a:p>
          <a:p>
            <a:pPr indent="0" lvl="0" marL="91440" rtl="0" algn="ctr">
              <a:lnSpc>
                <a:spcPct val="90000"/>
              </a:lnSpc>
              <a:spcBef>
                <a:spcPts val="1400"/>
              </a:spcBef>
              <a:spcAft>
                <a:spcPts val="0"/>
              </a:spcAft>
              <a:buSzPts val="2000"/>
              <a:buNone/>
            </a:pPr>
            <a:r>
              <a:t/>
            </a:r>
            <a:endParaRPr/>
          </a:p>
        </p:txBody>
      </p:sp>
      <p:sp>
        <p:nvSpPr>
          <p:cNvPr id="362" name="Google Shape;362;p14"/>
          <p:cNvSpPr/>
          <p:nvPr/>
        </p:nvSpPr>
        <p:spPr>
          <a:xfrm>
            <a:off x="3867266" y="5485721"/>
            <a:ext cx="60960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This is a crucial basis for the concept design</a:t>
            </a:r>
            <a:endParaRPr/>
          </a:p>
          <a:p>
            <a:pPr indent="0" lvl="0" marL="0" marR="0" rtl="0" algn="l">
              <a:spcBef>
                <a:spcPts val="0"/>
              </a:spcBef>
              <a:spcAft>
                <a:spcPts val="0"/>
              </a:spcAft>
              <a:buNone/>
            </a:pPr>
            <a:r>
              <a:rPr lang="de-DE" sz="1800">
                <a:solidFill>
                  <a:schemeClr val="dk1"/>
                </a:solidFill>
                <a:latin typeface="Calibri"/>
                <a:ea typeface="Calibri"/>
                <a:cs typeface="Calibri"/>
                <a:sym typeface="Calibri"/>
              </a:rPr>
              <a:t>in PR2 and the programming in PR3</a:t>
            </a:r>
            <a:endParaRPr sz="1800">
              <a:solidFill>
                <a:schemeClr val="dk1"/>
              </a:solidFill>
              <a:latin typeface="Calibri"/>
              <a:ea typeface="Calibri"/>
              <a:cs typeface="Calibri"/>
              <a:sym typeface="Calibri"/>
            </a:endParaRPr>
          </a:p>
        </p:txBody>
      </p:sp>
      <p:grpSp>
        <p:nvGrpSpPr>
          <p:cNvPr id="363" name="Google Shape;363;p14"/>
          <p:cNvGrpSpPr/>
          <p:nvPr/>
        </p:nvGrpSpPr>
        <p:grpSpPr>
          <a:xfrm>
            <a:off x="1099615" y="1601287"/>
            <a:ext cx="9579901" cy="4029452"/>
            <a:chOff x="2336" y="1494"/>
            <a:chExt cx="9579901" cy="4029452"/>
          </a:xfrm>
        </p:grpSpPr>
        <p:sp>
          <p:nvSpPr>
            <p:cNvPr id="364" name="Google Shape;364;p14"/>
            <p:cNvSpPr/>
            <p:nvPr/>
          </p:nvSpPr>
          <p:spPr>
            <a:xfrm rot="-5400000">
              <a:off x="2336" y="1494"/>
              <a:ext cx="4029452" cy="4029452"/>
            </a:xfrm>
            <a:prstGeom prst="downArrow">
              <a:avLst>
                <a:gd fmla="val 50000" name="adj1"/>
                <a:gd fmla="val 35000" name="adj2"/>
              </a:avLst>
            </a:prstGeom>
            <a:solidFill>
              <a:srgbClr val="19ACE4"/>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4"/>
            <p:cNvSpPr txBox="1"/>
            <p:nvPr/>
          </p:nvSpPr>
          <p:spPr>
            <a:xfrm>
              <a:off x="2336" y="1008857"/>
              <a:ext cx="3324298" cy="2014726"/>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lt1"/>
                </a:buClr>
                <a:buSzPts val="2000"/>
                <a:buFont typeface="Calibri"/>
                <a:buNone/>
              </a:pPr>
              <a:r>
                <a:rPr b="1" lang="de-DE" sz="2000">
                  <a:solidFill>
                    <a:schemeClr val="lt1"/>
                  </a:solidFill>
                  <a:latin typeface="Calibri"/>
                  <a:ea typeface="Calibri"/>
                  <a:cs typeface="Calibri"/>
                  <a:sym typeface="Calibri"/>
                </a:rPr>
                <a:t>Qualitative Research:</a:t>
              </a:r>
              <a:endParaRPr/>
            </a:p>
            <a:p>
              <a:pPr indent="0" lvl="0" marL="0" marR="0" rtl="0" algn="ctr">
                <a:lnSpc>
                  <a:spcPct val="90000"/>
                </a:lnSpc>
                <a:spcBef>
                  <a:spcPts val="700"/>
                </a:spcBef>
                <a:spcAft>
                  <a:spcPts val="0"/>
                </a:spcAft>
                <a:buClr>
                  <a:schemeClr val="lt1"/>
                </a:buClr>
                <a:buSzPts val="1800"/>
                <a:buFont typeface="Calibri"/>
                <a:buNone/>
              </a:pPr>
              <a:r>
                <a:rPr lang="de-DE" sz="1800">
                  <a:solidFill>
                    <a:schemeClr val="lt1"/>
                  </a:solidFill>
                  <a:latin typeface="Calibri"/>
                  <a:ea typeface="Calibri"/>
                  <a:cs typeface="Calibri"/>
                  <a:sym typeface="Calibri"/>
                </a:rPr>
                <a:t>(I) desktop research in each partner country and </a:t>
              </a:r>
              <a:endParaRPr/>
            </a:p>
            <a:p>
              <a:pPr indent="0" lvl="0" marL="0" marR="0" rtl="0" algn="ctr">
                <a:lnSpc>
                  <a:spcPct val="90000"/>
                </a:lnSpc>
                <a:spcBef>
                  <a:spcPts val="630"/>
                </a:spcBef>
                <a:spcAft>
                  <a:spcPts val="0"/>
                </a:spcAft>
                <a:buClr>
                  <a:schemeClr val="lt1"/>
                </a:buClr>
                <a:buSzPts val="1800"/>
                <a:buFont typeface="Calibri"/>
                <a:buNone/>
              </a:pPr>
              <a:r>
                <a:rPr lang="de-DE" sz="1800">
                  <a:solidFill>
                    <a:schemeClr val="lt1"/>
                  </a:solidFill>
                  <a:latin typeface="Calibri"/>
                  <a:ea typeface="Calibri"/>
                  <a:cs typeface="Calibri"/>
                  <a:sym typeface="Calibri"/>
                </a:rPr>
                <a:t>(II) combines this with 5 expert interviews in each country </a:t>
              </a:r>
              <a:endParaRPr sz="1800">
                <a:solidFill>
                  <a:schemeClr val="lt1"/>
                </a:solidFill>
                <a:latin typeface="Calibri"/>
                <a:ea typeface="Calibri"/>
                <a:cs typeface="Calibri"/>
                <a:sym typeface="Calibri"/>
              </a:endParaRPr>
            </a:p>
          </p:txBody>
        </p:sp>
        <p:sp>
          <p:nvSpPr>
            <p:cNvPr id="366" name="Google Shape;366;p14"/>
            <p:cNvSpPr/>
            <p:nvPr/>
          </p:nvSpPr>
          <p:spPr>
            <a:xfrm rot="5400000">
              <a:off x="5552785" y="1494"/>
              <a:ext cx="4029452" cy="4029452"/>
            </a:xfrm>
            <a:prstGeom prst="downArrow">
              <a:avLst>
                <a:gd fmla="val 50000" name="adj1"/>
                <a:gd fmla="val 35000" name="adj2"/>
              </a:avLst>
            </a:prstGeom>
            <a:solidFill>
              <a:srgbClr val="19ACE4"/>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14"/>
            <p:cNvSpPr txBox="1"/>
            <p:nvPr/>
          </p:nvSpPr>
          <p:spPr>
            <a:xfrm>
              <a:off x="6257939" y="1008857"/>
              <a:ext cx="3324298" cy="2014726"/>
            </a:xfrm>
            <a:prstGeom prst="rect">
              <a:avLst/>
            </a:prstGeom>
            <a:noFill/>
            <a:ln>
              <a:noFill/>
            </a:ln>
          </p:spPr>
          <p:txBody>
            <a:bodyPr anchorCtr="0" anchor="ctr" bIns="135125" lIns="135125" spcFirstLastPara="1" rIns="135125" wrap="square" tIns="135125">
              <a:noAutofit/>
            </a:bodyPr>
            <a:lstStyle/>
            <a:p>
              <a:pPr indent="0" lvl="0" marL="0" marR="0" rtl="0" algn="ctr">
                <a:lnSpc>
                  <a:spcPct val="90000"/>
                </a:lnSpc>
                <a:spcBef>
                  <a:spcPts val="0"/>
                </a:spcBef>
                <a:spcAft>
                  <a:spcPts val="0"/>
                </a:spcAft>
                <a:buClr>
                  <a:schemeClr val="lt1"/>
                </a:buClr>
                <a:buSzPts val="1900"/>
                <a:buFont typeface="Calibri"/>
                <a:buNone/>
              </a:pPr>
              <a:r>
                <a:rPr b="1" lang="de-DE" sz="1900">
                  <a:solidFill>
                    <a:schemeClr val="lt1"/>
                  </a:solidFill>
                  <a:latin typeface="Calibri"/>
                  <a:ea typeface="Calibri"/>
                  <a:cs typeface="Calibri"/>
                  <a:sym typeface="Calibri"/>
                </a:rPr>
                <a:t>Quantitative Research: </a:t>
              </a:r>
              <a:endParaRPr/>
            </a:p>
            <a:p>
              <a:pPr indent="0" lvl="0" marL="0" marR="0" rtl="0" algn="ctr">
                <a:lnSpc>
                  <a:spcPct val="90000"/>
                </a:lnSpc>
                <a:spcBef>
                  <a:spcPts val="665"/>
                </a:spcBef>
                <a:spcAft>
                  <a:spcPts val="0"/>
                </a:spcAft>
                <a:buClr>
                  <a:schemeClr val="lt1"/>
                </a:buClr>
                <a:buSzPts val="1900"/>
                <a:buFont typeface="Calibri"/>
                <a:buNone/>
              </a:pPr>
              <a:r>
                <a:rPr lang="de-DE" sz="1900">
                  <a:solidFill>
                    <a:schemeClr val="lt1"/>
                  </a:solidFill>
                  <a:latin typeface="Calibri"/>
                  <a:ea typeface="Calibri"/>
                  <a:cs typeface="Calibri"/>
                  <a:sym typeface="Calibri"/>
                </a:rPr>
                <a:t>(III) broad questionnaire on quality assurance with regard to ERASMUS+ and necessary quality criteria as well as exisiting certification elements </a:t>
              </a:r>
              <a:endParaRPr sz="1900">
                <a:solidFill>
                  <a:schemeClr val="lt1"/>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15"/>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1 –</a:t>
            </a:r>
            <a:br>
              <a:rPr lang="de-DE"/>
            </a:br>
            <a:r>
              <a:rPr lang="de-DE"/>
              <a:t>Mixed- Methods Design of the Research </a:t>
            </a:r>
            <a:endParaRPr/>
          </a:p>
        </p:txBody>
      </p:sp>
      <p:sp>
        <p:nvSpPr>
          <p:cNvPr id="373" name="Google Shape;373;p15"/>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Char char=" "/>
            </a:pPr>
            <a:r>
              <a:rPr lang="de-DE">
                <a:latin typeface="Arial"/>
                <a:ea typeface="Arial"/>
                <a:cs typeface="Arial"/>
                <a:sym typeface="Arial"/>
              </a:rPr>
              <a:t>It makes sure that technical issues and critera related issues are addressed in adequate ways. Moreover this means that it it necessary to focus on how the </a:t>
            </a:r>
            <a:r>
              <a:rPr lang="de-DE"/>
              <a:t>organisations in the partner countries keep the documentation of an educational programme, how they evaluate the quality of an educational programme and adherence to the curriculum and its quality. In addtion to that it is useful to get deeper knowledge about existing equipment and personnel resources of educational programme compared with the educational measure that is the subject of accreditation.</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1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1 - Qualitative Research</a:t>
            </a:r>
            <a:endParaRPr/>
          </a:p>
        </p:txBody>
      </p:sp>
      <p:sp>
        <p:nvSpPr>
          <p:cNvPr id="379" name="Google Shape;379;p1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de-DE"/>
              <a:t>(I) desktop research in each partner country</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de-DE"/>
              <a:t>Deep research on existing certificate and quality assurance structures in the partner countries of EU-CERT. </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de-DE"/>
              <a:t>1. What are the common existing certificates in your country? </a:t>
            </a:r>
            <a:endParaRPr/>
          </a:p>
          <a:p>
            <a:pPr indent="-127000" lvl="0" marL="91440" rtl="0" algn="l">
              <a:lnSpc>
                <a:spcPct val="90000"/>
              </a:lnSpc>
              <a:spcBef>
                <a:spcPts val="1400"/>
              </a:spcBef>
              <a:spcAft>
                <a:spcPts val="0"/>
              </a:spcAft>
              <a:buSzPts val="2000"/>
              <a:buChar char=" "/>
            </a:pPr>
            <a:r>
              <a:rPr lang="de-DE"/>
              <a:t>2. How is the quality assurance structure of the certificates in your countries?</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17"/>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1 - Qualitative Research</a:t>
            </a:r>
            <a:endParaRPr/>
          </a:p>
        </p:txBody>
      </p:sp>
      <p:pic>
        <p:nvPicPr>
          <p:cNvPr id="385" name="Google Shape;385;p17"/>
          <p:cNvPicPr preferRelativeResize="0"/>
          <p:nvPr/>
        </p:nvPicPr>
        <p:blipFill rotWithShape="1">
          <a:blip r:embed="rId3">
            <a:alphaModFix/>
          </a:blip>
          <a:srcRect b="0" l="0" r="0" t="0"/>
          <a:stretch/>
        </p:blipFill>
        <p:spPr>
          <a:xfrm>
            <a:off x="1097280" y="1240324"/>
            <a:ext cx="3264391" cy="4681914"/>
          </a:xfrm>
          <a:prstGeom prst="rect">
            <a:avLst/>
          </a:prstGeom>
          <a:noFill/>
          <a:ln cap="flat" cmpd="sng" w="9525">
            <a:solidFill>
              <a:schemeClr val="dk1"/>
            </a:solidFill>
            <a:prstDash val="solid"/>
            <a:round/>
            <a:headEnd len="sm" w="sm" type="none"/>
            <a:tailEnd len="sm" w="sm" type="none"/>
          </a:ln>
        </p:spPr>
      </p:pic>
      <p:pic>
        <p:nvPicPr>
          <p:cNvPr id="386" name="Google Shape;386;p17"/>
          <p:cNvPicPr preferRelativeResize="0"/>
          <p:nvPr/>
        </p:nvPicPr>
        <p:blipFill rotWithShape="1">
          <a:blip r:embed="rId4">
            <a:alphaModFix/>
          </a:blip>
          <a:srcRect b="0" l="0" r="0" t="0"/>
          <a:stretch/>
        </p:blipFill>
        <p:spPr>
          <a:xfrm>
            <a:off x="4691373" y="1246122"/>
            <a:ext cx="3160083" cy="4676115"/>
          </a:xfrm>
          <a:prstGeom prst="rect">
            <a:avLst/>
          </a:prstGeom>
          <a:noFill/>
          <a:ln cap="flat" cmpd="sng" w="9525">
            <a:solidFill>
              <a:schemeClr val="dk1"/>
            </a:solidFill>
            <a:prstDash val="solid"/>
            <a:round/>
            <a:headEnd len="sm" w="sm" type="none"/>
            <a:tailEnd len="sm" w="sm" type="none"/>
          </a:ln>
        </p:spPr>
      </p:pic>
      <p:sp>
        <p:nvSpPr>
          <p:cNvPr id="387" name="Google Shape;387;p17"/>
          <p:cNvSpPr txBox="1"/>
          <p:nvPr/>
        </p:nvSpPr>
        <p:spPr>
          <a:xfrm>
            <a:off x="8374454" y="1874067"/>
            <a:ext cx="2781225"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Document has to be translated in each partner language.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de-DE" sz="1800">
                <a:solidFill>
                  <a:schemeClr val="dk1"/>
                </a:solidFill>
                <a:latin typeface="Calibri"/>
                <a:ea typeface="Calibri"/>
                <a:cs typeface="Calibri"/>
                <a:sym typeface="Calibri"/>
              </a:rPr>
              <a:t>English version available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1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1 - Qualitative Research</a:t>
            </a:r>
            <a:endParaRPr/>
          </a:p>
        </p:txBody>
      </p:sp>
      <p:sp>
        <p:nvSpPr>
          <p:cNvPr id="393" name="Google Shape;393;p1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de-DE"/>
              <a:t>(II) 5 expert interviews in each country </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b="1" lang="de-DE" u="sng"/>
              <a:t>Summary of potential semi- standard key questions: </a:t>
            </a:r>
            <a:endParaRPr/>
          </a:p>
          <a:p>
            <a:pPr indent="-457200" lvl="0" marL="457200" rtl="0" algn="l">
              <a:lnSpc>
                <a:spcPct val="90000"/>
              </a:lnSpc>
              <a:spcBef>
                <a:spcPts val="1400"/>
              </a:spcBef>
              <a:spcAft>
                <a:spcPts val="0"/>
              </a:spcAft>
              <a:buSzPts val="2000"/>
              <a:buAutoNum type="arabicPeriod"/>
            </a:pPr>
            <a:r>
              <a:rPr lang="de-DE"/>
              <a:t>How satisfied are you with the common existing certificates in your country? </a:t>
            </a:r>
            <a:endParaRPr/>
          </a:p>
          <a:p>
            <a:pPr indent="-457200" lvl="0" marL="457200" rtl="0" algn="l">
              <a:lnSpc>
                <a:spcPct val="90000"/>
              </a:lnSpc>
              <a:spcBef>
                <a:spcPts val="1400"/>
              </a:spcBef>
              <a:spcAft>
                <a:spcPts val="0"/>
              </a:spcAft>
              <a:buSzPts val="2000"/>
              <a:buAutoNum type="arabicPeriod"/>
            </a:pPr>
            <a:r>
              <a:rPr lang="de-DE"/>
              <a:t>What are necessary quality criteria for certificantes? </a:t>
            </a:r>
            <a:endParaRPr/>
          </a:p>
          <a:p>
            <a:pPr indent="-457200" lvl="0" marL="457200" rtl="0" algn="l">
              <a:lnSpc>
                <a:spcPct val="90000"/>
              </a:lnSpc>
              <a:spcBef>
                <a:spcPts val="1400"/>
              </a:spcBef>
              <a:spcAft>
                <a:spcPts val="0"/>
              </a:spcAft>
              <a:buSzPts val="2000"/>
              <a:buFont typeface="Calibri"/>
              <a:buAutoNum type="arabicPeriod"/>
            </a:pPr>
            <a:r>
              <a:rPr lang="de-DE"/>
              <a:t>What is necessary to guarantee great transparency of certificates?</a:t>
            </a:r>
            <a:endParaRPr/>
          </a:p>
          <a:p>
            <a:pPr indent="-457200" lvl="0" marL="457200" rtl="0" algn="l">
              <a:lnSpc>
                <a:spcPct val="90000"/>
              </a:lnSpc>
              <a:spcBef>
                <a:spcPts val="1400"/>
              </a:spcBef>
              <a:spcAft>
                <a:spcPts val="0"/>
              </a:spcAft>
              <a:buSzPts val="2000"/>
              <a:buAutoNum type="arabicPeriod"/>
            </a:pPr>
            <a:r>
              <a:rPr lang="de-DE"/>
              <a:t>How satisfied are you with the quality assurance structure of the certificates in your countries?</a:t>
            </a:r>
            <a:endParaRPr/>
          </a:p>
          <a:p>
            <a:pPr indent="-457200" lvl="0" marL="457200" rtl="0" algn="l">
              <a:lnSpc>
                <a:spcPct val="90000"/>
              </a:lnSpc>
              <a:spcBef>
                <a:spcPts val="1400"/>
              </a:spcBef>
              <a:spcAft>
                <a:spcPts val="0"/>
              </a:spcAft>
              <a:buSzPts val="2000"/>
              <a:buAutoNum type="arabicPeriod"/>
            </a:pPr>
            <a:r>
              <a:rPr lang="de-DE"/>
              <a:t>What are necessary quality criteria for quality assurance structures?</a:t>
            </a:r>
            <a:endParaRPr/>
          </a:p>
          <a:p>
            <a:pPr indent="-457200" lvl="0" marL="457200" rtl="0" algn="l">
              <a:lnSpc>
                <a:spcPct val="90000"/>
              </a:lnSpc>
              <a:spcBef>
                <a:spcPts val="1400"/>
              </a:spcBef>
              <a:spcAft>
                <a:spcPts val="0"/>
              </a:spcAft>
              <a:buSzPts val="2000"/>
              <a:buFont typeface="Calibri"/>
              <a:buAutoNum type="arabicPeriod"/>
            </a:pPr>
            <a:r>
              <a:rPr lang="de-DE"/>
              <a:t>What are benefits of certificates in educational environment?</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19"/>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1 - Qualitative Research</a:t>
            </a:r>
            <a:endParaRPr/>
          </a:p>
        </p:txBody>
      </p:sp>
      <p:pic>
        <p:nvPicPr>
          <p:cNvPr id="399" name="Google Shape;399;p19"/>
          <p:cNvPicPr preferRelativeResize="0"/>
          <p:nvPr>
            <p:ph idx="1" type="body"/>
          </p:nvPr>
        </p:nvPicPr>
        <p:blipFill rotWithShape="1">
          <a:blip r:embed="rId3">
            <a:alphaModFix/>
          </a:blip>
          <a:srcRect b="0" l="0" r="0" t="0"/>
          <a:stretch/>
        </p:blipFill>
        <p:spPr>
          <a:xfrm>
            <a:off x="1097280" y="1340523"/>
            <a:ext cx="3009657" cy="4376738"/>
          </a:xfrm>
          <a:prstGeom prst="rect">
            <a:avLst/>
          </a:prstGeom>
          <a:noFill/>
          <a:ln cap="flat" cmpd="sng" w="9525">
            <a:solidFill>
              <a:schemeClr val="dk1"/>
            </a:solidFill>
            <a:prstDash val="solid"/>
            <a:round/>
            <a:headEnd len="sm" w="sm" type="none"/>
            <a:tailEnd len="sm" w="sm" type="none"/>
          </a:ln>
        </p:spPr>
      </p:pic>
      <p:pic>
        <p:nvPicPr>
          <p:cNvPr id="400" name="Google Shape;400;p19"/>
          <p:cNvPicPr preferRelativeResize="0"/>
          <p:nvPr/>
        </p:nvPicPr>
        <p:blipFill rotWithShape="1">
          <a:blip r:embed="rId4">
            <a:alphaModFix/>
          </a:blip>
          <a:srcRect b="0" l="0" r="0" t="0"/>
          <a:stretch/>
        </p:blipFill>
        <p:spPr>
          <a:xfrm>
            <a:off x="4303374" y="1340522"/>
            <a:ext cx="3177714" cy="4376739"/>
          </a:xfrm>
          <a:prstGeom prst="rect">
            <a:avLst/>
          </a:prstGeom>
          <a:noFill/>
          <a:ln cap="flat" cmpd="sng" w="9525">
            <a:solidFill>
              <a:schemeClr val="dk1"/>
            </a:solidFill>
            <a:prstDash val="solid"/>
            <a:round/>
            <a:headEnd len="sm" w="sm" type="none"/>
            <a:tailEnd len="sm" w="sm" type="none"/>
          </a:ln>
        </p:spPr>
      </p:pic>
      <p:sp>
        <p:nvSpPr>
          <p:cNvPr id="401" name="Google Shape;401;p19"/>
          <p:cNvSpPr txBox="1"/>
          <p:nvPr/>
        </p:nvSpPr>
        <p:spPr>
          <a:xfrm>
            <a:off x="8374454" y="1874067"/>
            <a:ext cx="2781225"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Interview guideline has to be translated in each partner language.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de-DE" sz="1800">
                <a:solidFill>
                  <a:schemeClr val="dk1"/>
                </a:solidFill>
                <a:latin typeface="Calibri"/>
                <a:ea typeface="Calibri"/>
                <a:cs typeface="Calibri"/>
                <a:sym typeface="Calibri"/>
              </a:rPr>
              <a:t>English version available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Meeting Agenda </a:t>
            </a:r>
            <a:endParaRPr/>
          </a:p>
        </p:txBody>
      </p:sp>
      <p:sp>
        <p:nvSpPr>
          <p:cNvPr id="276" name="Google Shape;276;p2"/>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20"/>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1 – Quantitative Research</a:t>
            </a:r>
            <a:endParaRPr/>
          </a:p>
        </p:txBody>
      </p:sp>
      <p:sp>
        <p:nvSpPr>
          <p:cNvPr id="407" name="Google Shape;407;p20"/>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b="1" lang="de-DE"/>
              <a:t>Quantitative Research: </a:t>
            </a:r>
            <a:endParaRPr/>
          </a:p>
          <a:p>
            <a:pPr indent="-127000" lvl="0" marL="91440" rtl="0" algn="l">
              <a:lnSpc>
                <a:spcPct val="90000"/>
              </a:lnSpc>
              <a:spcBef>
                <a:spcPts val="1400"/>
              </a:spcBef>
              <a:spcAft>
                <a:spcPts val="0"/>
              </a:spcAft>
              <a:buSzPts val="2000"/>
              <a:buChar char=" "/>
            </a:pPr>
            <a:r>
              <a:rPr lang="de-DE"/>
              <a:t>(III) broad questionnaire on quality assurance with regard to ERASMUS+ and necessary quality criteria as well as exisiting certification elements </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de-DE"/>
              <a:t>Based on the results of the qualitative research (I) and (II), we will create a standardise  quantitaive questionnaire, which will be spread to experts as well as stakeholders </a:t>
            </a:r>
            <a:endParaRPr/>
          </a:p>
          <a:p>
            <a:pPr indent="-127000" lvl="0" marL="91440" rtl="0" algn="l">
              <a:lnSpc>
                <a:spcPct val="90000"/>
              </a:lnSpc>
              <a:spcBef>
                <a:spcPts val="1400"/>
              </a:spcBef>
              <a:spcAft>
                <a:spcPts val="0"/>
              </a:spcAft>
              <a:buSzPts val="2000"/>
              <a:buChar char=" "/>
            </a:pPr>
            <a:r>
              <a:rPr lang="de-DE"/>
              <a:t>Herefore, we will use an online survey tool and spread the questionnaire link to all partner institutions </a:t>
            </a:r>
            <a:endParaRPr/>
          </a:p>
          <a:p>
            <a:pPr indent="-127000" lvl="0" marL="91440" rtl="0" algn="l">
              <a:lnSpc>
                <a:spcPct val="90000"/>
              </a:lnSpc>
              <a:spcBef>
                <a:spcPts val="1400"/>
              </a:spcBef>
              <a:spcAft>
                <a:spcPts val="0"/>
              </a:spcAft>
              <a:buSzPts val="2000"/>
              <a:buChar char=" "/>
            </a:pPr>
            <a:r>
              <a:rPr lang="de-DE"/>
              <a:t>The survey will be available in all partner languages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21"/>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1 – Quantitative Research</a:t>
            </a:r>
            <a:endParaRPr/>
          </a:p>
        </p:txBody>
      </p:sp>
      <p:pic>
        <p:nvPicPr>
          <p:cNvPr id="413" name="Google Shape;413;p21"/>
          <p:cNvPicPr preferRelativeResize="0"/>
          <p:nvPr/>
        </p:nvPicPr>
        <p:blipFill rotWithShape="1">
          <a:blip r:embed="rId3">
            <a:alphaModFix/>
          </a:blip>
          <a:srcRect b="0" l="0" r="0" t="0"/>
          <a:stretch/>
        </p:blipFill>
        <p:spPr>
          <a:xfrm>
            <a:off x="1505568" y="1609796"/>
            <a:ext cx="2631866" cy="3890184"/>
          </a:xfrm>
          <a:prstGeom prst="rect">
            <a:avLst/>
          </a:prstGeom>
          <a:noFill/>
          <a:ln cap="flat" cmpd="sng" w="9525">
            <a:solidFill>
              <a:schemeClr val="dk1"/>
            </a:solidFill>
            <a:prstDash val="solid"/>
            <a:round/>
            <a:headEnd len="sm" w="sm" type="none"/>
            <a:tailEnd len="sm" w="sm" type="none"/>
          </a:ln>
        </p:spPr>
      </p:pic>
      <p:pic>
        <p:nvPicPr>
          <p:cNvPr id="414" name="Google Shape;414;p21"/>
          <p:cNvPicPr preferRelativeResize="0"/>
          <p:nvPr/>
        </p:nvPicPr>
        <p:blipFill rotWithShape="1">
          <a:blip r:embed="rId4">
            <a:alphaModFix/>
          </a:blip>
          <a:srcRect b="0" l="0" r="0" t="0"/>
          <a:stretch/>
        </p:blipFill>
        <p:spPr>
          <a:xfrm>
            <a:off x="4798042" y="1638676"/>
            <a:ext cx="2698144" cy="3861303"/>
          </a:xfrm>
          <a:prstGeom prst="rect">
            <a:avLst/>
          </a:prstGeom>
          <a:noFill/>
          <a:ln cap="flat" cmpd="sng" w="9525">
            <a:solidFill>
              <a:schemeClr val="dk1"/>
            </a:solidFill>
            <a:prstDash val="solid"/>
            <a:round/>
            <a:headEnd len="sm" w="sm" type="none"/>
            <a:tailEnd len="sm" w="sm" type="none"/>
          </a:ln>
        </p:spPr>
      </p:pic>
      <p:sp>
        <p:nvSpPr>
          <p:cNvPr id="415" name="Google Shape;415;p21"/>
          <p:cNvSpPr txBox="1"/>
          <p:nvPr/>
        </p:nvSpPr>
        <p:spPr>
          <a:xfrm>
            <a:off x="8374454" y="1874067"/>
            <a:ext cx="2781225"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Quantitative questionnaire has to be translated in each partner language.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de-DE" sz="1800">
                <a:solidFill>
                  <a:schemeClr val="dk1"/>
                </a:solidFill>
                <a:latin typeface="Calibri"/>
                <a:ea typeface="Calibri"/>
                <a:cs typeface="Calibri"/>
                <a:sym typeface="Calibri"/>
              </a:rPr>
              <a:t>English version available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22"/>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1 –</a:t>
            </a:r>
            <a:br>
              <a:rPr lang="de-DE"/>
            </a:br>
            <a:r>
              <a:rPr lang="de-DE"/>
              <a:t>Research on Quality criteria, Accreditation</a:t>
            </a:r>
            <a:br>
              <a:rPr lang="de-DE"/>
            </a:br>
            <a:r>
              <a:rPr lang="de-DE"/>
              <a:t>and Certificate Structures </a:t>
            </a:r>
            <a:endParaRPr/>
          </a:p>
        </p:txBody>
      </p:sp>
      <p:sp>
        <p:nvSpPr>
          <p:cNvPr id="421" name="Google Shape;421;p22"/>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de-DE"/>
              <a:t>All Project Results 1 has to be translated in the following partner languages:</a:t>
            </a:r>
            <a:endParaRPr/>
          </a:p>
          <a:p>
            <a:pPr indent="-127000" lvl="0" marL="91440" rtl="0" algn="l">
              <a:lnSpc>
                <a:spcPct val="90000"/>
              </a:lnSpc>
              <a:spcBef>
                <a:spcPts val="1400"/>
              </a:spcBef>
              <a:spcAft>
                <a:spcPts val="0"/>
              </a:spcAft>
              <a:buSzPts val="2000"/>
              <a:buChar char=" "/>
            </a:pPr>
            <a:r>
              <a:rPr b="1" lang="de-DE"/>
              <a:t>Croatian , German , English , French , Greek , Portuguese</a:t>
            </a:r>
            <a:endParaRPr b="1"/>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3"/>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2 </a:t>
            </a:r>
            <a:endParaRPr/>
          </a:p>
        </p:txBody>
      </p:sp>
      <p:sp>
        <p:nvSpPr>
          <p:cNvPr id="427" name="Google Shape;427;p23"/>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CONCEPT DESIGN FOR ACCREDITATION AND CERTIFICATION PROCESSES </a:t>
            </a:r>
            <a:r>
              <a:rPr lang="de-DE" sz="2000"/>
              <a:t>(LEADING ORGA: STANDO)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g123e00cd06c_0_0"/>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2 –</a:t>
            </a:r>
            <a:br>
              <a:rPr lang="de-DE"/>
            </a:br>
            <a:r>
              <a:rPr lang="de-DE"/>
              <a:t>EU-CERT - CONCEPT DESIGN FOR</a:t>
            </a:r>
            <a:br>
              <a:rPr lang="de-DE"/>
            </a:br>
            <a:r>
              <a:rPr lang="de-DE"/>
              <a:t>ACCREDITATION AND CERTIFICATION PROCESSES</a:t>
            </a:r>
            <a:endParaRPr/>
          </a:p>
        </p:txBody>
      </p:sp>
      <p:sp>
        <p:nvSpPr>
          <p:cNvPr id="433" name="Google Shape;433;g123e00cd06c_0_0"/>
          <p:cNvSpPr/>
          <p:nvPr/>
        </p:nvSpPr>
        <p:spPr>
          <a:xfrm>
            <a:off x="1162825" y="2026900"/>
            <a:ext cx="193202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DE" sz="2400">
                <a:solidFill>
                  <a:schemeClr val="lt1"/>
                </a:solidFill>
              </a:rPr>
              <a:t>Needs Analysis</a:t>
            </a:r>
            <a:endParaRPr b="1" sz="2400">
              <a:solidFill>
                <a:schemeClr val="lt1"/>
              </a:solidFill>
            </a:endParaRPr>
          </a:p>
        </p:txBody>
      </p:sp>
      <p:cxnSp>
        <p:nvCxnSpPr>
          <p:cNvPr id="434" name="Google Shape;434;g123e00cd06c_0_0"/>
          <p:cNvCxnSpPr>
            <a:stCxn id="433"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med" w="med" type="none"/>
            <a:tailEnd len="med" w="med" type="triangle"/>
          </a:ln>
        </p:spPr>
      </p:cxnSp>
      <p:sp>
        <p:nvSpPr>
          <p:cNvPr id="435" name="Google Shape;435;g123e00cd06c_0_0"/>
          <p:cNvSpPr/>
          <p:nvPr/>
        </p:nvSpPr>
        <p:spPr>
          <a:xfrm>
            <a:off x="5281600" y="2116475"/>
            <a:ext cx="3032400" cy="1206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Concept for the</a:t>
            </a:r>
            <a:br>
              <a:rPr lang="de-DE">
                <a:solidFill>
                  <a:schemeClr val="lt1"/>
                </a:solidFill>
              </a:rPr>
            </a:br>
            <a:r>
              <a:rPr lang="de-DE">
                <a:solidFill>
                  <a:schemeClr val="lt1"/>
                </a:solidFill>
              </a:rPr>
              <a:t>Accreditation System</a:t>
            </a:r>
            <a:endParaRPr>
              <a:solidFill>
                <a:schemeClr val="lt1"/>
              </a:solidFill>
            </a:endParaRPr>
          </a:p>
        </p:txBody>
      </p:sp>
      <p:sp>
        <p:nvSpPr>
          <p:cNvPr id="436" name="Google Shape;436;g123e00cd06c_0_0"/>
          <p:cNvSpPr/>
          <p:nvPr/>
        </p:nvSpPr>
        <p:spPr>
          <a:xfrm>
            <a:off x="5281600" y="3689075"/>
            <a:ext cx="3032400" cy="1206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Criteria based certificates</a:t>
            </a:r>
            <a:endParaRPr>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24"/>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3 </a:t>
            </a:r>
            <a:endParaRPr/>
          </a:p>
        </p:txBody>
      </p:sp>
      <p:sp>
        <p:nvSpPr>
          <p:cNvPr id="442" name="Google Shape;442;p24"/>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ACCREDITATION WEBSITE AND DATA-BASE DESIGN AND PROGRAMMING </a:t>
            </a:r>
            <a:r>
              <a:rPr lang="de-DE" sz="2000"/>
              <a:t>(LEADING ORGA: INGENIOUS KNOWLEDGE)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g123e00cd06c_0_9"/>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3 –</a:t>
            </a:r>
            <a:br>
              <a:rPr lang="de-DE"/>
            </a:br>
            <a:r>
              <a:rPr lang="de-DE"/>
              <a:t>EU-CERT - ACCREDITATION WEBSITE AND DATA-BASE DESIGN AND PROGRAMMING</a:t>
            </a:r>
            <a:endParaRPr/>
          </a:p>
        </p:txBody>
      </p:sp>
      <p:sp>
        <p:nvSpPr>
          <p:cNvPr id="448" name="Google Shape;448;g123e00cd06c_0_9"/>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DE" sz="2400">
                <a:solidFill>
                  <a:schemeClr val="lt1"/>
                </a:solidFill>
              </a:rPr>
              <a:t>Accreditation</a:t>
            </a:r>
            <a:br>
              <a:rPr b="1" lang="de-DE" sz="2400">
                <a:solidFill>
                  <a:schemeClr val="lt1"/>
                </a:solidFill>
              </a:rPr>
            </a:br>
            <a:r>
              <a:rPr b="1" lang="de-DE" sz="2400">
                <a:solidFill>
                  <a:schemeClr val="lt1"/>
                </a:solidFill>
              </a:rPr>
              <a:t>Website</a:t>
            </a:r>
            <a:endParaRPr b="1" sz="2400">
              <a:solidFill>
                <a:schemeClr val="lt1"/>
              </a:solidFill>
            </a:endParaRPr>
          </a:p>
        </p:txBody>
      </p:sp>
      <p:cxnSp>
        <p:nvCxnSpPr>
          <p:cNvPr id="449" name="Google Shape;449;g123e00cd06c_0_9"/>
          <p:cNvCxnSpPr>
            <a:stCxn id="448"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med" w="med" type="none"/>
            <a:tailEnd len="med" w="med" type="triangle"/>
          </a:ln>
        </p:spPr>
      </p:cxnSp>
      <p:sp>
        <p:nvSpPr>
          <p:cNvPr id="450" name="Google Shape;450;g123e00cd06c_0_9"/>
          <p:cNvSpPr/>
          <p:nvPr/>
        </p:nvSpPr>
        <p:spPr>
          <a:xfrm>
            <a:off x="5523575" y="1492600"/>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Information part</a:t>
            </a:r>
            <a:endParaRPr>
              <a:solidFill>
                <a:schemeClr val="lt1"/>
              </a:solidFill>
            </a:endParaRPr>
          </a:p>
        </p:txBody>
      </p:sp>
      <p:sp>
        <p:nvSpPr>
          <p:cNvPr id="451" name="Google Shape;451;g123e00cd06c_0_9"/>
          <p:cNvSpPr/>
          <p:nvPr/>
        </p:nvSpPr>
        <p:spPr>
          <a:xfrm>
            <a:off x="5523575" y="242712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User / participants part</a:t>
            </a:r>
            <a:endParaRPr>
              <a:solidFill>
                <a:schemeClr val="lt1"/>
              </a:solidFill>
            </a:endParaRPr>
          </a:p>
        </p:txBody>
      </p:sp>
      <p:sp>
        <p:nvSpPr>
          <p:cNvPr id="452" name="Google Shape;452;g123e00cd06c_0_9"/>
          <p:cNvSpPr/>
          <p:nvPr/>
        </p:nvSpPr>
        <p:spPr>
          <a:xfrm>
            <a:off x="5523575" y="3361651"/>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Evaluator</a:t>
            </a:r>
            <a:r>
              <a:rPr lang="de-DE">
                <a:solidFill>
                  <a:schemeClr val="lt1"/>
                </a:solidFill>
              </a:rPr>
              <a:t> / Accreditation part</a:t>
            </a:r>
            <a:endParaRPr>
              <a:solidFill>
                <a:schemeClr val="lt1"/>
              </a:solidFill>
            </a:endParaRPr>
          </a:p>
        </p:txBody>
      </p:sp>
      <p:sp>
        <p:nvSpPr>
          <p:cNvPr id="453" name="Google Shape;453;g123e00cd06c_0_9"/>
          <p:cNvSpPr/>
          <p:nvPr/>
        </p:nvSpPr>
        <p:spPr>
          <a:xfrm>
            <a:off x="5523575" y="429617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communication</a:t>
            </a:r>
            <a:r>
              <a:rPr lang="de-DE">
                <a:solidFill>
                  <a:schemeClr val="lt1"/>
                </a:solidFill>
              </a:rPr>
              <a:t> part</a:t>
            </a:r>
            <a:endParaRPr>
              <a:solidFill>
                <a:schemeClr val="lt1"/>
              </a:solidFill>
            </a:endParaRPr>
          </a:p>
        </p:txBody>
      </p:sp>
      <p:sp>
        <p:nvSpPr>
          <p:cNvPr id="454" name="Google Shape;454;g123e00cd06c_0_9"/>
          <p:cNvSpPr/>
          <p:nvPr/>
        </p:nvSpPr>
        <p:spPr>
          <a:xfrm>
            <a:off x="5523575" y="5230702"/>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Data-based</a:t>
            </a:r>
            <a:r>
              <a:rPr lang="de-DE">
                <a:solidFill>
                  <a:schemeClr val="lt1"/>
                </a:solidFill>
              </a:rPr>
              <a:t> part</a:t>
            </a:r>
            <a:endParaRPr>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25"/>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4 </a:t>
            </a:r>
            <a:endParaRPr/>
          </a:p>
        </p:txBody>
      </p:sp>
      <p:sp>
        <p:nvSpPr>
          <p:cNvPr id="460" name="Google Shape;460;p25"/>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ACCREDITATION HANDBOOK</a:t>
            </a:r>
            <a:endParaRPr/>
          </a:p>
          <a:p>
            <a:pPr indent="0" lvl="0" marL="0" rtl="0" algn="l">
              <a:lnSpc>
                <a:spcPct val="90000"/>
              </a:lnSpc>
              <a:spcBef>
                <a:spcPts val="1400"/>
              </a:spcBef>
              <a:spcAft>
                <a:spcPts val="0"/>
              </a:spcAft>
              <a:buSzPts val="2000"/>
              <a:buNone/>
            </a:pPr>
            <a:r>
              <a:rPr lang="de-DE" sz="2000"/>
              <a:t>(LEADING ORGA: UNIVERSITY OF PADERBORN)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2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466" name="Google Shape;466;p2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de-DE"/>
              <a:t>The accreditation handbook will be a </a:t>
            </a:r>
            <a:r>
              <a:rPr b="1" lang="de-DE" sz="2800"/>
              <a:t>best practice guidelines/ report offers in a book format  </a:t>
            </a:r>
            <a:endParaRPr/>
          </a:p>
          <a:p>
            <a:pPr indent="-127000" lvl="0" marL="91440" rtl="0" algn="l">
              <a:lnSpc>
                <a:spcPct val="90000"/>
              </a:lnSpc>
              <a:spcBef>
                <a:spcPts val="1400"/>
              </a:spcBef>
              <a:spcAft>
                <a:spcPts val="0"/>
              </a:spcAft>
              <a:buSzPts val="2000"/>
              <a:buFont typeface="Noto Sans Symbols"/>
              <a:buChar char="▪"/>
            </a:pPr>
            <a:r>
              <a:rPr lang="de-DE"/>
              <a:t>To get in touch with the EU-CERT accreditation and certification system it is helpful to get an </a:t>
            </a:r>
            <a:r>
              <a:rPr b="1" lang="de-DE"/>
              <a:t>explanation of the processes and the criteria within a detailed handbook </a:t>
            </a:r>
            <a:r>
              <a:rPr lang="de-DE"/>
              <a:t>which provided a compilation of all information needed. </a:t>
            </a:r>
            <a:endParaRPr/>
          </a:p>
          <a:p>
            <a:pPr indent="-127000" lvl="0" marL="91440" rtl="0" algn="l">
              <a:lnSpc>
                <a:spcPct val="90000"/>
              </a:lnSpc>
              <a:spcBef>
                <a:spcPts val="1400"/>
              </a:spcBef>
              <a:spcAft>
                <a:spcPts val="0"/>
              </a:spcAft>
              <a:buSzPts val="2000"/>
              <a:buFont typeface="Noto Sans Symbols"/>
              <a:buChar char="▪"/>
            </a:pPr>
            <a:r>
              <a:rPr lang="de-DE"/>
              <a:t>This offers more </a:t>
            </a:r>
            <a:r>
              <a:rPr b="1" lang="de-DE"/>
              <a:t>transparency</a:t>
            </a:r>
            <a:r>
              <a:rPr lang="de-DE"/>
              <a:t> to the </a:t>
            </a:r>
            <a:r>
              <a:rPr b="1" lang="de-DE"/>
              <a:t>target groups </a:t>
            </a:r>
            <a:r>
              <a:rPr lang="de-DE"/>
              <a:t>of the users of result in adult education but also to the target groups of coordinators of adult education project who want to get their project results accredited. </a:t>
            </a:r>
            <a:endParaRPr/>
          </a:p>
          <a:p>
            <a:pPr indent="-127000" lvl="0" marL="91440" rtl="0" algn="l">
              <a:lnSpc>
                <a:spcPct val="90000"/>
              </a:lnSpc>
              <a:spcBef>
                <a:spcPts val="1400"/>
              </a:spcBef>
              <a:spcAft>
                <a:spcPts val="0"/>
              </a:spcAft>
              <a:buSzPts val="2000"/>
              <a:buFont typeface="Noto Sans Symbols"/>
              <a:buChar char="▪"/>
            </a:pPr>
            <a:r>
              <a:rPr b="1" lang="de-DE"/>
              <a:t>The impact of such a handbook is directly at all users. </a:t>
            </a:r>
            <a:r>
              <a:rPr lang="de-DE"/>
              <a:t>They get accustomed to the processes and can transfer these experiences also to future use of certificates. </a:t>
            </a:r>
            <a:endParaRPr b="1"/>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27"/>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472" name="Google Shape;472;p27"/>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de-DE"/>
              <a:t>The book will be assessable in a </a:t>
            </a:r>
            <a:r>
              <a:rPr b="1" lang="de-DE"/>
              <a:t>printed</a:t>
            </a:r>
            <a:r>
              <a:rPr lang="de-DE"/>
              <a:t> and an </a:t>
            </a:r>
            <a:r>
              <a:rPr b="1" lang="de-DE"/>
              <a:t>online version</a:t>
            </a:r>
            <a:r>
              <a:rPr lang="de-DE"/>
              <a:t>. </a:t>
            </a:r>
            <a:endParaRPr/>
          </a:p>
          <a:p>
            <a:pPr indent="-127000" lvl="0" marL="91440" rtl="0" algn="l">
              <a:lnSpc>
                <a:spcPct val="90000"/>
              </a:lnSpc>
              <a:spcBef>
                <a:spcPts val="1400"/>
              </a:spcBef>
              <a:spcAft>
                <a:spcPts val="0"/>
              </a:spcAft>
              <a:buSzPts val="2000"/>
              <a:buChar char=" "/>
            </a:pPr>
            <a:r>
              <a:rPr lang="de-DE"/>
              <a:t>The accreditation handbook provides </a:t>
            </a:r>
            <a:r>
              <a:rPr b="1" lang="de-DE"/>
              <a:t>general information on </a:t>
            </a:r>
            <a:r>
              <a:rPr b="1" lang="de-DE"/>
              <a:t>accreditation</a:t>
            </a:r>
            <a:r>
              <a:rPr b="1" lang="de-DE"/>
              <a:t> </a:t>
            </a:r>
            <a:r>
              <a:rPr lang="de-DE"/>
              <a:t>for </a:t>
            </a:r>
            <a:r>
              <a:rPr b="1" lang="de-DE"/>
              <a:t>adult education </a:t>
            </a:r>
            <a:r>
              <a:rPr lang="de-DE"/>
              <a:t>and the </a:t>
            </a:r>
            <a:r>
              <a:rPr b="1" lang="de-DE"/>
              <a:t>accreditation and certification processes within EU-CERT: </a:t>
            </a:r>
            <a:endParaRPr/>
          </a:p>
          <a:p>
            <a:pPr indent="0" lvl="0" marL="91440" rtl="0" algn="l">
              <a:lnSpc>
                <a:spcPct val="90000"/>
              </a:lnSpc>
              <a:spcBef>
                <a:spcPts val="1400"/>
              </a:spcBef>
              <a:spcAft>
                <a:spcPts val="0"/>
              </a:spcAft>
              <a:buSzPts val="2000"/>
              <a:buNone/>
            </a:pPr>
            <a:r>
              <a:t/>
            </a:r>
            <a:endParaRPr/>
          </a:p>
          <a:p>
            <a:pPr indent="-182880" lvl="2" marL="566928" rtl="0" algn="l">
              <a:lnSpc>
                <a:spcPct val="90000"/>
              </a:lnSpc>
              <a:spcBef>
                <a:spcPts val="400"/>
              </a:spcBef>
              <a:spcAft>
                <a:spcPts val="0"/>
              </a:spcAft>
              <a:buSzPts val="2000"/>
              <a:buFont typeface="Noto Sans Symbols"/>
              <a:buChar char="▪"/>
            </a:pPr>
            <a:r>
              <a:rPr b="1" lang="de-DE" sz="2000"/>
              <a:t> addresses the quality criteria </a:t>
            </a:r>
            <a:r>
              <a:rPr lang="de-DE" sz="2000"/>
              <a:t>and </a:t>
            </a:r>
            <a:endParaRPr/>
          </a:p>
          <a:p>
            <a:pPr indent="-182880" lvl="2" marL="566928" rtl="0" algn="l">
              <a:lnSpc>
                <a:spcPct val="90000"/>
              </a:lnSpc>
              <a:spcBef>
                <a:spcPts val="600"/>
              </a:spcBef>
              <a:spcAft>
                <a:spcPts val="0"/>
              </a:spcAft>
              <a:buSzPts val="2000"/>
              <a:buFont typeface="Noto Sans Symbols"/>
              <a:buChar char="▪"/>
            </a:pPr>
            <a:r>
              <a:rPr b="1" lang="de-DE" sz="2000"/>
              <a:t>explains them </a:t>
            </a:r>
            <a:r>
              <a:rPr lang="de-DE" sz="2000"/>
              <a:t>and </a:t>
            </a:r>
            <a:endParaRPr/>
          </a:p>
          <a:p>
            <a:pPr indent="-182880" lvl="2" marL="566928" rtl="0" algn="l">
              <a:lnSpc>
                <a:spcPct val="90000"/>
              </a:lnSpc>
              <a:spcBef>
                <a:spcPts val="600"/>
              </a:spcBef>
              <a:spcAft>
                <a:spcPts val="0"/>
              </a:spcAft>
              <a:buSzPts val="2000"/>
              <a:buFont typeface="Noto Sans Symbols"/>
              <a:buChar char="▪"/>
            </a:pPr>
            <a:r>
              <a:rPr b="1" lang="de-DE" sz="2000"/>
              <a:t>their use</a:t>
            </a:r>
            <a:r>
              <a:rPr lang="de-DE" sz="2000"/>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Meeting Agenda </a:t>
            </a:r>
            <a:endParaRPr/>
          </a:p>
        </p:txBody>
      </p:sp>
      <p:pic>
        <p:nvPicPr>
          <p:cNvPr id="282" name="Google Shape;282;p3"/>
          <p:cNvPicPr preferRelativeResize="0"/>
          <p:nvPr/>
        </p:nvPicPr>
        <p:blipFill rotWithShape="1">
          <a:blip r:embed="rId3">
            <a:alphaModFix/>
          </a:blip>
          <a:srcRect b="0" l="0" r="0" t="36559"/>
          <a:stretch/>
        </p:blipFill>
        <p:spPr>
          <a:xfrm>
            <a:off x="1097280" y="1257398"/>
            <a:ext cx="5110880" cy="4670437"/>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2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478" name="Google Shape;478;p2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2400"/>
              <a:buNone/>
            </a:pPr>
            <a:r>
              <a:t/>
            </a:r>
            <a:endParaRPr sz="2400"/>
          </a:p>
          <a:p>
            <a:pPr indent="0" lvl="0" marL="0" rtl="0" algn="l">
              <a:lnSpc>
                <a:spcPct val="90000"/>
              </a:lnSpc>
              <a:spcBef>
                <a:spcPts val="1400"/>
              </a:spcBef>
              <a:spcAft>
                <a:spcPts val="0"/>
              </a:spcAft>
              <a:buSzPts val="2400"/>
              <a:buNone/>
            </a:pPr>
            <a:r>
              <a:rPr lang="de-DE" sz="2400"/>
              <a:t>The handbook will be assessable in a: </a:t>
            </a:r>
            <a:endParaRPr/>
          </a:p>
          <a:p>
            <a:pPr indent="0" lvl="0" marL="0" rtl="0" algn="l">
              <a:lnSpc>
                <a:spcPct val="90000"/>
              </a:lnSpc>
              <a:spcBef>
                <a:spcPts val="1400"/>
              </a:spcBef>
              <a:spcAft>
                <a:spcPts val="0"/>
              </a:spcAft>
              <a:buSzPts val="2400"/>
              <a:buNone/>
            </a:pPr>
            <a:r>
              <a:rPr b="1" lang="de-DE" sz="2400"/>
              <a:t>short version - Guideline A: </a:t>
            </a:r>
            <a:r>
              <a:rPr lang="de-DE" sz="2400"/>
              <a:t>which steers the user through the accreditation process and the website, etc.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29"/>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484" name="Google Shape;484;p29"/>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fontScale="92500" lnSpcReduction="20000"/>
          </a:bodyPr>
          <a:lstStyle/>
          <a:p>
            <a:pPr indent="0" lvl="0" marL="0" rtl="0" algn="l">
              <a:lnSpc>
                <a:spcPct val="90000"/>
              </a:lnSpc>
              <a:spcBef>
                <a:spcPts val="0"/>
              </a:spcBef>
              <a:spcAft>
                <a:spcPts val="0"/>
              </a:spcAft>
              <a:buSzPct val="100000"/>
              <a:buNone/>
            </a:pPr>
            <a:r>
              <a:rPr lang="de-DE"/>
              <a:t>The handbook will be assessable in a </a:t>
            </a:r>
            <a:endParaRPr/>
          </a:p>
          <a:p>
            <a:pPr indent="0" lvl="0" marL="0" rtl="0" algn="l">
              <a:lnSpc>
                <a:spcPct val="90000"/>
              </a:lnSpc>
              <a:spcBef>
                <a:spcPts val="1400"/>
              </a:spcBef>
              <a:spcAft>
                <a:spcPts val="0"/>
              </a:spcAft>
              <a:buSzPct val="100000"/>
              <a:buNone/>
            </a:pPr>
            <a:r>
              <a:rPr b="1" lang="de-DE"/>
              <a:t>Detailed version- Guideline B: </a:t>
            </a:r>
            <a:r>
              <a:rPr lang="de-DE"/>
              <a:t>which provides the provides help and hints for the accreditations/evaluators. </a:t>
            </a:r>
            <a:endParaRPr/>
          </a:p>
          <a:p>
            <a:pPr indent="0" lvl="0" marL="0" rtl="0" algn="l">
              <a:lnSpc>
                <a:spcPct val="90000"/>
              </a:lnSpc>
              <a:spcBef>
                <a:spcPts val="1400"/>
              </a:spcBef>
              <a:spcAft>
                <a:spcPts val="0"/>
              </a:spcAft>
              <a:buSzPct val="100000"/>
              <a:buNone/>
            </a:pPr>
            <a:r>
              <a:rPr lang="de-DE"/>
              <a:t>It will be also assessable in a complete book version which addresses the following aspects: </a:t>
            </a:r>
            <a:endParaRPr/>
          </a:p>
          <a:p>
            <a:pPr indent="-457200" lvl="0" marL="457200" rtl="0" algn="l">
              <a:lnSpc>
                <a:spcPct val="90000"/>
              </a:lnSpc>
              <a:spcBef>
                <a:spcPts val="1400"/>
              </a:spcBef>
              <a:spcAft>
                <a:spcPts val="0"/>
              </a:spcAft>
              <a:buSzPct val="100000"/>
              <a:buAutoNum type="alphaLcParenBoth"/>
            </a:pPr>
            <a:r>
              <a:rPr lang="de-DE"/>
              <a:t>General introduction into accreditation, certification and certificates </a:t>
            </a:r>
            <a:endParaRPr/>
          </a:p>
          <a:p>
            <a:pPr indent="-457200" lvl="0" marL="457200" rtl="0" algn="l">
              <a:lnSpc>
                <a:spcPct val="90000"/>
              </a:lnSpc>
              <a:spcBef>
                <a:spcPts val="1400"/>
              </a:spcBef>
              <a:spcAft>
                <a:spcPts val="0"/>
              </a:spcAft>
              <a:buSzPct val="100000"/>
              <a:buAutoNum type="alphaLcParenBoth"/>
            </a:pPr>
            <a:r>
              <a:rPr lang="de-DE"/>
              <a:t>The need for accreditation, certification and certificates in adult education </a:t>
            </a:r>
            <a:endParaRPr/>
          </a:p>
          <a:p>
            <a:pPr indent="-457200" lvl="0" marL="457200" rtl="0" algn="l">
              <a:lnSpc>
                <a:spcPct val="90000"/>
              </a:lnSpc>
              <a:spcBef>
                <a:spcPts val="1400"/>
              </a:spcBef>
              <a:spcAft>
                <a:spcPts val="0"/>
              </a:spcAft>
              <a:buSzPct val="100000"/>
              <a:buAutoNum type="alphaLcParenBoth"/>
            </a:pPr>
            <a:r>
              <a:rPr lang="de-DE"/>
              <a:t>EU-CERT - Overview on the project, its aims and objectives </a:t>
            </a:r>
            <a:endParaRPr/>
          </a:p>
          <a:p>
            <a:pPr indent="-457200" lvl="0" marL="457200" rtl="0" algn="l">
              <a:lnSpc>
                <a:spcPct val="90000"/>
              </a:lnSpc>
              <a:spcBef>
                <a:spcPts val="1400"/>
              </a:spcBef>
              <a:spcAft>
                <a:spcPts val="0"/>
              </a:spcAft>
              <a:buSzPct val="100000"/>
              <a:buAutoNum type="alphaLcParenBoth"/>
            </a:pPr>
            <a:r>
              <a:rPr lang="de-DE"/>
              <a:t>The Accreditation and Certification processes of EU-CERT </a:t>
            </a:r>
            <a:endParaRPr/>
          </a:p>
          <a:p>
            <a:pPr indent="-457200" lvl="0" marL="457200" rtl="0" algn="l">
              <a:lnSpc>
                <a:spcPct val="90000"/>
              </a:lnSpc>
              <a:spcBef>
                <a:spcPts val="1400"/>
              </a:spcBef>
              <a:spcAft>
                <a:spcPts val="0"/>
              </a:spcAft>
              <a:buSzPct val="100000"/>
              <a:buAutoNum type="alphaLcParenBoth"/>
            </a:pPr>
            <a:r>
              <a:rPr lang="de-DE"/>
              <a:t>The quality criteria of EU-CERT </a:t>
            </a:r>
            <a:endParaRPr/>
          </a:p>
          <a:p>
            <a:pPr indent="-457200" lvl="0" marL="457200" rtl="0" algn="l">
              <a:lnSpc>
                <a:spcPct val="90000"/>
              </a:lnSpc>
              <a:spcBef>
                <a:spcPts val="1400"/>
              </a:spcBef>
              <a:spcAft>
                <a:spcPts val="0"/>
              </a:spcAft>
              <a:buSzPct val="100000"/>
              <a:buAutoNum type="alphaLcParenBoth"/>
            </a:pPr>
            <a:r>
              <a:rPr lang="de-DE"/>
              <a:t>User guideline through the accreditation process and the website </a:t>
            </a:r>
            <a:endParaRPr/>
          </a:p>
          <a:p>
            <a:pPr indent="-457200" lvl="0" marL="457200" rtl="0" algn="l">
              <a:lnSpc>
                <a:spcPct val="90000"/>
              </a:lnSpc>
              <a:spcBef>
                <a:spcPts val="1400"/>
              </a:spcBef>
              <a:spcAft>
                <a:spcPts val="0"/>
              </a:spcAft>
              <a:buSzPct val="100000"/>
              <a:buAutoNum type="alphaLcParenBoth"/>
            </a:pPr>
            <a:r>
              <a:rPr lang="de-DE"/>
              <a:t>Accreditators/evaluator guideline </a:t>
            </a:r>
            <a:endParaRPr/>
          </a:p>
          <a:p>
            <a:pPr indent="-457200" lvl="0" marL="457200" rtl="0" algn="l">
              <a:lnSpc>
                <a:spcPct val="90000"/>
              </a:lnSpc>
              <a:spcBef>
                <a:spcPts val="1400"/>
              </a:spcBef>
              <a:spcAft>
                <a:spcPts val="0"/>
              </a:spcAft>
              <a:buSzPct val="100000"/>
              <a:buAutoNum type="alphaLcParenBoth"/>
            </a:pPr>
            <a:r>
              <a:rPr lang="de-DE"/>
              <a:t>Results of the EU-CERT Research on Accreditation and Certification in EUROPEAN adult education</a:t>
            </a:r>
            <a:endParaRPr b="1"/>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30"/>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490" name="Google Shape;490;p30"/>
          <p:cNvSpPr txBox="1"/>
          <p:nvPr>
            <p:ph idx="1" type="body"/>
          </p:nvPr>
        </p:nvSpPr>
        <p:spPr>
          <a:xfrm>
            <a:off x="1097280" y="2481530"/>
            <a:ext cx="10058400" cy="4376470"/>
          </a:xfrm>
          <a:prstGeom prst="rect">
            <a:avLst/>
          </a:prstGeom>
          <a:noFill/>
          <a:ln>
            <a:noFill/>
          </a:ln>
        </p:spPr>
        <p:txBody>
          <a:bodyPr anchorCtr="0" anchor="t" bIns="45700" lIns="0" spcFirstLastPara="1" rIns="0" wrap="square" tIns="45700">
            <a:normAutofit/>
          </a:bodyPr>
          <a:lstStyle/>
          <a:p>
            <a:pPr indent="-177800" lvl="0" marL="91440" rtl="0" algn="ctr">
              <a:lnSpc>
                <a:spcPct val="90000"/>
              </a:lnSpc>
              <a:spcBef>
                <a:spcPts val="0"/>
              </a:spcBef>
              <a:spcAft>
                <a:spcPts val="0"/>
              </a:spcAft>
              <a:buSzPts val="2800"/>
              <a:buChar char=" "/>
            </a:pPr>
            <a:r>
              <a:rPr lang="de-DE" sz="2800"/>
              <a:t>Further information regarding the </a:t>
            </a:r>
            <a:endParaRPr/>
          </a:p>
          <a:p>
            <a:pPr indent="-177800" lvl="0" marL="91440" rtl="0" algn="ctr">
              <a:lnSpc>
                <a:spcPct val="90000"/>
              </a:lnSpc>
              <a:spcBef>
                <a:spcPts val="1400"/>
              </a:spcBef>
              <a:spcAft>
                <a:spcPts val="0"/>
              </a:spcAft>
              <a:buSzPts val="2800"/>
              <a:buChar char=" "/>
            </a:pPr>
            <a:r>
              <a:rPr lang="de-DE" sz="2800"/>
              <a:t>accreditation handbook coming soon…</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3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5 </a:t>
            </a:r>
            <a:endParaRPr/>
          </a:p>
        </p:txBody>
      </p:sp>
      <p:sp>
        <p:nvSpPr>
          <p:cNvPr id="496" name="Google Shape;496;p3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lang="de-DE"/>
              <a:t>EU-CERT - ACCREDITATION AND CERTIFICATION - ROLL-OUT TO ADULT EDUCATION PROVIDERS</a:t>
            </a:r>
            <a:endParaRPr/>
          </a:p>
          <a:p>
            <a:pPr indent="0" lvl="0" marL="0" rtl="0" algn="l">
              <a:lnSpc>
                <a:spcPct val="90000"/>
              </a:lnSpc>
              <a:spcBef>
                <a:spcPts val="1400"/>
              </a:spcBef>
              <a:spcAft>
                <a:spcPts val="0"/>
              </a:spcAft>
              <a:buSzPts val="2000"/>
              <a:buNone/>
            </a:pPr>
            <a:r>
              <a:rPr lang="de-DE" sz="2000"/>
              <a:t>(LEADING ORGA: ESQUARE)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g123e00cd06c_0_20"/>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5 –</a:t>
            </a:r>
            <a:br>
              <a:rPr lang="de-DE"/>
            </a:br>
            <a:r>
              <a:rPr lang="de-DE"/>
              <a:t>EU-CERT - ACCREDITATION AND CERTIFICATION -</a:t>
            </a:r>
            <a:br>
              <a:rPr lang="de-DE"/>
            </a:br>
            <a:r>
              <a:rPr lang="de-DE"/>
              <a:t>ROLL-OUT TO ADULT EDUCATION PROVIDERS</a:t>
            </a:r>
            <a:endParaRPr/>
          </a:p>
        </p:txBody>
      </p:sp>
      <p:sp>
        <p:nvSpPr>
          <p:cNvPr id="502" name="Google Shape;502;g123e00cd06c_0_20"/>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DE" sz="2400">
                <a:solidFill>
                  <a:schemeClr val="lt1"/>
                </a:solidFill>
              </a:rPr>
              <a:t>15 adult education providers</a:t>
            </a:r>
            <a:endParaRPr b="1" sz="2400">
              <a:solidFill>
                <a:schemeClr val="lt1"/>
              </a:solidFill>
            </a:endParaRPr>
          </a:p>
        </p:txBody>
      </p:sp>
      <p:cxnSp>
        <p:nvCxnSpPr>
          <p:cNvPr id="503" name="Google Shape;503;g123e00cd06c_0_20"/>
          <p:cNvCxnSpPr>
            <a:stCxn id="502"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med" w="med" type="none"/>
            <a:tailEnd len="med" w="med" type="triangle"/>
          </a:ln>
        </p:spPr>
      </p:cxnSp>
      <p:sp>
        <p:nvSpPr>
          <p:cNvPr id="504" name="Google Shape;504;g123e00cd06c_0_20"/>
          <p:cNvSpPr/>
          <p:nvPr/>
        </p:nvSpPr>
        <p:spPr>
          <a:xfrm>
            <a:off x="5485175" y="2122375"/>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Testing of the certification process</a:t>
            </a:r>
            <a:endParaRPr>
              <a:solidFill>
                <a:schemeClr val="lt1"/>
              </a:solidFill>
            </a:endParaRPr>
          </a:p>
        </p:txBody>
      </p:sp>
      <p:sp>
        <p:nvSpPr>
          <p:cNvPr id="505" name="Google Shape;505;g123e00cd06c_0_20"/>
          <p:cNvSpPr/>
          <p:nvPr/>
        </p:nvSpPr>
        <p:spPr>
          <a:xfrm>
            <a:off x="5485175" y="3056901"/>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Testing of the accreditation process</a:t>
            </a:r>
            <a:endParaRPr>
              <a:solidFill>
                <a:schemeClr val="lt1"/>
              </a:solidFill>
            </a:endParaRPr>
          </a:p>
        </p:txBody>
      </p:sp>
      <p:sp>
        <p:nvSpPr>
          <p:cNvPr id="506" name="Google Shape;506;g123e00cd06c_0_20"/>
          <p:cNvSpPr/>
          <p:nvPr/>
        </p:nvSpPr>
        <p:spPr>
          <a:xfrm>
            <a:off x="5485175" y="399142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Roll-out</a:t>
            </a:r>
            <a:endParaRPr>
              <a:solidFill>
                <a:schemeClr val="lt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0" name="Shape 510"/>
        <p:cNvGrpSpPr/>
        <p:nvPr/>
      </p:nvGrpSpPr>
      <p:grpSpPr>
        <a:xfrm>
          <a:off x="0" y="0"/>
          <a:ext cx="0" cy="0"/>
          <a:chOff x="0" y="0"/>
          <a:chExt cx="0" cy="0"/>
        </a:xfrm>
      </p:grpSpPr>
      <p:sp>
        <p:nvSpPr>
          <p:cNvPr id="511" name="Google Shape;511;p3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6</a:t>
            </a:r>
            <a:endParaRPr/>
          </a:p>
        </p:txBody>
      </p:sp>
      <p:sp>
        <p:nvSpPr>
          <p:cNvPr id="512" name="Google Shape;512;p32"/>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lang="de-DE"/>
              <a:t>IO6 EU-CERT - POLICY PAPER</a:t>
            </a:r>
            <a:endParaRPr/>
          </a:p>
          <a:p>
            <a:pPr indent="0" lvl="0" marL="0" rtl="0" algn="l">
              <a:lnSpc>
                <a:spcPct val="90000"/>
              </a:lnSpc>
              <a:spcBef>
                <a:spcPts val="1400"/>
              </a:spcBef>
              <a:spcAft>
                <a:spcPts val="0"/>
              </a:spcAft>
              <a:buSzPts val="2000"/>
              <a:buNone/>
            </a:pPr>
            <a:r>
              <a:rPr lang="de-DE" sz="2000"/>
              <a:t>(LEADING ORGA: ASSOCIAÇÃO REDE DE UNIVERSIDADES DA TERCEIRA IDADE - PORTUGAL)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6" name="Shape 516"/>
        <p:cNvGrpSpPr/>
        <p:nvPr/>
      </p:nvGrpSpPr>
      <p:grpSpPr>
        <a:xfrm>
          <a:off x="0" y="0"/>
          <a:ext cx="0" cy="0"/>
          <a:chOff x="0" y="0"/>
          <a:chExt cx="0" cy="0"/>
        </a:xfrm>
      </p:grpSpPr>
      <p:sp>
        <p:nvSpPr>
          <p:cNvPr id="517" name="Google Shape;517;g123e00cd06c_0_31"/>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 6 –</a:t>
            </a:r>
            <a:br>
              <a:rPr lang="de-DE"/>
            </a:br>
            <a:r>
              <a:rPr lang="de-DE"/>
              <a:t>EU-CERT - Policy Paper</a:t>
            </a:r>
            <a:endParaRPr/>
          </a:p>
        </p:txBody>
      </p:sp>
      <p:sp>
        <p:nvSpPr>
          <p:cNvPr id="518" name="Google Shape;518;g123e00cd06c_0_31"/>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DE" sz="2400">
                <a:solidFill>
                  <a:schemeClr val="lt1"/>
                </a:solidFill>
              </a:rPr>
              <a:t>4 key issues</a:t>
            </a:r>
            <a:endParaRPr b="1" sz="2400">
              <a:solidFill>
                <a:schemeClr val="lt1"/>
              </a:solidFill>
            </a:endParaRPr>
          </a:p>
        </p:txBody>
      </p:sp>
      <p:cxnSp>
        <p:nvCxnSpPr>
          <p:cNvPr id="519" name="Google Shape;519;g123e00cd06c_0_31"/>
          <p:cNvCxnSpPr>
            <a:stCxn id="518"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med" w="med" type="none"/>
            <a:tailEnd len="med" w="med" type="triangle"/>
          </a:ln>
        </p:spPr>
      </p:cxnSp>
      <p:sp>
        <p:nvSpPr>
          <p:cNvPr id="520" name="Google Shape;520;g123e00cd06c_0_31"/>
          <p:cNvSpPr/>
          <p:nvPr/>
        </p:nvSpPr>
        <p:spPr>
          <a:xfrm>
            <a:off x="5485175" y="2122375"/>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Importance of high quality training</a:t>
            </a:r>
            <a:endParaRPr>
              <a:solidFill>
                <a:schemeClr val="lt1"/>
              </a:solidFill>
            </a:endParaRPr>
          </a:p>
        </p:txBody>
      </p:sp>
      <p:sp>
        <p:nvSpPr>
          <p:cNvPr id="521" name="Google Shape;521;g123e00cd06c_0_31"/>
          <p:cNvSpPr/>
          <p:nvPr/>
        </p:nvSpPr>
        <p:spPr>
          <a:xfrm>
            <a:off x="5485175" y="3056901"/>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Explanation of certification and accreditation processes</a:t>
            </a:r>
            <a:endParaRPr>
              <a:solidFill>
                <a:schemeClr val="lt1"/>
              </a:solidFill>
            </a:endParaRPr>
          </a:p>
        </p:txBody>
      </p:sp>
      <p:sp>
        <p:nvSpPr>
          <p:cNvPr id="522" name="Google Shape;522;g123e00cd06c_0_31"/>
          <p:cNvSpPr/>
          <p:nvPr/>
        </p:nvSpPr>
        <p:spPr>
          <a:xfrm>
            <a:off x="5485175" y="399142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Importance of accreditation</a:t>
            </a:r>
            <a:br>
              <a:rPr lang="de-DE">
                <a:solidFill>
                  <a:schemeClr val="lt1"/>
                </a:solidFill>
              </a:rPr>
            </a:br>
            <a:r>
              <a:rPr lang="de-DE">
                <a:solidFill>
                  <a:schemeClr val="lt1"/>
                </a:solidFill>
              </a:rPr>
              <a:t>in adult education</a:t>
            </a:r>
            <a:endParaRPr>
              <a:solidFill>
                <a:schemeClr val="lt1"/>
              </a:solidFill>
            </a:endParaRPr>
          </a:p>
        </p:txBody>
      </p:sp>
      <p:sp>
        <p:nvSpPr>
          <p:cNvPr id="523" name="Google Shape;523;g123e00cd06c_0_31"/>
          <p:cNvSpPr/>
          <p:nvPr/>
        </p:nvSpPr>
        <p:spPr>
          <a:xfrm>
            <a:off x="5485175" y="496327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Importance of development exchange and certification in adult education</a:t>
            </a:r>
            <a:endParaRPr>
              <a:solidFill>
                <a:schemeClr val="lt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33"/>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7 </a:t>
            </a:r>
            <a:endParaRPr/>
          </a:p>
        </p:txBody>
      </p:sp>
      <p:sp>
        <p:nvSpPr>
          <p:cNvPr id="529" name="Google Shape;529;p33"/>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IO6 EU-CERT – LAYMAN´S REPORT </a:t>
            </a:r>
            <a:r>
              <a:rPr lang="de-DE" sz="2000"/>
              <a:t>(LEADING ORGA: TIR CROATIA)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g123e00cd06c_0_41"/>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 6 –</a:t>
            </a:r>
            <a:br>
              <a:rPr lang="de-DE"/>
            </a:br>
            <a:r>
              <a:rPr lang="de-DE"/>
              <a:t>EU-CERT - Laymen Report</a:t>
            </a:r>
            <a:endParaRPr/>
          </a:p>
        </p:txBody>
      </p:sp>
      <p:sp>
        <p:nvSpPr>
          <p:cNvPr id="535" name="Google Shape;535;g123e00cd06c_0_41"/>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DE" sz="2400">
                <a:solidFill>
                  <a:schemeClr val="lt1"/>
                </a:solidFill>
              </a:rPr>
              <a:t>Recommen-</a:t>
            </a:r>
            <a:br>
              <a:rPr b="1" lang="de-DE" sz="2400">
                <a:solidFill>
                  <a:schemeClr val="lt1"/>
                </a:solidFill>
              </a:rPr>
            </a:br>
            <a:r>
              <a:rPr b="1" lang="de-DE" sz="2400">
                <a:solidFill>
                  <a:schemeClr val="lt1"/>
                </a:solidFill>
              </a:rPr>
              <a:t>dations</a:t>
            </a:r>
            <a:endParaRPr b="1" sz="2400">
              <a:solidFill>
                <a:schemeClr val="lt1"/>
              </a:solidFill>
            </a:endParaRPr>
          </a:p>
        </p:txBody>
      </p:sp>
      <p:cxnSp>
        <p:nvCxnSpPr>
          <p:cNvPr id="536" name="Google Shape;536;g123e00cd06c_0_41"/>
          <p:cNvCxnSpPr>
            <a:stCxn id="535"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med" w="med" type="none"/>
            <a:tailEnd len="med" w="med" type="triangle"/>
          </a:ln>
        </p:spPr>
      </p:cxnSp>
      <p:sp>
        <p:nvSpPr>
          <p:cNvPr id="537" name="Google Shape;537;g123e00cd06c_0_41"/>
          <p:cNvSpPr/>
          <p:nvPr/>
        </p:nvSpPr>
        <p:spPr>
          <a:xfrm>
            <a:off x="5434000" y="2589638"/>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Easy to read</a:t>
            </a:r>
            <a:endParaRPr>
              <a:solidFill>
                <a:schemeClr val="lt1"/>
              </a:solidFill>
            </a:endParaRPr>
          </a:p>
        </p:txBody>
      </p:sp>
      <p:sp>
        <p:nvSpPr>
          <p:cNvPr id="538" name="Google Shape;538;g123e00cd06c_0_41"/>
          <p:cNvSpPr/>
          <p:nvPr/>
        </p:nvSpPr>
        <p:spPr>
          <a:xfrm>
            <a:off x="5434000" y="3524163"/>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de-DE">
                <a:solidFill>
                  <a:schemeClr val="lt1"/>
                </a:solidFill>
              </a:rPr>
              <a:t>European broad audience</a:t>
            </a:r>
            <a:endParaRPr>
              <a:solidFill>
                <a:schemeClr val="lt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3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Multiplier Events</a:t>
            </a:r>
            <a:endParaRPr/>
          </a:p>
        </p:txBody>
      </p:sp>
      <p:sp>
        <p:nvSpPr>
          <p:cNvPr id="544" name="Google Shape;544;p34"/>
          <p:cNvSpPr txBox="1"/>
          <p:nvPr>
            <p:ph idx="1" type="body"/>
          </p:nvPr>
        </p:nvSpPr>
        <p:spPr>
          <a:xfrm>
            <a:off x="7803769" y="4783528"/>
            <a:ext cx="4092309" cy="1155634"/>
          </a:xfrm>
          <a:prstGeom prst="rect">
            <a:avLst/>
          </a:prstGeom>
          <a:solidFill>
            <a:schemeClr val="lt2"/>
          </a:solidFill>
          <a:ln>
            <a:noFill/>
          </a:ln>
        </p:spPr>
        <p:txBody>
          <a:bodyPr anchorCtr="0" anchor="t" bIns="45700" lIns="0" spcFirstLastPara="1" rIns="0" wrap="square" tIns="45700">
            <a:normAutofit lnSpcReduction="10000"/>
          </a:bodyPr>
          <a:lstStyle/>
          <a:p>
            <a:pPr indent="-127000" lvl="0" marL="91440" rtl="0" algn="l">
              <a:lnSpc>
                <a:spcPct val="90000"/>
              </a:lnSpc>
              <a:spcBef>
                <a:spcPts val="0"/>
              </a:spcBef>
              <a:spcAft>
                <a:spcPts val="0"/>
              </a:spcAft>
              <a:buSzPts val="2000"/>
              <a:buChar char=" "/>
            </a:pPr>
            <a:r>
              <a:rPr lang="de-DE"/>
              <a:t>There will be a timeshift for the Multiplier Event, because of the shifted starting periode of EU-CERT (01.02.2022 – 31.05.2024 (28 month)!</a:t>
            </a:r>
            <a:endParaRPr/>
          </a:p>
        </p:txBody>
      </p:sp>
      <p:pic>
        <p:nvPicPr>
          <p:cNvPr id="545" name="Google Shape;545;p34"/>
          <p:cNvPicPr preferRelativeResize="0"/>
          <p:nvPr/>
        </p:nvPicPr>
        <p:blipFill rotWithShape="1">
          <a:blip r:embed="rId3">
            <a:alphaModFix/>
          </a:blip>
          <a:srcRect b="0" l="0" r="0" t="0"/>
          <a:stretch/>
        </p:blipFill>
        <p:spPr>
          <a:xfrm>
            <a:off x="1186338" y="1667095"/>
            <a:ext cx="7543800" cy="3009900"/>
          </a:xfrm>
          <a:prstGeom prst="rect">
            <a:avLst/>
          </a:prstGeom>
          <a:noFill/>
          <a:ln>
            <a:noFill/>
          </a:ln>
        </p:spPr>
      </p:pic>
      <p:sp>
        <p:nvSpPr>
          <p:cNvPr id="546" name="Google Shape;546;p34"/>
          <p:cNvSpPr txBox="1"/>
          <p:nvPr/>
        </p:nvSpPr>
        <p:spPr>
          <a:xfrm>
            <a:off x="2227178" y="1289255"/>
            <a:ext cx="3245839"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2400">
                <a:solidFill>
                  <a:srgbClr val="FF0000"/>
                </a:solidFill>
                <a:latin typeface="Calibri"/>
                <a:ea typeface="Calibri"/>
                <a:cs typeface="Calibri"/>
                <a:sym typeface="Calibri"/>
              </a:rPr>
              <a:t>2023-07 till 2023-11</a:t>
            </a:r>
            <a:endParaRPr/>
          </a:p>
          <a:p>
            <a:pPr indent="0" lvl="0" marL="0" marR="0" rtl="0" algn="l">
              <a:spcBef>
                <a:spcPts val="0"/>
              </a:spcBef>
              <a:spcAft>
                <a:spcPts val="0"/>
              </a:spcAft>
              <a:buNone/>
            </a:pPr>
            <a:r>
              <a:t/>
            </a:r>
            <a:endParaRPr sz="2400">
              <a:solidFill>
                <a:srgbClr val="FF0000"/>
              </a:solidFill>
              <a:latin typeface="Calibri"/>
              <a:ea typeface="Calibri"/>
              <a:cs typeface="Calibri"/>
              <a:sym typeface="Calibri"/>
            </a:endParaRPr>
          </a:p>
        </p:txBody>
      </p:sp>
      <p:cxnSp>
        <p:nvCxnSpPr>
          <p:cNvPr id="547" name="Google Shape;547;p34"/>
          <p:cNvCxnSpPr/>
          <p:nvPr/>
        </p:nvCxnSpPr>
        <p:spPr>
          <a:xfrm>
            <a:off x="2432482" y="1857271"/>
            <a:ext cx="2050741" cy="2649077"/>
          </a:xfrm>
          <a:prstGeom prst="straightConnector1">
            <a:avLst/>
          </a:prstGeom>
          <a:noFill/>
          <a:ln cap="flat" cmpd="sng" w="57150">
            <a:solidFill>
              <a:srgbClr val="FF0000"/>
            </a:solidFill>
            <a:prstDash val="solid"/>
            <a:round/>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Meeting Agenda </a:t>
            </a:r>
            <a:endParaRPr/>
          </a:p>
        </p:txBody>
      </p:sp>
      <p:pic>
        <p:nvPicPr>
          <p:cNvPr id="288" name="Google Shape;288;p4"/>
          <p:cNvPicPr preferRelativeResize="0"/>
          <p:nvPr/>
        </p:nvPicPr>
        <p:blipFill rotWithShape="1">
          <a:blip r:embed="rId3">
            <a:alphaModFix/>
          </a:blip>
          <a:srcRect b="0" l="0" r="0" t="12325"/>
          <a:stretch/>
        </p:blipFill>
        <p:spPr>
          <a:xfrm>
            <a:off x="1097280" y="1110344"/>
            <a:ext cx="4191000" cy="5110844"/>
          </a:xfrm>
          <a:prstGeom prst="rect">
            <a:avLst/>
          </a:prstGeom>
          <a:noFill/>
          <a:ln cap="flat" cmpd="sng" w="9525">
            <a:solidFill>
              <a:schemeClr val="dk1"/>
            </a:solidFill>
            <a:prstDash val="solid"/>
            <a:round/>
            <a:headEnd len="sm" w="sm" type="none"/>
            <a:tailEnd len="sm" w="sm" type="none"/>
          </a:ln>
        </p:spPr>
      </p:pic>
      <p:pic>
        <p:nvPicPr>
          <p:cNvPr id="289" name="Google Shape;289;p4"/>
          <p:cNvPicPr preferRelativeResize="0"/>
          <p:nvPr/>
        </p:nvPicPr>
        <p:blipFill rotWithShape="1">
          <a:blip r:embed="rId4">
            <a:alphaModFix/>
          </a:blip>
          <a:srcRect b="0" l="0" r="0" t="0"/>
          <a:stretch/>
        </p:blipFill>
        <p:spPr>
          <a:xfrm>
            <a:off x="6096000" y="1110344"/>
            <a:ext cx="3886200" cy="2409825"/>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sp>
        <p:nvSpPr>
          <p:cNvPr id="552" name="Google Shape;552;p35"/>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Transnational Partner Meetings (TPM) </a:t>
            </a:r>
            <a:endParaRPr/>
          </a:p>
        </p:txBody>
      </p:sp>
      <p:graphicFrame>
        <p:nvGraphicFramePr>
          <p:cNvPr id="553" name="Google Shape;553;p35"/>
          <p:cNvGraphicFramePr/>
          <p:nvPr/>
        </p:nvGraphicFramePr>
        <p:xfrm>
          <a:off x="1097280" y="1350207"/>
          <a:ext cx="3000000" cy="3000000"/>
        </p:xfrm>
        <a:graphic>
          <a:graphicData uri="http://schemas.openxmlformats.org/drawingml/2006/table">
            <a:tbl>
              <a:tblPr bandRow="1" firstRow="1">
                <a:noFill/>
                <a:tableStyleId>{4F259D23-6923-4229-8B3E-835202786814}</a:tableStyleId>
              </a:tblPr>
              <a:tblGrid>
                <a:gridCol w="882450"/>
                <a:gridCol w="2006350"/>
                <a:gridCol w="3613200"/>
                <a:gridCol w="1544725"/>
                <a:gridCol w="2011675"/>
              </a:tblGrid>
              <a:tr h="370850">
                <a:tc>
                  <a:txBody>
                    <a:bodyPr/>
                    <a:lstStyle/>
                    <a:p>
                      <a:pPr indent="0" lvl="0" marL="0" marR="0" rtl="0" algn="l">
                        <a:spcBef>
                          <a:spcPts val="0"/>
                        </a:spcBef>
                        <a:spcAft>
                          <a:spcPts val="0"/>
                        </a:spcAft>
                        <a:buNone/>
                      </a:pPr>
                      <a:r>
                        <a:rPr lang="de-DE" sz="1800"/>
                        <a:t>TPM </a:t>
                      </a:r>
                      <a:endParaRPr/>
                    </a:p>
                  </a:txBody>
                  <a:tcPr marT="45725" marB="45725" marR="91450" marL="91450"/>
                </a:tc>
                <a:tc>
                  <a:txBody>
                    <a:bodyPr/>
                    <a:lstStyle/>
                    <a:p>
                      <a:pPr indent="0" lvl="0" marL="0" marR="0" rtl="0" algn="l">
                        <a:spcBef>
                          <a:spcPts val="0"/>
                        </a:spcBef>
                        <a:spcAft>
                          <a:spcPts val="0"/>
                        </a:spcAft>
                        <a:buNone/>
                      </a:pPr>
                      <a:r>
                        <a:rPr lang="de-DE" sz="1800"/>
                        <a:t>Leading Organisation</a:t>
                      </a:r>
                      <a:endParaRPr/>
                    </a:p>
                  </a:txBody>
                  <a:tcPr marT="45725" marB="45725" marR="91450" marL="91450"/>
                </a:tc>
                <a:tc>
                  <a:txBody>
                    <a:bodyPr/>
                    <a:lstStyle/>
                    <a:p>
                      <a:pPr indent="0" lvl="0" marL="0" marR="0" rtl="0" algn="l">
                        <a:spcBef>
                          <a:spcPts val="0"/>
                        </a:spcBef>
                        <a:spcAft>
                          <a:spcPts val="0"/>
                        </a:spcAft>
                        <a:buNone/>
                      </a:pPr>
                      <a:r>
                        <a:rPr lang="de-DE" sz="1800"/>
                        <a:t>Meeting Title </a:t>
                      </a:r>
                      <a:endParaRPr/>
                    </a:p>
                  </a:txBody>
                  <a:tcPr marT="45725" marB="45725" marR="91450" marL="91450"/>
                </a:tc>
                <a:tc>
                  <a:txBody>
                    <a:bodyPr/>
                    <a:lstStyle/>
                    <a:p>
                      <a:pPr indent="0" lvl="0" marL="0" marR="0" rtl="0" algn="l">
                        <a:spcBef>
                          <a:spcPts val="0"/>
                        </a:spcBef>
                        <a:spcAft>
                          <a:spcPts val="0"/>
                        </a:spcAft>
                        <a:buNone/>
                      </a:pPr>
                      <a:r>
                        <a:rPr lang="de-DE" sz="1800"/>
                        <a:t>Country of Venue</a:t>
                      </a:r>
                      <a:endParaRPr sz="1800"/>
                    </a:p>
                  </a:txBody>
                  <a:tcPr marT="45725" marB="45725" marR="91450" marL="91450"/>
                </a:tc>
                <a:tc>
                  <a:txBody>
                    <a:bodyPr/>
                    <a:lstStyle/>
                    <a:p>
                      <a:pPr indent="0" lvl="0" marL="0" marR="0" rtl="0" algn="l">
                        <a:spcBef>
                          <a:spcPts val="0"/>
                        </a:spcBef>
                        <a:spcAft>
                          <a:spcPts val="0"/>
                        </a:spcAft>
                        <a:buNone/>
                      </a:pPr>
                      <a:r>
                        <a:rPr lang="de-DE" sz="1800"/>
                        <a:t>Starting Period</a:t>
                      </a:r>
                      <a:endParaRPr sz="1800"/>
                    </a:p>
                  </a:txBody>
                  <a:tcPr marT="45725" marB="45725" marR="91450" marL="91450"/>
                </a:tc>
              </a:tr>
              <a:tr h="370850">
                <a:tc>
                  <a:txBody>
                    <a:bodyPr/>
                    <a:lstStyle/>
                    <a:p>
                      <a:pPr indent="0" lvl="0" marL="0" marR="0" rtl="0" algn="l">
                        <a:spcBef>
                          <a:spcPts val="0"/>
                        </a:spcBef>
                        <a:spcAft>
                          <a:spcPts val="0"/>
                        </a:spcAft>
                        <a:buNone/>
                      </a:pPr>
                      <a:r>
                        <a:rPr lang="de-DE" sz="1800"/>
                        <a:t>TPM1</a:t>
                      </a:r>
                      <a:endParaRPr/>
                    </a:p>
                  </a:txBody>
                  <a:tcPr marT="45725" marB="45725" marR="91450" marL="91450"/>
                </a:tc>
                <a:tc>
                  <a:txBody>
                    <a:bodyPr/>
                    <a:lstStyle/>
                    <a:p>
                      <a:pPr indent="0" lvl="0" marL="0" marR="0" rtl="0" algn="l">
                        <a:spcBef>
                          <a:spcPts val="0"/>
                        </a:spcBef>
                        <a:spcAft>
                          <a:spcPts val="0"/>
                        </a:spcAft>
                        <a:buNone/>
                      </a:pPr>
                      <a:r>
                        <a:rPr lang="de-DE" sz="1800"/>
                        <a:t>Ingenious Knowledge </a:t>
                      </a:r>
                      <a:endParaRPr/>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EU-CERT - Kick-off Conference</a:t>
                      </a:r>
                      <a:endParaRPr sz="1800"/>
                    </a:p>
                  </a:txBody>
                  <a:tcPr marT="45725" marB="45725" marR="91450" marL="91450"/>
                </a:tc>
                <a:tc>
                  <a:txBody>
                    <a:bodyPr/>
                    <a:lstStyle/>
                    <a:p>
                      <a:pPr indent="0" lvl="0" marL="0" marR="0" rtl="0" algn="l">
                        <a:spcBef>
                          <a:spcPts val="0"/>
                        </a:spcBef>
                        <a:spcAft>
                          <a:spcPts val="0"/>
                        </a:spcAft>
                        <a:buNone/>
                      </a:pPr>
                      <a:r>
                        <a:t/>
                      </a:r>
                      <a:endParaRPr sz="1800"/>
                    </a:p>
                    <a:p>
                      <a:pPr indent="0" lvl="0" marL="0" marR="0" rtl="0" algn="l">
                        <a:spcBef>
                          <a:spcPts val="0"/>
                        </a:spcBef>
                        <a:spcAft>
                          <a:spcPts val="0"/>
                        </a:spcAft>
                        <a:buNone/>
                      </a:pPr>
                      <a:r>
                        <a:rPr lang="de-DE" sz="1800"/>
                        <a:t>Germany</a:t>
                      </a:r>
                      <a:endParaRPr/>
                    </a:p>
                  </a:txBody>
                  <a:tcPr marT="45725" marB="45725" marR="91450" marL="91450"/>
                </a:tc>
                <a:tc>
                  <a:txBody>
                    <a:bodyPr/>
                    <a:lstStyle/>
                    <a:p>
                      <a:pPr indent="0" lvl="0" marL="0" marR="0" rtl="0" algn="l">
                        <a:spcBef>
                          <a:spcPts val="0"/>
                        </a:spcBef>
                        <a:spcAft>
                          <a:spcPts val="0"/>
                        </a:spcAft>
                        <a:buNone/>
                      </a:pPr>
                      <a:r>
                        <a:rPr lang="de-DE" sz="1800"/>
                        <a:t>2022-02</a:t>
                      </a:r>
                      <a:endParaRPr/>
                    </a:p>
                    <a:p>
                      <a:pPr indent="0" lvl="0" marL="0" marR="0" rtl="0" algn="l">
                        <a:spcBef>
                          <a:spcPts val="0"/>
                        </a:spcBef>
                        <a:spcAft>
                          <a:spcPts val="0"/>
                        </a:spcAft>
                        <a:buNone/>
                      </a:pPr>
                      <a:r>
                        <a:rPr lang="de-DE" sz="1800"/>
                        <a:t>11. – 13.04.2022</a:t>
                      </a:r>
                      <a:endParaRPr/>
                    </a:p>
                  </a:txBody>
                  <a:tcPr marT="45725" marB="45725" marR="91450" marL="91450"/>
                </a:tc>
              </a:tr>
              <a:tr h="370850">
                <a:tc>
                  <a:txBody>
                    <a:bodyPr/>
                    <a:lstStyle/>
                    <a:p>
                      <a:pPr indent="0" lvl="0" marL="0" marR="0" rtl="0" algn="l">
                        <a:spcBef>
                          <a:spcPts val="0"/>
                        </a:spcBef>
                        <a:spcAft>
                          <a:spcPts val="0"/>
                        </a:spcAft>
                        <a:buNone/>
                      </a:pPr>
                      <a:r>
                        <a:rPr lang="de-DE" sz="1800"/>
                        <a:t>TPM2</a:t>
                      </a:r>
                      <a:endParaRPr/>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Associação Rede de Universidades da Terceira Idade</a:t>
                      </a:r>
                      <a:endParaRPr sz="1800"/>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EU-CERT - Research and Certificate Conference</a:t>
                      </a:r>
                      <a:endParaRPr sz="1800"/>
                    </a:p>
                  </a:txBody>
                  <a:tcPr marT="45725" marB="45725" marR="91450" marL="91450"/>
                </a:tc>
                <a:tc>
                  <a:txBody>
                    <a:bodyPr/>
                    <a:lstStyle/>
                    <a:p>
                      <a:pPr indent="0" lvl="0" marL="0" marR="0" rtl="0" algn="l">
                        <a:spcBef>
                          <a:spcPts val="0"/>
                        </a:spcBef>
                        <a:spcAft>
                          <a:spcPts val="0"/>
                        </a:spcAft>
                        <a:buNone/>
                      </a:pPr>
                      <a:r>
                        <a:rPr lang="de-DE" sz="1800"/>
                        <a:t>Portugal</a:t>
                      </a:r>
                      <a:endParaRPr/>
                    </a:p>
                  </a:txBody>
                  <a:tcPr marT="45725" marB="45725" marR="91450" marL="91450"/>
                </a:tc>
                <a:tc>
                  <a:txBody>
                    <a:bodyPr/>
                    <a:lstStyle/>
                    <a:p>
                      <a:pPr indent="0" lvl="0" marL="0" marR="0" rtl="0" algn="l">
                        <a:spcBef>
                          <a:spcPts val="0"/>
                        </a:spcBef>
                        <a:spcAft>
                          <a:spcPts val="0"/>
                        </a:spcAft>
                        <a:buNone/>
                      </a:pPr>
                      <a:r>
                        <a:rPr lang="de-DE" sz="1800"/>
                        <a:t>Oktober, 2022</a:t>
                      </a:r>
                      <a:endParaRPr/>
                    </a:p>
                    <a:p>
                      <a:pPr indent="0" lvl="0" marL="0" marR="0" rtl="0" algn="l">
                        <a:spcBef>
                          <a:spcPts val="0"/>
                        </a:spcBef>
                        <a:spcAft>
                          <a:spcPts val="0"/>
                        </a:spcAft>
                        <a:buNone/>
                      </a:pPr>
                      <a:r>
                        <a:t/>
                      </a:r>
                      <a:endParaRPr sz="1800"/>
                    </a:p>
                  </a:txBody>
                  <a:tcPr marT="45725" marB="45725" marR="91450" marL="91450"/>
                </a:tc>
              </a:tr>
              <a:tr h="370850">
                <a:tc>
                  <a:txBody>
                    <a:bodyPr/>
                    <a:lstStyle/>
                    <a:p>
                      <a:pPr indent="0" lvl="0" marL="0" marR="0" rtl="0" algn="l">
                        <a:spcBef>
                          <a:spcPts val="0"/>
                        </a:spcBef>
                        <a:spcAft>
                          <a:spcPts val="0"/>
                        </a:spcAft>
                        <a:buNone/>
                      </a:pPr>
                      <a:r>
                        <a:rPr lang="de-DE" sz="1800"/>
                        <a:t>TPM3</a:t>
                      </a:r>
                      <a:endParaRPr/>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Esquare</a:t>
                      </a:r>
                      <a:endParaRPr sz="1800"/>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EU-CERT - Accreditation Tool Conference</a:t>
                      </a:r>
                      <a:endParaRPr sz="1800"/>
                    </a:p>
                  </a:txBody>
                  <a:tcPr marT="45725" marB="45725" marR="91450" marL="91450"/>
                </a:tc>
                <a:tc>
                  <a:txBody>
                    <a:bodyPr/>
                    <a:lstStyle/>
                    <a:p>
                      <a:pPr indent="0" lvl="0" marL="0" marR="0" rtl="0" algn="l">
                        <a:spcBef>
                          <a:spcPts val="0"/>
                        </a:spcBef>
                        <a:spcAft>
                          <a:spcPts val="0"/>
                        </a:spcAft>
                        <a:buNone/>
                      </a:pPr>
                      <a:r>
                        <a:rPr lang="de-DE" sz="1800"/>
                        <a:t>France</a:t>
                      </a:r>
                      <a:endParaRPr/>
                    </a:p>
                  </a:txBody>
                  <a:tcPr marT="45725" marB="45725" marR="91450" marL="91450"/>
                </a:tc>
                <a:tc>
                  <a:txBody>
                    <a:bodyPr/>
                    <a:lstStyle/>
                    <a:p>
                      <a:pPr indent="0" lvl="0" marL="0" marR="0" rtl="0" algn="l">
                        <a:spcBef>
                          <a:spcPts val="0"/>
                        </a:spcBef>
                        <a:spcAft>
                          <a:spcPts val="0"/>
                        </a:spcAft>
                        <a:buNone/>
                      </a:pPr>
                      <a:r>
                        <a:rPr lang="de-DE" sz="1800"/>
                        <a:t>February, 2023</a:t>
                      </a:r>
                      <a:endParaRPr/>
                    </a:p>
                  </a:txBody>
                  <a:tcPr marT="45725" marB="45725" marR="91450" marL="91450"/>
                </a:tc>
              </a:tr>
              <a:tr h="370850">
                <a:tc>
                  <a:txBody>
                    <a:bodyPr/>
                    <a:lstStyle/>
                    <a:p>
                      <a:pPr indent="0" lvl="0" marL="0" marR="0" rtl="0" algn="l">
                        <a:spcBef>
                          <a:spcPts val="0"/>
                        </a:spcBef>
                        <a:spcAft>
                          <a:spcPts val="0"/>
                        </a:spcAft>
                        <a:buNone/>
                      </a:pPr>
                      <a:r>
                        <a:rPr lang="de-DE" sz="1800"/>
                        <a:t>TPM4</a:t>
                      </a:r>
                      <a:endParaRPr/>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TIR Consulting Group j.d.o.o</a:t>
                      </a:r>
                      <a:endParaRPr sz="1800"/>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EU-CERT - Implementation, Testing and Handbook</a:t>
                      </a:r>
                      <a:endParaRPr/>
                    </a:p>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Design Conference</a:t>
                      </a:r>
                      <a:endParaRPr sz="1800"/>
                    </a:p>
                  </a:txBody>
                  <a:tcPr marT="45725" marB="45725" marR="91450" marL="91450"/>
                </a:tc>
                <a:tc>
                  <a:txBody>
                    <a:bodyPr/>
                    <a:lstStyle/>
                    <a:p>
                      <a:pPr indent="0" lvl="0" marL="0" marR="0" rtl="0" algn="l">
                        <a:spcBef>
                          <a:spcPts val="0"/>
                        </a:spcBef>
                        <a:spcAft>
                          <a:spcPts val="0"/>
                        </a:spcAft>
                        <a:buNone/>
                      </a:pPr>
                      <a:r>
                        <a:rPr lang="de-DE" sz="1800"/>
                        <a:t>Croatia </a:t>
                      </a:r>
                      <a:endParaRPr/>
                    </a:p>
                  </a:txBody>
                  <a:tcPr marT="45725" marB="45725" marR="91450" marL="91450"/>
                </a:tc>
                <a:tc>
                  <a:txBody>
                    <a:bodyPr/>
                    <a:lstStyle/>
                    <a:p>
                      <a:pPr indent="0" lvl="0" marL="0" marR="0" rtl="0" algn="l">
                        <a:spcBef>
                          <a:spcPts val="0"/>
                        </a:spcBef>
                        <a:spcAft>
                          <a:spcPts val="0"/>
                        </a:spcAft>
                        <a:buNone/>
                      </a:pPr>
                      <a:r>
                        <a:rPr lang="de-DE" sz="1800"/>
                        <a:t>September, 2023</a:t>
                      </a:r>
                      <a:endParaRPr/>
                    </a:p>
                  </a:txBody>
                  <a:tcPr marT="45725" marB="45725" marR="91450" marL="91450"/>
                </a:tc>
              </a:tr>
              <a:tr h="370850">
                <a:tc>
                  <a:txBody>
                    <a:bodyPr/>
                    <a:lstStyle/>
                    <a:p>
                      <a:pPr indent="0" lvl="0" marL="0" marR="0" rtl="0" algn="l">
                        <a:spcBef>
                          <a:spcPts val="0"/>
                        </a:spcBef>
                        <a:spcAft>
                          <a:spcPts val="0"/>
                        </a:spcAft>
                        <a:buNone/>
                      </a:pPr>
                      <a:r>
                        <a:rPr lang="de-DE" sz="1800"/>
                        <a:t>TPM5</a:t>
                      </a:r>
                      <a:endParaRPr/>
                    </a:p>
                  </a:txBody>
                  <a:tcPr marT="45725" marB="45725" marR="91450" marL="91450"/>
                </a:tc>
                <a:tc>
                  <a:txBody>
                    <a:bodyPr/>
                    <a:lstStyle/>
                    <a:p>
                      <a:pPr indent="0" lvl="0" marL="0" marR="0" rtl="0" algn="l">
                        <a:spcBef>
                          <a:spcPts val="0"/>
                        </a:spcBef>
                        <a:spcAft>
                          <a:spcPts val="0"/>
                        </a:spcAft>
                        <a:buNone/>
                      </a:pPr>
                      <a:r>
                        <a:rPr lang="de-DE" sz="1800"/>
                        <a:t>University of Paderborn</a:t>
                      </a:r>
                      <a:endParaRPr/>
                    </a:p>
                  </a:txBody>
                  <a:tcPr marT="45725" marB="45725" marR="91450" marL="91450"/>
                </a:tc>
                <a:tc>
                  <a:txBody>
                    <a:bodyPr/>
                    <a:lstStyle/>
                    <a:p>
                      <a:pPr indent="0" lvl="0" marL="0" marR="0" rtl="0" algn="l">
                        <a:spcBef>
                          <a:spcPts val="0"/>
                        </a:spcBef>
                        <a:spcAft>
                          <a:spcPts val="0"/>
                        </a:spcAft>
                        <a:buNone/>
                      </a:pPr>
                      <a:r>
                        <a:rPr b="0" i="0" lang="de-DE" sz="1800" u="none" strike="noStrike">
                          <a:solidFill>
                            <a:schemeClr val="dk1"/>
                          </a:solidFill>
                          <a:latin typeface="Calibri"/>
                          <a:ea typeface="Calibri"/>
                          <a:cs typeface="Calibri"/>
                          <a:sym typeface="Calibri"/>
                        </a:rPr>
                        <a:t>EU-CERT - Final Policy Recommendation Conference</a:t>
                      </a:r>
                      <a:endParaRPr sz="1800"/>
                    </a:p>
                  </a:txBody>
                  <a:tcPr marT="45725" marB="45725" marR="91450" marL="91450"/>
                </a:tc>
                <a:tc>
                  <a:txBody>
                    <a:bodyPr/>
                    <a:lstStyle/>
                    <a:p>
                      <a:pPr indent="0" lvl="0" marL="0" marR="0" rtl="0" algn="l">
                        <a:spcBef>
                          <a:spcPts val="0"/>
                        </a:spcBef>
                        <a:spcAft>
                          <a:spcPts val="0"/>
                        </a:spcAft>
                        <a:buNone/>
                      </a:pPr>
                      <a:r>
                        <a:rPr lang="de-DE" sz="1800"/>
                        <a:t>Germany</a:t>
                      </a:r>
                      <a:endParaRPr/>
                    </a:p>
                  </a:txBody>
                  <a:tcPr marT="45725" marB="45725" marR="91450" marL="91450"/>
                </a:tc>
                <a:tc>
                  <a:txBody>
                    <a:bodyPr/>
                    <a:lstStyle/>
                    <a:p>
                      <a:pPr indent="0" lvl="0" marL="0" marR="0" rtl="0" algn="l">
                        <a:spcBef>
                          <a:spcPts val="0"/>
                        </a:spcBef>
                        <a:spcAft>
                          <a:spcPts val="0"/>
                        </a:spcAft>
                        <a:buNone/>
                      </a:pPr>
                      <a:r>
                        <a:rPr lang="de-DE" sz="1800"/>
                        <a:t>March, 2024</a:t>
                      </a:r>
                      <a:endParaRPr/>
                    </a:p>
                  </a:txBody>
                  <a:tcPr marT="45725" marB="45725" marR="91450" marL="91450"/>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3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EU-CERT Reports </a:t>
            </a:r>
            <a:endParaRPr/>
          </a:p>
        </p:txBody>
      </p:sp>
      <p:sp>
        <p:nvSpPr>
          <p:cNvPr id="559" name="Google Shape;559;p3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000"/>
              <a:buNone/>
            </a:pPr>
            <a:r>
              <a:t/>
            </a:r>
            <a:endParaRPr b="1"/>
          </a:p>
          <a:p>
            <a:pPr indent="0" lvl="0" marL="0" rtl="0" algn="l">
              <a:lnSpc>
                <a:spcPct val="90000"/>
              </a:lnSpc>
              <a:spcBef>
                <a:spcPts val="1400"/>
              </a:spcBef>
              <a:spcAft>
                <a:spcPts val="0"/>
              </a:spcAft>
              <a:buSzPts val="2000"/>
              <a:buNone/>
            </a:pPr>
            <a:r>
              <a:rPr b="1" lang="de-DE"/>
              <a:t>Progress Report (until the 30</a:t>
            </a:r>
            <a:r>
              <a:rPr b="1" baseline="30000" lang="de-DE"/>
              <a:t>th</a:t>
            </a:r>
            <a:r>
              <a:rPr b="1" lang="de-DE"/>
              <a:t> of November 2022) </a:t>
            </a:r>
            <a:endParaRPr/>
          </a:p>
          <a:p>
            <a:pPr indent="0" lvl="0" marL="0" rtl="0" algn="l">
              <a:lnSpc>
                <a:spcPct val="90000"/>
              </a:lnSpc>
              <a:spcBef>
                <a:spcPts val="1400"/>
              </a:spcBef>
              <a:spcAft>
                <a:spcPts val="0"/>
              </a:spcAft>
              <a:buSzPts val="2000"/>
              <a:buNone/>
            </a:pPr>
            <a:r>
              <a:rPr b="1" lang="de-DE"/>
              <a:t>Interim Report (until the 30</a:t>
            </a:r>
            <a:r>
              <a:rPr b="1" baseline="30000" lang="de-DE"/>
              <a:t>th</a:t>
            </a:r>
            <a:r>
              <a:rPr b="1" lang="de-DE"/>
              <a:t> of April 2023) </a:t>
            </a:r>
            <a:endParaRPr/>
          </a:p>
          <a:p>
            <a:pPr indent="0" lvl="0" marL="0" rtl="0" algn="l">
              <a:lnSpc>
                <a:spcPct val="90000"/>
              </a:lnSpc>
              <a:spcBef>
                <a:spcPts val="1400"/>
              </a:spcBef>
              <a:spcAft>
                <a:spcPts val="0"/>
              </a:spcAft>
              <a:buSzPts val="2000"/>
              <a:buNone/>
            </a:pPr>
            <a:r>
              <a:rPr b="1" lang="de-DE"/>
              <a:t>Final Report</a:t>
            </a:r>
            <a:r>
              <a:rPr lang="de-DE"/>
              <a:t> </a:t>
            </a:r>
            <a:r>
              <a:rPr b="1" lang="de-DE"/>
              <a:t>(within 60 days after the end of the project) </a:t>
            </a:r>
            <a:r>
              <a:rPr lang="de-DE"/>
              <a:t>as required by the European Commission. </a:t>
            </a:r>
            <a:endParaRPr/>
          </a:p>
          <a:p>
            <a:pPr indent="0" lvl="0" marL="0" rtl="0" algn="l">
              <a:lnSpc>
                <a:spcPct val="90000"/>
              </a:lnSpc>
              <a:spcBef>
                <a:spcPts val="1400"/>
              </a:spcBef>
              <a:spcAft>
                <a:spcPts val="0"/>
              </a:spcAft>
              <a:buSzPts val="2000"/>
              <a:buNone/>
            </a:pPr>
            <a:r>
              <a:rPr lang="de-DE"/>
              <a:t>The Partner shall provide the Coordinator with the documents necessary for the </a:t>
            </a:r>
            <a:r>
              <a:rPr i="1" lang="de-DE"/>
              <a:t>preparation of the</a:t>
            </a:r>
            <a:r>
              <a:rPr lang="de-DE"/>
              <a:t> </a:t>
            </a:r>
            <a:r>
              <a:rPr i="1" lang="de-DE"/>
              <a:t>progress report no later than</a:t>
            </a:r>
            <a:r>
              <a:rPr lang="de-DE"/>
              <a:t> </a:t>
            </a:r>
            <a:r>
              <a:rPr b="1" i="1" lang="de-DE"/>
              <a:t>31</a:t>
            </a:r>
            <a:r>
              <a:rPr b="1" baseline="30000" i="1" lang="de-DE"/>
              <a:t>st</a:t>
            </a:r>
            <a:r>
              <a:rPr b="1" i="1" lang="de-DE"/>
              <a:t> of October 2022</a:t>
            </a:r>
            <a:r>
              <a:rPr lang="de-DE"/>
              <a:t>. The Partner shall provide the Coordinator with the documents necessary for the </a:t>
            </a:r>
            <a:r>
              <a:rPr i="1" lang="de-DE"/>
              <a:t>preparation of the</a:t>
            </a:r>
            <a:r>
              <a:rPr lang="de-DE"/>
              <a:t> </a:t>
            </a:r>
            <a:r>
              <a:rPr i="1" lang="de-DE"/>
              <a:t>interim report no later than</a:t>
            </a:r>
            <a:r>
              <a:rPr lang="de-DE"/>
              <a:t> </a:t>
            </a:r>
            <a:r>
              <a:rPr b="1" i="1" lang="de-DE"/>
              <a:t>31</a:t>
            </a:r>
            <a:r>
              <a:rPr b="1" baseline="30000" i="1" lang="de-DE"/>
              <a:t>st</a:t>
            </a:r>
            <a:r>
              <a:rPr b="1" i="1" lang="de-DE"/>
              <a:t> of March 2023</a:t>
            </a:r>
            <a:r>
              <a:rPr lang="de-DE"/>
              <a:t>.</a:t>
            </a:r>
            <a:endParaRPr/>
          </a:p>
          <a:p>
            <a:pPr indent="0" lvl="0" marL="0" rtl="0" algn="l">
              <a:lnSpc>
                <a:spcPct val="90000"/>
              </a:lnSpc>
              <a:spcBef>
                <a:spcPts val="1400"/>
              </a:spcBef>
              <a:spcAft>
                <a:spcPts val="0"/>
              </a:spcAft>
              <a:buSzPts val="2000"/>
              <a:buNone/>
            </a:pPr>
            <a:r>
              <a:rPr lang="de-DE"/>
              <a:t>The Partner shall provide the Coordinator with the documents necessary for the preparation of the final report no later than </a:t>
            </a:r>
            <a:r>
              <a:rPr b="1" i="1" lang="de-DE"/>
              <a:t>15.06.2024</a:t>
            </a:r>
            <a:r>
              <a:rPr lang="de-DE"/>
              <a:t>.</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37"/>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Prof. Dr. Marc Beutner</a:t>
            </a:r>
            <a:endParaRPr/>
          </a:p>
          <a:p>
            <a:pPr indent="0" lvl="0" marL="0" marR="0" rtl="0" algn="l">
              <a:lnSpc>
                <a:spcPct val="89999"/>
              </a:lnSpc>
              <a:spcBef>
                <a:spcPts val="0"/>
              </a:spcBef>
              <a:spcAft>
                <a:spcPts val="0"/>
              </a:spcAft>
              <a:buNone/>
            </a:pPr>
            <a:r>
              <a:rPr lang="de-DE" sz="1600">
                <a:solidFill>
                  <a:schemeClr val="dk1"/>
                </a:solidFill>
                <a:latin typeface="Calibri"/>
                <a:ea typeface="Calibri"/>
                <a:cs typeface="Calibri"/>
                <a:sym typeface="Calibri"/>
              </a:rPr>
              <a:t>Tel:	+49 (0) 52 51 / 60 - 23 67</a:t>
            </a:r>
            <a:endParaRPr/>
          </a:p>
          <a:p>
            <a:pPr indent="0" lvl="0" marL="0" marR="0" rtl="0" algn="l">
              <a:lnSpc>
                <a:spcPct val="89999"/>
              </a:lnSpc>
              <a:spcBef>
                <a:spcPts val="0"/>
              </a:spcBef>
              <a:spcAft>
                <a:spcPts val="0"/>
              </a:spcAft>
              <a:buNone/>
            </a:pPr>
            <a:r>
              <a:rPr lang="de-DE" sz="1600">
                <a:solidFill>
                  <a:schemeClr val="dk1"/>
                </a:solidFill>
                <a:latin typeface="Calibri"/>
                <a:ea typeface="Calibri"/>
                <a:cs typeface="Calibri"/>
                <a:sym typeface="Calibri"/>
              </a:rPr>
              <a:t>Fax:	+49 (0) 52 51 / 60 - 35 63</a:t>
            </a:r>
            <a:endParaRPr/>
          </a:p>
          <a:p>
            <a:pPr indent="0" lvl="0" marL="0" marR="0" rtl="0" algn="l">
              <a:lnSpc>
                <a:spcPct val="100000"/>
              </a:lnSpc>
              <a:spcBef>
                <a:spcPts val="0"/>
              </a:spcBef>
              <a:spcAft>
                <a:spcPts val="0"/>
              </a:spcAft>
              <a:buNone/>
            </a:pPr>
            <a:r>
              <a:rPr lang="de-DE" sz="1600">
                <a:solidFill>
                  <a:schemeClr val="dk1"/>
                </a:solidFill>
                <a:latin typeface="Calibri"/>
                <a:ea typeface="Calibri"/>
                <a:cs typeface="Calibri"/>
                <a:sym typeface="Calibri"/>
              </a:rPr>
              <a:t>E-Mail:	marc.beutner@uni-paderborn.de</a:t>
            </a:r>
            <a:endParaRPr/>
          </a:p>
        </p:txBody>
      </p:sp>
      <p:sp>
        <p:nvSpPr>
          <p:cNvPr id="565" name="Google Shape;565;p37"/>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Universität Paderborn</a:t>
            </a:r>
            <a:endParaRPr/>
          </a:p>
          <a:p>
            <a:pPr indent="0" lvl="0" marL="0" marR="0" rtl="0" algn="l">
              <a:lnSpc>
                <a:spcPct val="99583"/>
              </a:lnSpc>
              <a:spcBef>
                <a:spcPts val="0"/>
              </a:spcBef>
              <a:spcAft>
                <a:spcPts val="0"/>
              </a:spcAft>
              <a:buNone/>
            </a:pPr>
            <a:r>
              <a:rPr b="1" lang="de-DE" sz="1600">
                <a:solidFill>
                  <a:schemeClr val="dk1"/>
                </a:solidFill>
                <a:latin typeface="Calibri"/>
                <a:ea typeface="Calibri"/>
                <a:cs typeface="Calibri"/>
                <a:sym typeface="Calibri"/>
              </a:rPr>
              <a:t>Department Wirtschaftspädagogik Lehrstuhl Wirtschaftspädagogik II Warburger Str. 100</a:t>
            </a:r>
            <a:endParaRPr/>
          </a:p>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33098 Paderborn</a:t>
            </a:r>
            <a:endParaRPr/>
          </a:p>
          <a:p>
            <a:pPr indent="0" lvl="0" marL="0" marR="0" rtl="0" algn="l">
              <a:lnSpc>
                <a:spcPct val="106666"/>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http://www.upb.de/wipaed</a:t>
            </a:r>
            <a:endParaRPr b="1" sz="1600">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5"/>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Partners of EU-CERT</a:t>
            </a:r>
            <a:endParaRPr/>
          </a:p>
        </p:txBody>
      </p:sp>
      <p:sp>
        <p:nvSpPr>
          <p:cNvPr id="295" name="Google Shape;295;p5"/>
          <p:cNvSpPr txBox="1"/>
          <p:nvPr>
            <p:ph idx="1" type="body"/>
          </p:nvPr>
        </p:nvSpPr>
        <p:spPr>
          <a:xfrm>
            <a:off x="1097280" y="1492624"/>
            <a:ext cx="2915427"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de-DE"/>
              <a:t>Associação Rede de Universidades da Terceira Idade PortugalCentro </a:t>
            </a:r>
            <a:endParaRPr/>
          </a:p>
        </p:txBody>
      </p:sp>
      <p:pic>
        <p:nvPicPr>
          <p:cNvPr id="296" name="Google Shape;296;p5"/>
          <p:cNvPicPr preferRelativeResize="0"/>
          <p:nvPr/>
        </p:nvPicPr>
        <p:blipFill rotWithShape="1">
          <a:blip r:embed="rId3">
            <a:alphaModFix/>
          </a:blip>
          <a:srcRect b="0" l="0" r="0" t="0"/>
          <a:stretch/>
        </p:blipFill>
        <p:spPr>
          <a:xfrm>
            <a:off x="9487924" y="4528547"/>
            <a:ext cx="989860" cy="618662"/>
          </a:xfrm>
          <a:prstGeom prst="rect">
            <a:avLst/>
          </a:prstGeom>
          <a:noFill/>
          <a:ln>
            <a:noFill/>
          </a:ln>
        </p:spPr>
      </p:pic>
      <p:pic>
        <p:nvPicPr>
          <p:cNvPr id="297" name="Google Shape;297;p5"/>
          <p:cNvPicPr preferRelativeResize="0"/>
          <p:nvPr/>
        </p:nvPicPr>
        <p:blipFill rotWithShape="1">
          <a:blip r:embed="rId4">
            <a:alphaModFix/>
          </a:blip>
          <a:srcRect b="0" l="0" r="0" t="0"/>
          <a:stretch/>
        </p:blipFill>
        <p:spPr>
          <a:xfrm>
            <a:off x="8179295" y="1640543"/>
            <a:ext cx="989860" cy="618662"/>
          </a:xfrm>
          <a:prstGeom prst="rect">
            <a:avLst/>
          </a:prstGeom>
          <a:noFill/>
          <a:ln>
            <a:noFill/>
          </a:ln>
        </p:spPr>
      </p:pic>
      <p:pic>
        <p:nvPicPr>
          <p:cNvPr id="298" name="Google Shape;298;p5"/>
          <p:cNvPicPr preferRelativeResize="0"/>
          <p:nvPr/>
        </p:nvPicPr>
        <p:blipFill rotWithShape="1">
          <a:blip r:embed="rId5">
            <a:alphaModFix/>
          </a:blip>
          <a:srcRect b="0" l="0" r="0" t="0"/>
          <a:stretch/>
        </p:blipFill>
        <p:spPr>
          <a:xfrm>
            <a:off x="4052765" y="1619921"/>
            <a:ext cx="989860" cy="659907"/>
          </a:xfrm>
          <a:prstGeom prst="rect">
            <a:avLst/>
          </a:prstGeom>
          <a:noFill/>
          <a:ln>
            <a:noFill/>
          </a:ln>
        </p:spPr>
      </p:pic>
      <p:pic>
        <p:nvPicPr>
          <p:cNvPr id="299" name="Google Shape;299;p5"/>
          <p:cNvPicPr preferRelativeResize="0"/>
          <p:nvPr/>
        </p:nvPicPr>
        <p:blipFill rotWithShape="1">
          <a:blip r:embed="rId6">
            <a:alphaModFix/>
          </a:blip>
          <a:srcRect b="0" l="0" r="0" t="0"/>
          <a:stretch/>
        </p:blipFill>
        <p:spPr>
          <a:xfrm>
            <a:off x="3249401" y="3154195"/>
            <a:ext cx="1078206" cy="539103"/>
          </a:xfrm>
          <a:prstGeom prst="rect">
            <a:avLst/>
          </a:prstGeom>
          <a:noFill/>
          <a:ln>
            <a:noFill/>
          </a:ln>
        </p:spPr>
      </p:pic>
      <p:sp>
        <p:nvSpPr>
          <p:cNvPr id="300" name="Google Shape;300;p5"/>
          <p:cNvSpPr txBox="1"/>
          <p:nvPr/>
        </p:nvSpPr>
        <p:spPr>
          <a:xfrm>
            <a:off x="9557699" y="5553623"/>
            <a:ext cx="3195961" cy="63094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de-DE" sz="700" u="none" cap="none" strike="noStrike">
                <a:solidFill>
                  <a:schemeClr val="dk1"/>
                </a:solidFill>
                <a:latin typeface="Calibri"/>
                <a:ea typeface="Calibri"/>
                <a:cs typeface="Calibri"/>
                <a:sym typeface="Calibri"/>
              </a:rPr>
              <a:t>"</a:t>
            </a:r>
            <a:r>
              <a:rPr b="0" i="0" lang="de-DE" sz="700" u="sng" cap="none" strike="noStrike">
                <a:solidFill>
                  <a:schemeClr val="dk1"/>
                </a:solidFill>
                <a:latin typeface="Calibri"/>
                <a:ea typeface="Calibri"/>
                <a:cs typeface="Calibri"/>
                <a:sym typeface="Calibri"/>
                <a:hlinkClick r:id="rId7">
                  <a:extLst>
                    <a:ext uri="{A12FA001-AC4F-418D-AE19-62706E023703}">
                      <ahyp:hlinkClr val="tx"/>
                    </a:ext>
                  </a:extLst>
                </a:hlinkClick>
              </a:rPr>
              <a:t>Dieses Foto</a:t>
            </a:r>
            <a:r>
              <a:rPr b="0" i="0" lang="de-DE" sz="700" u="none" cap="none" strike="noStrike">
                <a:solidFill>
                  <a:schemeClr val="dk1"/>
                </a:solidFill>
                <a:latin typeface="Calibri"/>
                <a:ea typeface="Calibri"/>
                <a:cs typeface="Calibri"/>
                <a:sym typeface="Calibri"/>
              </a:rPr>
              <a:t>" von Unbekannter Autor ist lizenziert gemäß </a:t>
            </a:r>
            <a:r>
              <a:rPr b="0" i="0" lang="de-DE" sz="700" u="sng" cap="none" strike="noStrike">
                <a:solidFill>
                  <a:schemeClr val="dk1"/>
                </a:solidFill>
                <a:latin typeface="Calibri"/>
                <a:ea typeface="Calibri"/>
                <a:cs typeface="Calibri"/>
                <a:sym typeface="Calibri"/>
                <a:hlinkClick r:id="rId8">
                  <a:extLst>
                    <a:ext uri="{A12FA001-AC4F-418D-AE19-62706E023703}">
                      <ahyp:hlinkClr val="tx"/>
                    </a:ext>
                  </a:extLst>
                </a:hlinkClick>
              </a:rPr>
              <a:t>CC BY-SA</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rPr lang="de-DE" sz="700">
                <a:solidFill>
                  <a:schemeClr val="dk1"/>
                </a:solidFill>
                <a:latin typeface="Calibri"/>
                <a:ea typeface="Calibri"/>
                <a:cs typeface="Calibri"/>
                <a:sym typeface="Calibri"/>
              </a:rPr>
              <a:t>"</a:t>
            </a:r>
            <a:r>
              <a:rPr lang="de-DE" sz="700" u="sng">
                <a:solidFill>
                  <a:schemeClr val="dk1"/>
                </a:solidFill>
                <a:latin typeface="Calibri"/>
                <a:ea typeface="Calibri"/>
                <a:cs typeface="Calibri"/>
                <a:sym typeface="Calibri"/>
                <a:hlinkClick r:id="rId9">
                  <a:extLst>
                    <a:ext uri="{A12FA001-AC4F-418D-AE19-62706E023703}">
                      <ahyp:hlinkClr val="tx"/>
                    </a:ext>
                  </a:extLst>
                </a:hlinkClick>
              </a:rPr>
              <a:t>Dieses Foto</a:t>
            </a:r>
            <a:r>
              <a:rPr lang="de-DE" sz="700">
                <a:solidFill>
                  <a:schemeClr val="dk1"/>
                </a:solidFill>
                <a:latin typeface="Calibri"/>
                <a:ea typeface="Calibri"/>
                <a:cs typeface="Calibri"/>
                <a:sym typeface="Calibri"/>
              </a:rPr>
              <a:t>" von Unbekannter Autor ist lizenziert gemäß </a:t>
            </a:r>
            <a:r>
              <a:rPr lang="de-DE" sz="700" u="sng">
                <a:solidFill>
                  <a:schemeClr val="dk1"/>
                </a:solidFill>
                <a:latin typeface="Calibri"/>
                <a:ea typeface="Calibri"/>
                <a:cs typeface="Calibri"/>
                <a:sym typeface="Calibri"/>
                <a:hlinkClick r:id="rId10">
                  <a:extLst>
                    <a:ext uri="{A12FA001-AC4F-418D-AE19-62706E023703}">
                      <ahyp:hlinkClr val="tx"/>
                    </a:ext>
                  </a:extLst>
                </a:hlinkClick>
              </a:rPr>
              <a:t>CC BY-NC</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rPr lang="de-DE" sz="700">
                <a:solidFill>
                  <a:schemeClr val="dk1"/>
                </a:solidFill>
                <a:latin typeface="Calibri"/>
                <a:ea typeface="Calibri"/>
                <a:cs typeface="Calibri"/>
                <a:sym typeface="Calibri"/>
              </a:rPr>
              <a:t>"</a:t>
            </a:r>
            <a:r>
              <a:rPr lang="de-DE" sz="700" u="sng">
                <a:solidFill>
                  <a:schemeClr val="dk1"/>
                </a:solidFill>
                <a:latin typeface="Calibri"/>
                <a:ea typeface="Calibri"/>
                <a:cs typeface="Calibri"/>
                <a:sym typeface="Calibri"/>
                <a:hlinkClick r:id="rId11">
                  <a:extLst>
                    <a:ext uri="{A12FA001-AC4F-418D-AE19-62706E023703}">
                      <ahyp:hlinkClr val="tx"/>
                    </a:ext>
                  </a:extLst>
                </a:hlinkClick>
              </a:rPr>
              <a:t>Dieses Foto</a:t>
            </a:r>
            <a:r>
              <a:rPr lang="de-DE" sz="700">
                <a:solidFill>
                  <a:schemeClr val="dk1"/>
                </a:solidFill>
                <a:latin typeface="Calibri"/>
                <a:ea typeface="Calibri"/>
                <a:cs typeface="Calibri"/>
                <a:sym typeface="Calibri"/>
              </a:rPr>
              <a:t>" von Unbekannter Autor ist lizenziert gemäß </a:t>
            </a:r>
            <a:r>
              <a:rPr lang="de-DE" sz="700" u="sng">
                <a:solidFill>
                  <a:schemeClr val="dk1"/>
                </a:solidFill>
                <a:latin typeface="Calibri"/>
                <a:ea typeface="Calibri"/>
                <a:cs typeface="Calibri"/>
                <a:sym typeface="Calibri"/>
                <a:hlinkClick r:id="rId12">
                  <a:extLst>
                    <a:ext uri="{A12FA001-AC4F-418D-AE19-62706E023703}">
                      <ahyp:hlinkClr val="tx"/>
                    </a:ext>
                  </a:extLst>
                </a:hlinkClick>
              </a:rPr>
              <a:t>CC BY-SA</a:t>
            </a:r>
            <a:endParaRPr sz="700">
              <a:solidFill>
                <a:schemeClr val="dk1"/>
              </a:solidFill>
              <a:latin typeface="Calibri"/>
              <a:ea typeface="Calibri"/>
              <a:cs typeface="Calibri"/>
              <a:sym typeface="Calibri"/>
            </a:endParaRPr>
          </a:p>
        </p:txBody>
      </p:sp>
      <p:pic>
        <p:nvPicPr>
          <p:cNvPr id="301" name="Google Shape;301;p5"/>
          <p:cNvPicPr preferRelativeResize="0"/>
          <p:nvPr/>
        </p:nvPicPr>
        <p:blipFill rotWithShape="1">
          <a:blip r:embed="rId13">
            <a:alphaModFix/>
          </a:blip>
          <a:srcRect b="0" l="0" r="0" t="0"/>
          <a:stretch/>
        </p:blipFill>
        <p:spPr>
          <a:xfrm>
            <a:off x="6323953" y="3029162"/>
            <a:ext cx="1243733" cy="866079"/>
          </a:xfrm>
          <a:prstGeom prst="rect">
            <a:avLst/>
          </a:prstGeom>
          <a:noFill/>
          <a:ln>
            <a:noFill/>
          </a:ln>
        </p:spPr>
      </p:pic>
      <p:pic>
        <p:nvPicPr>
          <p:cNvPr id="302" name="Google Shape;302;p5"/>
          <p:cNvPicPr preferRelativeResize="0"/>
          <p:nvPr/>
        </p:nvPicPr>
        <p:blipFill rotWithShape="1">
          <a:blip r:embed="rId14">
            <a:alphaModFix/>
          </a:blip>
          <a:srcRect b="0" l="0" r="0" t="0"/>
          <a:stretch/>
        </p:blipFill>
        <p:spPr>
          <a:xfrm>
            <a:off x="5042625" y="4810519"/>
            <a:ext cx="1122300" cy="673380"/>
          </a:xfrm>
          <a:prstGeom prst="rect">
            <a:avLst/>
          </a:prstGeom>
          <a:noFill/>
          <a:ln>
            <a:noFill/>
          </a:ln>
        </p:spPr>
      </p:pic>
      <p:sp>
        <p:nvSpPr>
          <p:cNvPr id="303" name="Google Shape;303;p5"/>
          <p:cNvSpPr/>
          <p:nvPr/>
        </p:nvSpPr>
        <p:spPr>
          <a:xfrm>
            <a:off x="8477226" y="2322478"/>
            <a:ext cx="2255877"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University of Paderborn Germany</a:t>
            </a:r>
            <a:endParaRPr/>
          </a:p>
          <a:p>
            <a:pPr indent="0" lvl="0" marL="0" marR="0" rtl="0" algn="l">
              <a:spcBef>
                <a:spcPts val="0"/>
              </a:spcBef>
              <a:spcAft>
                <a:spcPts val="0"/>
              </a:spcAft>
              <a:buNone/>
            </a:pPr>
            <a:r>
              <a:rPr lang="de-DE" sz="1800">
                <a:solidFill>
                  <a:schemeClr val="dk1"/>
                </a:solidFill>
                <a:latin typeface="Calibri"/>
                <a:ea typeface="Calibri"/>
                <a:cs typeface="Calibri"/>
                <a:sym typeface="Calibri"/>
              </a:rPr>
              <a:t>(Coordinator)</a:t>
            </a:r>
            <a:endParaRPr/>
          </a:p>
        </p:txBody>
      </p:sp>
      <p:sp>
        <p:nvSpPr>
          <p:cNvPr id="304" name="Google Shape;304;p5"/>
          <p:cNvSpPr/>
          <p:nvPr/>
        </p:nvSpPr>
        <p:spPr>
          <a:xfrm>
            <a:off x="7335706" y="4348854"/>
            <a:ext cx="2188873"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Ingenious Knowledge GmbH Germany</a:t>
            </a:r>
            <a:endParaRPr/>
          </a:p>
          <a:p>
            <a:pPr indent="0" lvl="0" marL="0" marR="0" rtl="0" algn="l">
              <a:spcBef>
                <a:spcPts val="0"/>
              </a:spcBef>
              <a:spcAft>
                <a:spcPts val="0"/>
              </a:spcAft>
              <a:buNone/>
            </a:pPr>
            <a:r>
              <a:rPr lang="de-DE" sz="1800">
                <a:solidFill>
                  <a:schemeClr val="dk1"/>
                </a:solidFill>
                <a:latin typeface="Calibri"/>
                <a:ea typeface="Calibri"/>
                <a:cs typeface="Calibri"/>
                <a:sym typeface="Calibri"/>
              </a:rPr>
              <a:t>(Technical partner)</a:t>
            </a:r>
            <a:endParaRPr/>
          </a:p>
        </p:txBody>
      </p:sp>
      <p:sp>
        <p:nvSpPr>
          <p:cNvPr id="305" name="Google Shape;305;p5"/>
          <p:cNvSpPr/>
          <p:nvPr/>
        </p:nvSpPr>
        <p:spPr>
          <a:xfrm>
            <a:off x="890726" y="2967335"/>
            <a:ext cx="2482788"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TIR Consulting Group j.d.o.o Croatia Grad Zagreb</a:t>
            </a:r>
            <a:endParaRPr/>
          </a:p>
        </p:txBody>
      </p:sp>
      <p:sp>
        <p:nvSpPr>
          <p:cNvPr id="306" name="Google Shape;306;p5"/>
          <p:cNvSpPr/>
          <p:nvPr/>
        </p:nvSpPr>
        <p:spPr>
          <a:xfrm>
            <a:off x="5468248" y="2425615"/>
            <a:ext cx="2369785"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Esquare France Provence-Alpes-Côte d'Azur</a:t>
            </a:r>
            <a:endParaRPr/>
          </a:p>
        </p:txBody>
      </p:sp>
      <p:sp>
        <p:nvSpPr>
          <p:cNvPr id="307" name="Google Shape;307;p5"/>
          <p:cNvSpPr/>
          <p:nvPr/>
        </p:nvSpPr>
        <p:spPr>
          <a:xfrm>
            <a:off x="2869893" y="4364185"/>
            <a:ext cx="2915427"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alibri"/>
                <a:ea typeface="Calibri"/>
                <a:cs typeface="Calibri"/>
                <a:sym typeface="Calibri"/>
              </a:rPr>
              <a:t>STANDO LTD Cyprus Κύπρος (Kýpros) Nicosia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About EU-CERT</a:t>
            </a:r>
            <a:endParaRPr/>
          </a:p>
        </p:txBody>
      </p:sp>
      <p:sp>
        <p:nvSpPr>
          <p:cNvPr id="313" name="Google Shape;313;p6"/>
          <p:cNvSpPr txBox="1"/>
          <p:nvPr>
            <p:ph idx="1" type="body"/>
          </p:nvPr>
        </p:nvSpPr>
        <p:spPr>
          <a:xfrm>
            <a:off x="1097280" y="1243509"/>
            <a:ext cx="10683388" cy="4758750"/>
          </a:xfrm>
          <a:prstGeom prst="rect">
            <a:avLst/>
          </a:prstGeom>
          <a:noFill/>
          <a:ln>
            <a:noFill/>
          </a:ln>
        </p:spPr>
        <p:txBody>
          <a:bodyPr anchorCtr="0" anchor="t" bIns="45700" lIns="0" spcFirstLastPara="1" rIns="0" wrap="square" tIns="45700">
            <a:noAutofit/>
          </a:bodyPr>
          <a:lstStyle/>
          <a:p>
            <a:pPr indent="-95250" lvl="0" marL="91440" rtl="0" algn="just">
              <a:lnSpc>
                <a:spcPct val="90000"/>
              </a:lnSpc>
              <a:spcBef>
                <a:spcPts val="0"/>
              </a:spcBef>
              <a:spcAft>
                <a:spcPts val="0"/>
              </a:spcAft>
              <a:buSzPts val="1500"/>
              <a:buChar char=" "/>
            </a:pPr>
            <a:r>
              <a:rPr b="1" lang="de-DE" sz="1500"/>
              <a:t>The EU-CERT project focuses on adult education. </a:t>
            </a:r>
            <a:endParaRPr/>
          </a:p>
          <a:p>
            <a:pPr indent="-95250" lvl="0" marL="91440" rtl="0" algn="just">
              <a:lnSpc>
                <a:spcPct val="90000"/>
              </a:lnSpc>
              <a:spcBef>
                <a:spcPts val="1400"/>
              </a:spcBef>
              <a:spcAft>
                <a:spcPts val="0"/>
              </a:spcAft>
              <a:buSzPts val="1500"/>
              <a:buChar char=" "/>
            </a:pPr>
            <a:r>
              <a:rPr b="1" lang="de-DE" sz="1500" u="sng"/>
              <a:t>Initial position: </a:t>
            </a:r>
            <a:endParaRPr/>
          </a:p>
          <a:p>
            <a:pPr indent="-95250" lvl="0" marL="91440" rtl="0" algn="just">
              <a:lnSpc>
                <a:spcPct val="90000"/>
              </a:lnSpc>
              <a:spcBef>
                <a:spcPts val="1400"/>
              </a:spcBef>
              <a:spcAft>
                <a:spcPts val="0"/>
              </a:spcAft>
              <a:buSzPts val="1500"/>
              <a:buChar char=" "/>
            </a:pPr>
            <a:r>
              <a:rPr lang="de-DE" sz="1500"/>
              <a:t>One of the core ideas is to promote adult education results created within ERASMUS+ projects. Typically, there is no certification or accreditation of those. </a:t>
            </a:r>
            <a:endParaRPr/>
          </a:p>
          <a:p>
            <a:pPr indent="-95250" lvl="0" marL="91440" rtl="0" algn="just">
              <a:lnSpc>
                <a:spcPct val="90000"/>
              </a:lnSpc>
              <a:spcBef>
                <a:spcPts val="1400"/>
              </a:spcBef>
              <a:spcAft>
                <a:spcPts val="0"/>
              </a:spcAft>
              <a:buSzPts val="1500"/>
              <a:buChar char=" "/>
            </a:pPr>
            <a:r>
              <a:rPr b="1" lang="de-DE" sz="1500" u="sng"/>
              <a:t>Preliminary Studie of EU-CERT- A needs analysis (Winter 2020, N=250)</a:t>
            </a:r>
            <a:endParaRPr/>
          </a:p>
          <a:p>
            <a:pPr indent="-95250" lvl="0" marL="91440" rtl="0" algn="just">
              <a:lnSpc>
                <a:spcPct val="90000"/>
              </a:lnSpc>
              <a:spcBef>
                <a:spcPts val="1400"/>
              </a:spcBef>
              <a:spcAft>
                <a:spcPts val="0"/>
              </a:spcAft>
              <a:buSzPts val="1500"/>
              <a:buChar char=" "/>
            </a:pPr>
            <a:r>
              <a:rPr lang="de-DE" sz="1500"/>
              <a:t>87% of the consulted users complain about intransparency and weak quality of European adult education project results which cannot be transferred into daily adult education practice. </a:t>
            </a:r>
            <a:endParaRPr/>
          </a:p>
          <a:p>
            <a:pPr indent="-95250" lvl="0" marL="91440" rtl="0" algn="just">
              <a:lnSpc>
                <a:spcPct val="90000"/>
              </a:lnSpc>
              <a:spcBef>
                <a:spcPts val="1400"/>
              </a:spcBef>
              <a:spcAft>
                <a:spcPts val="0"/>
              </a:spcAft>
              <a:buSzPts val="1500"/>
              <a:buChar char=" "/>
            </a:pPr>
            <a:r>
              <a:rPr lang="de-DE" sz="1500"/>
              <a:t>86.5% stated that there is a strong need to get to evidence-based approaches to certification and that certificates are badly needed in adult education. The participant emphasized that the need is specifically for accredited certificates.</a:t>
            </a:r>
            <a:endParaRPr/>
          </a:p>
          <a:p>
            <a:pPr indent="-95250" lvl="0" marL="91440" rtl="0" algn="just">
              <a:lnSpc>
                <a:spcPct val="90000"/>
              </a:lnSpc>
              <a:spcBef>
                <a:spcPts val="1400"/>
              </a:spcBef>
              <a:spcAft>
                <a:spcPts val="0"/>
              </a:spcAft>
              <a:buSzPts val="1500"/>
              <a:buChar char=" "/>
            </a:pPr>
            <a:r>
              <a:rPr lang="de-DE" sz="1500"/>
              <a:t>84% answered, that adult education projects of the EU were seen critical with regard to the quality of their outcomes</a:t>
            </a:r>
            <a:endParaRPr/>
          </a:p>
          <a:p>
            <a:pPr indent="-95250" lvl="0" marL="91440" rtl="0" algn="just">
              <a:lnSpc>
                <a:spcPct val="90000"/>
              </a:lnSpc>
              <a:spcBef>
                <a:spcPts val="1400"/>
              </a:spcBef>
              <a:spcAft>
                <a:spcPts val="0"/>
              </a:spcAft>
              <a:buSzPts val="1500"/>
              <a:buChar char=" "/>
            </a:pPr>
            <a:r>
              <a:rPr lang="de-DE" sz="1500"/>
              <a:t>The participants underpinned that many EU projects create results for adult education but </a:t>
            </a:r>
            <a:endParaRPr/>
          </a:p>
          <a:p>
            <a:pPr indent="-95250" lvl="0" marL="91440" rtl="0" algn="just">
              <a:lnSpc>
                <a:spcPct val="90000"/>
              </a:lnSpc>
              <a:spcBef>
                <a:spcPts val="1400"/>
              </a:spcBef>
              <a:spcAft>
                <a:spcPts val="0"/>
              </a:spcAft>
              <a:buSzPts val="1500"/>
              <a:buChar char=" "/>
            </a:pPr>
            <a:r>
              <a:rPr lang="de-DE" sz="1500"/>
              <a:t>(a) not many people are aware of them (79%), </a:t>
            </a:r>
            <a:endParaRPr/>
          </a:p>
          <a:p>
            <a:pPr indent="-95250" lvl="0" marL="91440" rtl="0" algn="just">
              <a:lnSpc>
                <a:spcPct val="90000"/>
              </a:lnSpc>
              <a:spcBef>
                <a:spcPts val="1400"/>
              </a:spcBef>
              <a:spcAft>
                <a:spcPts val="0"/>
              </a:spcAft>
              <a:buSzPts val="1500"/>
              <a:buChar char=" "/>
            </a:pPr>
            <a:r>
              <a:rPr lang="de-DE" sz="1500"/>
              <a:t>(b) the quality of the results is not certified (87%), and </a:t>
            </a:r>
            <a:endParaRPr/>
          </a:p>
          <a:p>
            <a:pPr indent="-95250" lvl="0" marL="91440" rtl="0" algn="just">
              <a:lnSpc>
                <a:spcPct val="90000"/>
              </a:lnSpc>
              <a:spcBef>
                <a:spcPts val="1400"/>
              </a:spcBef>
              <a:spcAft>
                <a:spcPts val="0"/>
              </a:spcAft>
              <a:buSzPts val="1500"/>
              <a:buChar char=" "/>
            </a:pPr>
            <a:r>
              <a:rPr lang="de-DE" sz="1500"/>
              <a:t>(c) and the possibilities for an good transfer into other adult education organisation is not made clear ( 89.5%).</a:t>
            </a:r>
            <a:endParaRPr/>
          </a:p>
          <a:p>
            <a:pPr indent="0" lvl="0" marL="91440" rtl="0" algn="just">
              <a:lnSpc>
                <a:spcPct val="90000"/>
              </a:lnSpc>
              <a:spcBef>
                <a:spcPts val="1400"/>
              </a:spcBef>
              <a:spcAft>
                <a:spcPts val="0"/>
              </a:spcAft>
              <a:buSzPts val="1500"/>
              <a:buNone/>
            </a:pPr>
            <a:r>
              <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7"/>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About EU-CERT</a:t>
            </a:r>
            <a:endParaRPr/>
          </a:p>
        </p:txBody>
      </p:sp>
      <p:sp>
        <p:nvSpPr>
          <p:cNvPr id="319" name="Google Shape;319;p7"/>
          <p:cNvSpPr txBox="1"/>
          <p:nvPr>
            <p:ph idx="1" type="body"/>
          </p:nvPr>
        </p:nvSpPr>
        <p:spPr>
          <a:xfrm>
            <a:off x="1097279" y="1899822"/>
            <a:ext cx="9840009" cy="3969272"/>
          </a:xfrm>
          <a:prstGeom prst="rect">
            <a:avLst/>
          </a:prstGeom>
          <a:noFill/>
          <a:ln>
            <a:noFill/>
          </a:ln>
        </p:spPr>
        <p:txBody>
          <a:bodyPr anchorCtr="0" anchor="t" bIns="45700" lIns="0" spcFirstLastPara="1" rIns="0" wrap="square" tIns="45700">
            <a:noAutofit/>
          </a:bodyPr>
          <a:lstStyle/>
          <a:p>
            <a:pPr indent="-127000" lvl="0" marL="91440" rtl="0" algn="just">
              <a:lnSpc>
                <a:spcPct val="90000"/>
              </a:lnSpc>
              <a:spcBef>
                <a:spcPts val="0"/>
              </a:spcBef>
              <a:spcAft>
                <a:spcPts val="0"/>
              </a:spcAft>
              <a:buSzPts val="2000"/>
              <a:buChar char=" "/>
            </a:pPr>
            <a:r>
              <a:rPr lang="de-DE"/>
              <a:t>🡪 Here the EU-CERT project comes into action: The project tries to enhance quality in adult education and helps to ensure that adult education providers are able to find high quality adult education results which can be used in practice and which base on excellent adult education projects. </a:t>
            </a:r>
            <a:endParaRPr/>
          </a:p>
          <a:p>
            <a:pPr indent="-127000" lvl="0" marL="91440" rtl="0" algn="just">
              <a:lnSpc>
                <a:spcPct val="90000"/>
              </a:lnSpc>
              <a:spcBef>
                <a:spcPts val="1400"/>
              </a:spcBef>
              <a:spcAft>
                <a:spcPts val="0"/>
              </a:spcAft>
              <a:buSzPts val="2000"/>
              <a:buChar char=" "/>
            </a:pPr>
            <a:r>
              <a:rPr lang="de-DE"/>
              <a:t>Therefore, the project consortium is going to develop a mechanism to </a:t>
            </a:r>
            <a:r>
              <a:rPr b="1" lang="de-DE"/>
              <a:t>monitor the effectiveness of adult education project</a:t>
            </a:r>
            <a:r>
              <a:rPr lang="de-DE"/>
              <a:t> via an </a:t>
            </a:r>
            <a:r>
              <a:rPr b="1" lang="de-DE"/>
              <a:t>accreditation system </a:t>
            </a:r>
            <a:r>
              <a:rPr lang="de-DE"/>
              <a:t>which is based on </a:t>
            </a:r>
            <a:r>
              <a:rPr b="1" lang="de-DE"/>
              <a:t>clear criteria </a:t>
            </a:r>
            <a:r>
              <a:rPr lang="de-DE"/>
              <a:t>and a </a:t>
            </a:r>
            <a:r>
              <a:rPr b="1" lang="de-DE"/>
              <a:t>solid accreditation procedure</a:t>
            </a:r>
            <a:r>
              <a:rPr lang="de-DE"/>
              <a:t>. </a:t>
            </a:r>
            <a:endParaRPr/>
          </a:p>
          <a:p>
            <a:pPr indent="0" lvl="0" marL="91440" rtl="0" algn="just">
              <a:lnSpc>
                <a:spcPct val="90000"/>
              </a:lnSpc>
              <a:spcBef>
                <a:spcPts val="1400"/>
              </a:spcBef>
              <a:spcAft>
                <a:spcPts val="0"/>
              </a:spcAft>
              <a:buSzPts val="2000"/>
              <a:buNone/>
            </a:pPr>
            <a:r>
              <a:t/>
            </a:r>
            <a:endParaRPr/>
          </a:p>
          <a:p>
            <a:pPr indent="-152400" lvl="0" marL="91440" rtl="0" algn="ctr">
              <a:lnSpc>
                <a:spcPct val="90000"/>
              </a:lnSpc>
              <a:spcBef>
                <a:spcPts val="1400"/>
              </a:spcBef>
              <a:spcAft>
                <a:spcPts val="0"/>
              </a:spcAft>
              <a:buSzPts val="2400"/>
              <a:buChar char=" "/>
            </a:pPr>
            <a:r>
              <a:rPr b="1" lang="de-DE" sz="2400"/>
              <a:t>Core project result </a:t>
            </a:r>
            <a:r>
              <a:rPr lang="de-DE"/>
              <a:t>is the </a:t>
            </a:r>
            <a:r>
              <a:rPr b="1" lang="de-DE"/>
              <a:t>accreditation system of EU-CERT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About EU-CERT</a:t>
            </a:r>
            <a:endParaRPr/>
          </a:p>
        </p:txBody>
      </p:sp>
      <p:sp>
        <p:nvSpPr>
          <p:cNvPr id="325" name="Google Shape;325;p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b="1" lang="de-DE"/>
              <a:t>Benefits of EU-CERT: </a:t>
            </a:r>
            <a:endParaRPr/>
          </a:p>
          <a:p>
            <a:pPr indent="-127000" lvl="0" marL="91440" rtl="0" algn="l">
              <a:lnSpc>
                <a:spcPct val="90000"/>
              </a:lnSpc>
              <a:spcBef>
                <a:spcPts val="1400"/>
              </a:spcBef>
              <a:spcAft>
                <a:spcPts val="0"/>
              </a:spcAft>
              <a:buSzPts val="2000"/>
              <a:buChar char=" "/>
            </a:pPr>
            <a:r>
              <a:rPr lang="de-DE"/>
              <a:t>This will help to </a:t>
            </a:r>
            <a:r>
              <a:rPr b="1" lang="de-DE"/>
              <a:t>support common shared values in adult education </a:t>
            </a:r>
            <a:r>
              <a:rPr lang="de-DE"/>
              <a:t>and is the basis for civic engagement which is fostered by excellent adult education approaches. </a:t>
            </a:r>
            <a:endParaRPr/>
          </a:p>
          <a:p>
            <a:pPr indent="-127000" lvl="0" marL="91440" rtl="0" algn="l">
              <a:lnSpc>
                <a:spcPct val="90000"/>
              </a:lnSpc>
              <a:spcBef>
                <a:spcPts val="1400"/>
              </a:spcBef>
              <a:spcAft>
                <a:spcPts val="0"/>
              </a:spcAft>
              <a:buSzPts val="2000"/>
              <a:buChar char=" "/>
            </a:pPr>
            <a:r>
              <a:rPr lang="de-DE"/>
              <a:t>Moreover, it fosters the </a:t>
            </a:r>
            <a:r>
              <a:rPr b="1" lang="de-DE"/>
              <a:t>participation of European adult educator in a high quality adult education network </a:t>
            </a:r>
            <a:r>
              <a:rPr lang="de-DE"/>
              <a:t>with ensured standards. </a:t>
            </a:r>
            <a:endParaRPr/>
          </a:p>
          <a:p>
            <a:pPr indent="-127000" lvl="0" marL="91440" rtl="0" algn="l">
              <a:lnSpc>
                <a:spcPct val="90000"/>
              </a:lnSpc>
              <a:spcBef>
                <a:spcPts val="1400"/>
              </a:spcBef>
              <a:spcAft>
                <a:spcPts val="0"/>
              </a:spcAft>
              <a:buSzPts val="2000"/>
              <a:buChar char=" "/>
            </a:pPr>
            <a:r>
              <a:rPr lang="de-DE"/>
              <a:t>An accreditation system for projects which run under adult education </a:t>
            </a:r>
            <a:r>
              <a:rPr b="1" lang="de-DE"/>
              <a:t>promotes the idea of ERAMUS+ </a:t>
            </a:r>
            <a:r>
              <a:rPr lang="de-DE"/>
              <a:t>and offers another way of </a:t>
            </a:r>
            <a:r>
              <a:rPr b="1" lang="de-DE"/>
              <a:t>transparency </a:t>
            </a:r>
            <a:r>
              <a:rPr lang="de-DE"/>
              <a:t>and </a:t>
            </a:r>
            <a:r>
              <a:rPr b="1" lang="de-DE"/>
              <a:t>visibility</a:t>
            </a:r>
            <a:r>
              <a:rPr lang="de-DE"/>
              <a:t> in Europe. </a:t>
            </a:r>
            <a:endParaRPr/>
          </a:p>
          <a:p>
            <a:pPr indent="-127000" lvl="0" marL="91440" rtl="0" algn="l">
              <a:lnSpc>
                <a:spcPct val="90000"/>
              </a:lnSpc>
              <a:spcBef>
                <a:spcPts val="1400"/>
              </a:spcBef>
              <a:spcAft>
                <a:spcPts val="0"/>
              </a:spcAft>
              <a:buSzPts val="2000"/>
              <a:buChar char=" "/>
            </a:pPr>
            <a:r>
              <a:rPr lang="de-DE"/>
              <a:t>All seniors and all European citizens get a </a:t>
            </a:r>
            <a:r>
              <a:rPr b="1" lang="de-DE"/>
              <a:t>possibilty to find excellent adult education resources via the accreditation information and standards</a:t>
            </a:r>
            <a:r>
              <a:rPr lang="de-DE"/>
              <a:t>. This is the crucial basis for </a:t>
            </a:r>
            <a:r>
              <a:rPr b="1" lang="de-DE"/>
              <a:t>enhancing quality assureance in adult education</a:t>
            </a:r>
            <a:r>
              <a:rPr lang="de-DE"/>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9"/>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About the Project Results of EU-CERT</a:t>
            </a:r>
            <a:endParaRPr/>
          </a:p>
        </p:txBody>
      </p:sp>
      <p:sp>
        <p:nvSpPr>
          <p:cNvPr id="331" name="Google Shape;331;p9"/>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