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19"/>
  </p:notesMasterIdLst>
  <p:handoutMasterIdLst>
    <p:handoutMasterId r:id="rId20"/>
  </p:handoutMasterIdLst>
  <p:sldIdLst>
    <p:sldId id="289" r:id="rId5"/>
    <p:sldId id="304" r:id="rId6"/>
    <p:sldId id="363" r:id="rId7"/>
    <p:sldId id="359" r:id="rId8"/>
    <p:sldId id="358" r:id="rId9"/>
    <p:sldId id="360" r:id="rId10"/>
    <p:sldId id="361" r:id="rId11"/>
    <p:sldId id="368" r:id="rId12"/>
    <p:sldId id="365" r:id="rId13"/>
    <p:sldId id="366" r:id="rId14"/>
    <p:sldId id="362" r:id="rId15"/>
    <p:sldId id="308" r:id="rId16"/>
    <p:sldId id="364" r:id="rId17"/>
    <p:sldId id="35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showGuides="1">
      <p:cViewPr varScale="1">
        <p:scale>
          <a:sx n="86" d="100"/>
          <a:sy n="86" d="100"/>
        </p:scale>
        <p:origin x="523"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04.04.2022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‹Nr.›</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04.04.2022</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‹Nr.›</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9EE94E67-4979-4A98-B57C-73F417A278B5}"/>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7C2865E7-F9EC-456F-91AC-0A312FD548C6}"/>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a:t>
            </a:r>
            <a:fld id="{B7C4225E-112C-46DC-B4A1-DABE3751CAD0}" type="datetime1">
              <a:rPr lang="de" smtClean="0"/>
              <a:pPr/>
              <a:t>04.04.2022</a:t>
            </a:fld>
            <a:r>
              <a:t>​</a:t>
            </a:r>
            <a:endParaRPr dirty="0"/>
          </a:p>
        </p:txBody>
      </p:sp>
      <p:sp>
        <p:nvSpPr>
          <p:cNvPr id="6" name="Slide Number Placeholder 5"/>
          <p:cNvSpPr>
            <a:spLocks noGrp="1"/>
          </p:cNvSpPr>
          <p:nvPr>
            <p:ph type="sldNum" sz="quarter" idx="12"/>
          </p:nvPr>
        </p:nvSpPr>
        <p:spPr/>
        <p:txBody>
          <a:bodyPr/>
          <a:lstStyle/>
          <a:p>
            <a:pPr rtl="0"/>
            <a:fld id="{0FF54DE5-C571-48E8-A5BC-B369434E2F44}" type="slidenum">
              <a:rPr lang="de-DE" smtClean="0"/>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A5514CC5-9F74-410F-9764-C41B9AA117F4}"/>
              </a:ext>
            </a:extLst>
          </p:cNvPr>
          <p:cNvPicPr/>
          <p:nvPr userDrawn="1"/>
        </p:nvPicPr>
        <p:blipFill>
          <a:blip r:embed="rId2"/>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4BE99218-C5F6-4E57-9C2C-F45EA09E5323}"/>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8" name="Grafik 17">
            <a:extLst>
              <a:ext uri="{FF2B5EF4-FFF2-40B4-BE49-F238E27FC236}">
                <a16:creationId xmlns:a16="http://schemas.microsoft.com/office/drawing/2014/main" id="{992402AE-ACF8-4126-8E19-1D5B9B887B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grpSp>
        <p:nvGrpSpPr>
          <p:cNvPr id="19" name="Gruppieren 18">
            <a:extLst>
              <a:ext uri="{FF2B5EF4-FFF2-40B4-BE49-F238E27FC236}">
                <a16:creationId xmlns:a16="http://schemas.microsoft.com/office/drawing/2014/main" id="{64FACD56-124A-4F91-9BAC-FBD4AD774ACA}"/>
              </a:ext>
            </a:extLst>
          </p:cNvPr>
          <p:cNvGrpSpPr/>
          <p:nvPr userDrawn="1"/>
        </p:nvGrpSpPr>
        <p:grpSpPr>
          <a:xfrm>
            <a:off x="10443312" y="254977"/>
            <a:ext cx="1299935" cy="1200032"/>
            <a:chOff x="1645920" y="1071155"/>
            <a:chExt cx="6296297" cy="5299166"/>
          </a:xfrm>
        </p:grpSpPr>
        <p:sp>
          <p:nvSpPr>
            <p:cNvPr id="20" name="Ellipse 19">
              <a:extLst>
                <a:ext uri="{FF2B5EF4-FFF2-40B4-BE49-F238E27FC236}">
                  <a16:creationId xmlns:a16="http://schemas.microsoft.com/office/drawing/2014/main" id="{551C68C4-A150-4A51-928A-B9A8682BA3DF}"/>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2ABA6EDC-1E28-4944-AFB1-93D3C04470F3}"/>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1F5C9B87-0180-4E72-B293-F453E6BB65F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Freihandform: Form 22">
              <a:extLst>
                <a:ext uri="{FF2B5EF4-FFF2-40B4-BE49-F238E27FC236}">
                  <a16:creationId xmlns:a16="http://schemas.microsoft.com/office/drawing/2014/main" id="{2093B2DE-43F9-4A5F-94D3-AC4E180EC7F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Form 23">
              <a:extLst>
                <a:ext uri="{FF2B5EF4-FFF2-40B4-BE49-F238E27FC236}">
                  <a16:creationId xmlns:a16="http://schemas.microsoft.com/office/drawing/2014/main" id="{C246F082-8EB4-4A27-B1A1-9C4D2197F8BE}"/>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F00E4EB3-3318-4D03-8999-F4FD6287CB01}"/>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824C1AA8-D938-49CE-913A-5213511AA103}"/>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9B459D3B-5C95-420B-8377-9FE0A3559394}"/>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31C4E9E1-E326-4E2A-AEED-01D4F2BD15FA}"/>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655D0A6F-8793-40D1-AFC5-E28203BD00DA}"/>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a:extLst>
                <a:ext uri="{FF2B5EF4-FFF2-40B4-BE49-F238E27FC236}">
                  <a16:creationId xmlns:a16="http://schemas.microsoft.com/office/drawing/2014/main" id="{9752ACE8-49E2-456E-BE8A-622A7EEEF4B3}"/>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27167793-134C-44AB-A1E5-C6375A2D9C56}"/>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9A6450D8-78C0-467F-8E15-F02C8B9D2041}"/>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239356E6-0FED-4EE4-BA74-BEC11F5E9E77}"/>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FE46D95B-B333-431D-953F-7EAC228B7D3C}"/>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423A12A2-AC97-4E79-88AF-EF083E706AD2}"/>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48D13C5E-AAE5-4036-95D2-E2B549B3CFDE}"/>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5ACB0D16-97E4-4EB8-99AB-33B3207142F3}"/>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winkliges Dreieck 37">
              <a:extLst>
                <a:ext uri="{FF2B5EF4-FFF2-40B4-BE49-F238E27FC236}">
                  <a16:creationId xmlns:a16="http://schemas.microsoft.com/office/drawing/2014/main" id="{52A01412-C97B-4627-A8FA-82EC28CD811C}"/>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EFD291E8-E9DF-4B45-9A9F-140DE3FE44A2}"/>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05D79598-CCB3-49FA-8F20-78D231679734}"/>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a:extLst>
              <a:ext uri="{FF2B5EF4-FFF2-40B4-BE49-F238E27FC236}">
                <a16:creationId xmlns:a16="http://schemas.microsoft.com/office/drawing/2014/main" id="{F5BBF09F-DD46-4C43-B0F0-3BE77057564C}"/>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Grafik 15">
            <a:extLst>
              <a:ext uri="{FF2B5EF4-FFF2-40B4-BE49-F238E27FC236}">
                <a16:creationId xmlns:a16="http://schemas.microsoft.com/office/drawing/2014/main" id="{25484D72-5ABC-4513-BED9-89D3C2E14A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04.04.2022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pic>
        <p:nvPicPr>
          <p:cNvPr id="13" name="Grafik 12">
            <a:extLst>
              <a:ext uri="{FF2B5EF4-FFF2-40B4-BE49-F238E27FC236}">
                <a16:creationId xmlns:a16="http://schemas.microsoft.com/office/drawing/2014/main" id="{CA30B99D-5893-4EA3-B063-D174FE8ADF81}"/>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5E03E611-2053-40E4-BC66-FBCECDF88AE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8" name="Gruppieren 17">
            <a:extLst>
              <a:ext uri="{FF2B5EF4-FFF2-40B4-BE49-F238E27FC236}">
                <a16:creationId xmlns:a16="http://schemas.microsoft.com/office/drawing/2014/main" id="{08E204D4-EC27-4DFF-9BE1-B13EC99F867B}"/>
              </a:ext>
            </a:extLst>
          </p:cNvPr>
          <p:cNvGrpSpPr/>
          <p:nvPr userDrawn="1"/>
        </p:nvGrpSpPr>
        <p:grpSpPr>
          <a:xfrm>
            <a:off x="10443312" y="254977"/>
            <a:ext cx="1299935" cy="1200032"/>
            <a:chOff x="1645920" y="1071155"/>
            <a:chExt cx="6296297" cy="5299166"/>
          </a:xfrm>
        </p:grpSpPr>
        <p:sp>
          <p:nvSpPr>
            <p:cNvPr id="19" name="Ellipse 18">
              <a:extLst>
                <a:ext uri="{FF2B5EF4-FFF2-40B4-BE49-F238E27FC236}">
                  <a16:creationId xmlns:a16="http://schemas.microsoft.com/office/drawing/2014/main" id="{94C24630-3406-4CF6-B809-9DC8737D7CA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DEA036EB-17F2-407E-A549-415227A28BF5}"/>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6E9E9AFA-C3AC-43C3-A2D7-524CD53A39A4}"/>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Freihandform: Form 21">
              <a:extLst>
                <a:ext uri="{FF2B5EF4-FFF2-40B4-BE49-F238E27FC236}">
                  <a16:creationId xmlns:a16="http://schemas.microsoft.com/office/drawing/2014/main" id="{9BDEFB25-3727-4364-BA02-87053E0E72E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Form 22">
              <a:extLst>
                <a:ext uri="{FF2B5EF4-FFF2-40B4-BE49-F238E27FC236}">
                  <a16:creationId xmlns:a16="http://schemas.microsoft.com/office/drawing/2014/main" id="{86D22735-799E-4A28-BDBC-95FB5EF0E917}"/>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A1611D20-033A-435D-975D-16CA68FEF49D}"/>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FD6E9ADD-F07D-4D4E-B40A-38B638EA4EA3}"/>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6C70CD31-6700-4138-A46E-B3B6E76613CA}"/>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17B1F6CA-C565-4971-AD6C-3751AD9F4634}"/>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AC3034A0-759D-40EF-BE10-2F1F4BA6E898}"/>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5ED69EE6-B8B3-4D2C-9BCE-CBE59BE41C1C}"/>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9F321595-8668-48EA-8773-6BD44AEBE88D}"/>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BC228C1F-C139-4B4D-9336-B47B295B882D}"/>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322684A1-5D88-465F-9633-E18D05399CAE}"/>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1CAA6570-A6C4-4835-8861-DBEB566D1D5C}"/>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B7F43D3D-2769-4E96-8B72-172477B37199}"/>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3A03C49F-6C9B-4B5E-A377-49C8CE9E2A6C}"/>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107BB89A-E72B-4FAC-873A-CE0CE0E4F5DC}"/>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3F3B7889-27F5-4E3A-98A9-F2CD20BC5A9C}"/>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10990737-8ADD-4C5F-919F-DF2C13AED58A}"/>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6448C9EC-C3E1-4F5A-94AF-C149CD41BDF3}"/>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8">
            <a:extLst>
              <a:ext uri="{FF2B5EF4-FFF2-40B4-BE49-F238E27FC236}">
                <a16:creationId xmlns:a16="http://schemas.microsoft.com/office/drawing/2014/main" id="{91C87DB6-1D4E-4694-9905-4E1B9F63E468}"/>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Grafik 21">
            <a:extLst>
              <a:ext uri="{FF2B5EF4-FFF2-40B4-BE49-F238E27FC236}">
                <a16:creationId xmlns:a16="http://schemas.microsoft.com/office/drawing/2014/main" id="{1229CAE1-65AE-42F6-B84F-37838C138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endParaRPr lang="de-DE" noProof="0" dirty="0"/>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13" name="Grafik 12">
            <a:extLst>
              <a:ext uri="{FF2B5EF4-FFF2-40B4-BE49-F238E27FC236}">
                <a16:creationId xmlns:a16="http://schemas.microsoft.com/office/drawing/2014/main" id="{B27CEBE5-58AB-4F2D-B994-5256965C8598}"/>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B51E1108-269B-49FE-B399-5753E0E425D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4" name="Gruppieren 13">
            <a:extLst>
              <a:ext uri="{FF2B5EF4-FFF2-40B4-BE49-F238E27FC236}">
                <a16:creationId xmlns:a16="http://schemas.microsoft.com/office/drawing/2014/main" id="{62ED3E63-2F3F-44D8-B544-EC4F32DAC622}"/>
              </a:ext>
            </a:extLst>
          </p:cNvPr>
          <p:cNvGrpSpPr/>
          <p:nvPr userDrawn="1"/>
        </p:nvGrpSpPr>
        <p:grpSpPr>
          <a:xfrm>
            <a:off x="10443312" y="254977"/>
            <a:ext cx="1299935" cy="1200032"/>
            <a:chOff x="1645920" y="1071155"/>
            <a:chExt cx="6296297" cy="5299166"/>
          </a:xfrm>
        </p:grpSpPr>
        <p:sp>
          <p:nvSpPr>
            <p:cNvPr id="15" name="Ellipse 14">
              <a:extLst>
                <a:ext uri="{FF2B5EF4-FFF2-40B4-BE49-F238E27FC236}">
                  <a16:creationId xmlns:a16="http://schemas.microsoft.com/office/drawing/2014/main" id="{4EE4A88E-473B-461F-978E-13BFF2D7F56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5B0AA59A-3A38-436A-B0FF-CF3FEF8168B5}"/>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AEB4F580-273B-4CF8-8399-6FF5F81E8D3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Freihandform: Form 20">
              <a:extLst>
                <a:ext uri="{FF2B5EF4-FFF2-40B4-BE49-F238E27FC236}">
                  <a16:creationId xmlns:a16="http://schemas.microsoft.com/office/drawing/2014/main" id="{3F53B83E-4967-40B5-B64B-FD4BE127A0B7}"/>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Form 22">
              <a:extLst>
                <a:ext uri="{FF2B5EF4-FFF2-40B4-BE49-F238E27FC236}">
                  <a16:creationId xmlns:a16="http://schemas.microsoft.com/office/drawing/2014/main" id="{254D3768-FA78-4870-917B-381C87293216}"/>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51CDC62F-0FD0-4B7A-A8EC-6F260DFD1715}"/>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796D14A8-3117-417C-B711-DD8DEEA95581}"/>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F0757B28-065B-44C0-B1A2-161BAA1EFADA}"/>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777BD521-2103-4D9E-8938-665AEE566E63}"/>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4F0651D2-C72A-410B-8993-D5CE6DEF23AA}"/>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46CC7128-4DCE-4BEC-8992-A89C68371452}"/>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727C3C21-A868-4590-8B35-F5EED853AB64}"/>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916E4FCD-7782-45A8-BBE0-B5BD41A9F56F}"/>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2EFBEF0E-7847-49CA-B896-A461AC8B82F6}"/>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B74B1AE1-0FFC-4BA8-A4DF-945C7378850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1AF90E3F-87A5-4166-953E-A0260118B9F5}"/>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7A35B9F6-D2E5-4CE4-8F26-77E66E5CFE00}"/>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B5373517-3C07-4AD2-9CD4-FB1B4C55C5E7}"/>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723FACE5-5B39-4AE1-BE5F-EAA862131E6A}"/>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6278BC15-A4F9-4005-9E9D-201EA83FF797}"/>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98229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97280" y="6459785"/>
            <a:ext cx="2472271" cy="365125"/>
          </a:xfrm>
        </p:spPr>
        <p:txBody>
          <a:bodyPr/>
          <a:lstStyle/>
          <a:p>
            <a:r>
              <a:rPr lang="de-DE" dirty="0"/>
              <a:t>​</a:t>
            </a:r>
            <a:fld id="{94ECE08C-AB13-4023-92C4-6508B5611553}" type="datetime1">
              <a:rPr lang="de-DE" smtClean="0"/>
              <a:pPr/>
              <a:t>04.04.2022</a:t>
            </a:fld>
            <a:r>
              <a:rPr lang="de-DE" dirty="0"/>
              <a:t>​</a:t>
            </a:r>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F93FD68F-6327-4C0F-8016-3D0C89ECBD6A}"/>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2884904C-CD0F-4A65-B408-428CBAF919CA}"/>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Grafik 16">
            <a:extLst>
              <a:ext uri="{FF2B5EF4-FFF2-40B4-BE49-F238E27FC236}">
                <a16:creationId xmlns:a16="http://schemas.microsoft.com/office/drawing/2014/main" id="{991FCA08-D9C2-47D3-8246-9BFE07E6F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04.04.2022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8FCD6719-4FBF-4800-89A4-207C503F8C7C}"/>
              </a:ext>
            </a:extLst>
          </p:cNvPr>
          <p:cNvPicPr/>
          <p:nvPr userDrawn="1"/>
        </p:nvPicPr>
        <p:blipFill>
          <a:blip r:embed="rId3"/>
          <a:stretch>
            <a:fillRect/>
          </a:stretch>
        </p:blipFill>
        <p:spPr>
          <a:xfrm>
            <a:off x="10099505" y="6266872"/>
            <a:ext cx="1987550" cy="567690"/>
          </a:xfrm>
          <a:prstGeom prst="rect">
            <a:avLst/>
          </a:prstGeom>
        </p:spPr>
      </p:pic>
      <p:sp>
        <p:nvSpPr>
          <p:cNvPr id="14" name="Untertitel 2">
            <a:extLst>
              <a:ext uri="{FF2B5EF4-FFF2-40B4-BE49-F238E27FC236}">
                <a16:creationId xmlns:a16="http://schemas.microsoft.com/office/drawing/2014/main" id="{FA486C4F-A9CB-45DC-8854-CC626D6C461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39" name="Gruppieren 38">
            <a:extLst>
              <a:ext uri="{FF2B5EF4-FFF2-40B4-BE49-F238E27FC236}">
                <a16:creationId xmlns:a16="http://schemas.microsoft.com/office/drawing/2014/main" id="{BC8FA35B-A26F-42D8-8F81-110779FC8380}"/>
              </a:ext>
            </a:extLst>
          </p:cNvPr>
          <p:cNvGrpSpPr/>
          <p:nvPr userDrawn="1"/>
        </p:nvGrpSpPr>
        <p:grpSpPr>
          <a:xfrm>
            <a:off x="10443312" y="254977"/>
            <a:ext cx="1299935" cy="1200032"/>
            <a:chOff x="1645920" y="1071155"/>
            <a:chExt cx="6296297" cy="5299166"/>
          </a:xfrm>
        </p:grpSpPr>
        <p:sp>
          <p:nvSpPr>
            <p:cNvPr id="40" name="Ellipse 39">
              <a:extLst>
                <a:ext uri="{FF2B5EF4-FFF2-40B4-BE49-F238E27FC236}">
                  <a16:creationId xmlns:a16="http://schemas.microsoft.com/office/drawing/2014/main" id="{6271980F-81E8-4D3B-B739-1DCA1623D12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37DD7008-457D-4B77-8063-519CD536F8C1}"/>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hteck 41">
              <a:extLst>
                <a:ext uri="{FF2B5EF4-FFF2-40B4-BE49-F238E27FC236}">
                  <a16:creationId xmlns:a16="http://schemas.microsoft.com/office/drawing/2014/main" id="{D50E230D-3E64-4ECC-9DDF-DFA5D04C3DA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Freihandform: Form 42">
              <a:extLst>
                <a:ext uri="{FF2B5EF4-FFF2-40B4-BE49-F238E27FC236}">
                  <a16:creationId xmlns:a16="http://schemas.microsoft.com/office/drawing/2014/main" id="{0F0F60FB-5B14-4A10-83A2-46708B5EED9C}"/>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Form 43">
              <a:extLst>
                <a:ext uri="{FF2B5EF4-FFF2-40B4-BE49-F238E27FC236}">
                  <a16:creationId xmlns:a16="http://schemas.microsoft.com/office/drawing/2014/main" id="{389944C9-C8E9-4E2B-A7EC-3CB3A9D351AA}"/>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083D2437-630D-4DEE-BE5A-A546BF915C81}"/>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D08B2F48-EE68-47E4-A6FC-F34A9FEEBEC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4A8BB29A-359F-4A4A-AF31-EA987BF5813D}"/>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BBF68378-79B2-4325-9E4F-3D01F5828008}"/>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1A0D1A4E-F3C6-43A5-9BDB-3E1F9E841D84}"/>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Ellipse 49">
              <a:extLst>
                <a:ext uri="{FF2B5EF4-FFF2-40B4-BE49-F238E27FC236}">
                  <a16:creationId xmlns:a16="http://schemas.microsoft.com/office/drawing/2014/main" id="{9CDDB6E5-ECFC-480B-93B9-CF3F4F57EAD9}"/>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1386978D-5C39-4113-B480-8F9A0304CB98}"/>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30C6D954-A342-444B-9B57-6EE355AA518B}"/>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AFE17356-59B7-4E1E-BDC0-2C7558DB06C0}"/>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31F213F1-4A38-4927-B95D-A3B10209840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79417E79-3640-4133-82EC-F903B10FF527}"/>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E28FABFD-28A2-4C94-BD98-B0F2F6505A3A}"/>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winkliges Dreieck 56">
              <a:extLst>
                <a:ext uri="{FF2B5EF4-FFF2-40B4-BE49-F238E27FC236}">
                  <a16:creationId xmlns:a16="http://schemas.microsoft.com/office/drawing/2014/main" id="{E12B5A7E-9549-4779-AABA-80D187CECF08}"/>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winkliges Dreieck 57">
              <a:extLst>
                <a:ext uri="{FF2B5EF4-FFF2-40B4-BE49-F238E27FC236}">
                  <a16:creationId xmlns:a16="http://schemas.microsoft.com/office/drawing/2014/main" id="{D052F80B-EF8E-43F3-BF74-2C46E55F27DE}"/>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AEED4278-89C9-4784-9ED4-AA76DA0B5919}"/>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a:t>
            </a:r>
            <a:fld id="{94ECE08C-AB13-4023-92C4-6508B5611553}" type="datetime1">
              <a:rPr lang="de-DE" smtClean="0"/>
              <a:pPr/>
              <a:t>04.04.2022</a:t>
            </a:fld>
            <a:r>
              <a:rPr lang="de-DE"/>
              <a:t>​</a:t>
            </a:r>
            <a:endParaRPr lang="de-DE"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a:t>
            </a:r>
            <a:fld id="{94ECE08C-AB13-4023-92C4-6508B5611553}" type="datetime1">
              <a:rPr lang="de-DE" smtClean="0"/>
              <a:pPr/>
              <a:t>04.04.2022</a:t>
            </a:fld>
            <a:r>
              <a:rPr lang="de-DE"/>
              <a:t>​</a:t>
            </a:r>
            <a:endParaRPr lang="de-DE"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a:t>
            </a:r>
            <a:fld id="{E03E6F61-7EE4-4641-A632-E37B8E3AFCCD}" type="datetime1">
              <a:rPr lang="de" smtClean="0"/>
              <a:pPr/>
              <a:t>04.04.2022</a:t>
            </a:fld>
            <a:r>
              <a:t>​</a:t>
            </a:r>
            <a:endParaRPr dirty="0"/>
          </a:p>
        </p:txBody>
      </p:sp>
      <p:sp>
        <p:nvSpPr>
          <p:cNvPr id="4" name="Footer Placeholder 3"/>
          <p:cNvSpPr>
            <a:spLocks noGrp="1"/>
          </p:cNvSpPr>
          <p:nvPr>
            <p:ph type="ftr" sz="quarter" idx="11"/>
          </p:nvPr>
        </p:nvSpPr>
        <p:spPr/>
        <p:txBody>
          <a:bodyPr/>
          <a:lstStyle/>
          <a:p>
            <a:pPr rtl="0"/>
            <a:endParaRPr lang="de-DE"/>
          </a:p>
        </p:txBody>
      </p:sp>
      <p:sp>
        <p:nvSpPr>
          <p:cNvPr id="5" name="Slide Number Placeholder 4"/>
          <p:cNvSpPr>
            <a:spLocks noGrp="1"/>
          </p:cNvSpPr>
          <p:nvPr>
            <p:ph type="sldNum" sz="quarter" idx="12"/>
          </p:nvPr>
        </p:nvSpPr>
        <p:spPr/>
        <p:txBody>
          <a:bodyPr/>
          <a:lstStyle/>
          <a:p>
            <a:pPr rtl="0"/>
            <a:fld id="{0FF54DE5-C571-48E8-A5BC-B369434E2F44}" type="slidenum">
              <a:rPr lang="de-DE" smtClean="0"/>
              <a:t>‹Nr.›</a:t>
            </a:fld>
            <a:endParaRPr lang="de-DE" dirty="0"/>
          </a:p>
        </p:txBody>
      </p:sp>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2BC2390F-B3F1-414A-8483-445296411EF6}"/>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a:extLst>
              <a:ext uri="{FF2B5EF4-FFF2-40B4-BE49-F238E27FC236}">
                <a16:creationId xmlns:a16="http://schemas.microsoft.com/office/drawing/2014/main" id="{7E115167-E3B9-480F-A708-5E82DF2DC72D}"/>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Grafik 17">
            <a:extLst>
              <a:ext uri="{FF2B5EF4-FFF2-40B4-BE49-F238E27FC236}">
                <a16:creationId xmlns:a16="http://schemas.microsoft.com/office/drawing/2014/main" id="{022C9BA8-74E2-4ACC-A006-658397FD9E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7" name="Date Placeholder 6"/>
          <p:cNvSpPr>
            <a:spLocks noGrp="1"/>
          </p:cNvSpPr>
          <p:nvPr>
            <p:ph type="dt" sz="half" idx="10"/>
          </p:nvPr>
        </p:nvSpPr>
        <p:spPr/>
        <p:txBody>
          <a:bodyPr/>
          <a:lstStyle/>
          <a:p>
            <a:r>
              <a:rPr lang="de-DE"/>
              <a:t>​</a:t>
            </a:r>
            <a:fld id="{B359ED08-3DAD-4873-BEAE-E00CBB3C2D85}" type="datetime1">
              <a:rPr lang="de" smtClean="0"/>
              <a:pPr/>
              <a:t>04.04.2022</a:t>
            </a:fld>
            <a:r>
              <a:t>​</a:t>
            </a:r>
            <a:endParaRP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sp>
        <p:nvSpPr>
          <p:cNvPr id="9" name="Slide Number Placeholder 8"/>
          <p:cNvSpPr>
            <a:spLocks noGrp="1"/>
          </p:cNvSpPr>
          <p:nvPr>
            <p:ph type="sldNum" sz="quarter" idx="12"/>
          </p:nvPr>
        </p:nvSpPr>
        <p:spPr/>
        <p:txBody>
          <a:bodyPr/>
          <a:lstStyle/>
          <a:p>
            <a:pPr rtl="0"/>
            <a:fld id="{0FF54DE5-C571-48E8-A5BC-B369434E2F44}" type="slidenum">
              <a:rPr lang="de-DE" smtClean="0"/>
              <a:t>‹Nr.›</a:t>
            </a:fld>
            <a:endParaRPr lang="de-DE" dirty="0"/>
          </a:p>
        </p:txBody>
      </p:sp>
      <p:pic>
        <p:nvPicPr>
          <p:cNvPr id="12" name="Grafik 11">
            <a:extLst>
              <a:ext uri="{FF2B5EF4-FFF2-40B4-BE49-F238E27FC236}">
                <a16:creationId xmlns:a16="http://schemas.microsoft.com/office/drawing/2014/main" id="{3234369C-67BB-4B23-A6FB-6E089552A7A0}"/>
              </a:ext>
            </a:extLst>
          </p:cNvPr>
          <p:cNvPicPr/>
          <p:nvPr userDrawn="1"/>
        </p:nvPicPr>
        <p:blipFill>
          <a:blip r:embed="rId3"/>
          <a:stretch>
            <a:fillRect/>
          </a:stretch>
        </p:blipFill>
        <p:spPr>
          <a:xfrm>
            <a:off x="10099505" y="6266872"/>
            <a:ext cx="1987550" cy="567690"/>
          </a:xfrm>
          <a:prstGeom prst="rect">
            <a:avLst/>
          </a:prstGeom>
        </p:spPr>
      </p:pic>
      <p:sp>
        <p:nvSpPr>
          <p:cNvPr id="15" name="Untertitel 2">
            <a:extLst>
              <a:ext uri="{FF2B5EF4-FFF2-40B4-BE49-F238E27FC236}">
                <a16:creationId xmlns:a16="http://schemas.microsoft.com/office/drawing/2014/main" id="{C2D1F4F4-550C-416B-B8CC-5DCAEFCFA21B}"/>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0" name="Gruppieren 9">
            <a:extLst>
              <a:ext uri="{FF2B5EF4-FFF2-40B4-BE49-F238E27FC236}">
                <a16:creationId xmlns:a16="http://schemas.microsoft.com/office/drawing/2014/main" id="{FC843C18-55C8-491B-BD54-A28C7A937B4F}"/>
              </a:ext>
            </a:extLst>
          </p:cNvPr>
          <p:cNvGrpSpPr/>
          <p:nvPr userDrawn="1"/>
        </p:nvGrpSpPr>
        <p:grpSpPr>
          <a:xfrm>
            <a:off x="10443312" y="254977"/>
            <a:ext cx="1299935" cy="1200032"/>
            <a:chOff x="1645920" y="1071155"/>
            <a:chExt cx="6296297" cy="5299166"/>
          </a:xfrm>
        </p:grpSpPr>
        <p:sp>
          <p:nvSpPr>
            <p:cNvPr id="11" name="Ellipse 10">
              <a:extLst>
                <a:ext uri="{FF2B5EF4-FFF2-40B4-BE49-F238E27FC236}">
                  <a16:creationId xmlns:a16="http://schemas.microsoft.com/office/drawing/2014/main" id="{FBD646D8-D72D-41C5-BC5E-494255C1917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5978CCAC-5804-49BA-B21A-92674D379C57}"/>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FCD7DED3-EEB2-42C4-A2A8-7CAE7F35BAB3}"/>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Freihandform: Form 18">
              <a:extLst>
                <a:ext uri="{FF2B5EF4-FFF2-40B4-BE49-F238E27FC236}">
                  <a16:creationId xmlns:a16="http://schemas.microsoft.com/office/drawing/2014/main" id="{0850F3CD-5B6F-47B7-8458-CB974E2D39E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DBD45B25-86D6-4015-984B-9B5F054D7F53}"/>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99BBB1EE-EFFD-4E00-9CAC-7424FE2184F0}"/>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F618132B-AA82-42FE-A03A-94576A4074FB}"/>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6F4B099A-8A60-4A47-9017-57969E8AD61F}"/>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32690EBA-5621-43B7-9A25-1DDDE361D243}"/>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C9CE091F-A37C-4DFA-9945-8ADA3844B90C}"/>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DE7BF2C9-7E82-4F25-9B96-415EA70D22B7}"/>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1310284-5B24-46FF-9284-0DB7DCA223FF}"/>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9F117F19-DCF8-410D-9A67-7DAD195FB306}"/>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A31A3AD7-CBA6-41D0-8D57-808B4EE5E9BB}"/>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C54065CF-059D-48AB-AC45-12F0BF07D21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3DB22CBC-6C06-49EA-AA77-9F3801EEB646}"/>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DE587752-9FCE-4BDE-92E8-CD3A6CC7481F}"/>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winkliges Dreieck 32">
              <a:extLst>
                <a:ext uri="{FF2B5EF4-FFF2-40B4-BE49-F238E27FC236}">
                  <a16:creationId xmlns:a16="http://schemas.microsoft.com/office/drawing/2014/main" id="{5E4532A1-A8E0-4FED-A49D-A33725C8378C}"/>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winkliges Dreieck 33">
              <a:extLst>
                <a:ext uri="{FF2B5EF4-FFF2-40B4-BE49-F238E27FC236}">
                  <a16:creationId xmlns:a16="http://schemas.microsoft.com/office/drawing/2014/main" id="{FDC21935-6960-41B7-BEDB-7A5E66949E2F}"/>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1C0033D5-934D-4420-B8F6-D5DAFDFF57E6}"/>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a:t>​</a:t>
            </a:r>
            <a:fld id="{94ECE08C-AB13-4023-92C4-6508B5611553}" type="datetime1">
              <a:rPr lang="de-DE" smtClean="0"/>
              <a:pPr/>
              <a:t>04.04.2022</a:t>
            </a:fld>
            <a:r>
              <a:rPr lang="de-DE"/>
              <a:t>​</a:t>
            </a:r>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24526"/>
            <a:ext cx="1061484" cy="40038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4701512" y="6425358"/>
            <a:ext cx="5015522"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3"/>
          <a:stretch>
            <a:fillRect/>
          </a:stretch>
        </p:blipFill>
        <p:spPr>
          <a:xfrm>
            <a:off x="10099505" y="6266872"/>
            <a:ext cx="1987550" cy="567690"/>
          </a:xfrm>
          <a:prstGeom prst="rect">
            <a:avLst/>
          </a:prstGeom>
        </p:spPr>
      </p:pic>
      <p:grpSp>
        <p:nvGrpSpPr>
          <p:cNvPr id="17" name="Gruppieren 16">
            <a:extLst>
              <a:ext uri="{FF2B5EF4-FFF2-40B4-BE49-F238E27FC236}">
                <a16:creationId xmlns:a16="http://schemas.microsoft.com/office/drawing/2014/main" id="{5FFAB49D-828E-467C-BD4A-87972F3C1EFA}"/>
              </a:ext>
            </a:extLst>
          </p:cNvPr>
          <p:cNvGrpSpPr/>
          <p:nvPr userDrawn="1"/>
        </p:nvGrpSpPr>
        <p:grpSpPr>
          <a:xfrm>
            <a:off x="10443312" y="254977"/>
            <a:ext cx="1299935" cy="1200032"/>
            <a:chOff x="1645920" y="1071155"/>
            <a:chExt cx="6296297" cy="5299166"/>
          </a:xfrm>
        </p:grpSpPr>
        <p:sp>
          <p:nvSpPr>
            <p:cNvPr id="18" name="Ellipse 17">
              <a:extLst>
                <a:ext uri="{FF2B5EF4-FFF2-40B4-BE49-F238E27FC236}">
                  <a16:creationId xmlns:a16="http://schemas.microsoft.com/office/drawing/2014/main" id="{5343A9FE-CACD-4C9F-A1DD-94AE22259D3F}"/>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A2F4EF67-99D4-4311-9A83-CC40A0341769}"/>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9B2E7495-4AD9-4BCF-A6B0-FB4E6BB2D633}"/>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Freihandform: Form 20">
              <a:extLst>
                <a:ext uri="{FF2B5EF4-FFF2-40B4-BE49-F238E27FC236}">
                  <a16:creationId xmlns:a16="http://schemas.microsoft.com/office/drawing/2014/main" id="{5F8E1512-CA59-40EA-846D-FF19DC680EF7}"/>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Form 21">
              <a:extLst>
                <a:ext uri="{FF2B5EF4-FFF2-40B4-BE49-F238E27FC236}">
                  <a16:creationId xmlns:a16="http://schemas.microsoft.com/office/drawing/2014/main" id="{F083C05D-C82C-4114-B604-27170615DB82}"/>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89B72FAE-B2E3-4808-85ED-BD9D62FFD37B}"/>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362C3871-8DEE-441F-BB31-81251D17AE3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939401FA-D183-4200-BA47-15A41F3283F1}"/>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55052928-0D6B-45F0-9CA8-2758D0207F3C}"/>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7D88A627-61E8-4F07-AEDB-EA6733270316}"/>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CFB709E1-664C-4368-814F-1CD8F7212B12}"/>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73558782-EFA6-43D8-98F0-5E9A5B100AB0}"/>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CEAEEDCC-320B-4325-898E-649FB0891EE6}"/>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EAC0DDBC-494A-4545-AE95-3E6EB450D1A8}"/>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01ABF06C-7361-4581-BEF9-025E82C03783}"/>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C4B3200A-BAAB-42FA-B2EB-FCFF729AB5DF}"/>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F3489978-4CE8-46F2-900D-BC4123ADB5C6}"/>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winkliges Dreieck 34">
              <a:extLst>
                <a:ext uri="{FF2B5EF4-FFF2-40B4-BE49-F238E27FC236}">
                  <a16:creationId xmlns:a16="http://schemas.microsoft.com/office/drawing/2014/main" id="{1F44CFB9-79DE-4EFA-B7B5-D538CB7B96B6}"/>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55D69203-7971-4BFA-8D69-DC0E2A3C3EA2}"/>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BE5274E4-F73A-412B-93CF-DCE116408001}"/>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04.04.2022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823740"/>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492624"/>
            <a:ext cx="10058400" cy="437647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a:t>
            </a:r>
            <a:fld id="{94ECE08C-AB13-4023-92C4-6508B5611553}" type="datetime1">
              <a:rPr lang="de-DE" smtClean="0"/>
              <a:pPr/>
              <a:t>04.04.2022</a:t>
            </a:fld>
            <a:r>
              <a:rPr lang="de-DE"/>
              <a:t>​</a:t>
            </a:r>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4"/>
          <a:stretch>
            <a:fillRect/>
          </a:stretch>
        </p:blipFill>
        <p:spPr>
          <a:xfrm>
            <a:off x="10099505" y="6266872"/>
            <a:ext cx="1987550" cy="567690"/>
          </a:xfrm>
          <a:prstGeom prst="rect">
            <a:avLst/>
          </a:prstGeom>
        </p:spPr>
      </p:pic>
      <p:grpSp>
        <p:nvGrpSpPr>
          <p:cNvPr id="16" name="Gruppieren 15">
            <a:extLst>
              <a:ext uri="{FF2B5EF4-FFF2-40B4-BE49-F238E27FC236}">
                <a16:creationId xmlns:a16="http://schemas.microsoft.com/office/drawing/2014/main" id="{E98F78F4-94DF-47EC-BFB0-B21628027D2B}"/>
              </a:ext>
            </a:extLst>
          </p:cNvPr>
          <p:cNvGrpSpPr/>
          <p:nvPr userDrawn="1"/>
        </p:nvGrpSpPr>
        <p:grpSpPr>
          <a:xfrm>
            <a:off x="10443312" y="254977"/>
            <a:ext cx="1299935" cy="1200032"/>
            <a:chOff x="1645920" y="1071155"/>
            <a:chExt cx="6296297" cy="5299166"/>
          </a:xfrm>
        </p:grpSpPr>
        <p:sp>
          <p:nvSpPr>
            <p:cNvPr id="17" name="Ellipse 16">
              <a:extLst>
                <a:ext uri="{FF2B5EF4-FFF2-40B4-BE49-F238E27FC236}">
                  <a16:creationId xmlns:a16="http://schemas.microsoft.com/office/drawing/2014/main" id="{52F04A53-A791-413C-A1AB-5FD42DF1D941}"/>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AE24C0E-BE91-4B7F-8B27-51285CA64DFA}"/>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20635180-45A7-4C1B-A131-F22801C4FB0A}"/>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Freihandform: Form 19">
              <a:extLst>
                <a:ext uri="{FF2B5EF4-FFF2-40B4-BE49-F238E27FC236}">
                  <a16:creationId xmlns:a16="http://schemas.microsoft.com/office/drawing/2014/main" id="{2178FF35-4AA6-4CDF-8CA4-867323F81231}"/>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933AA21D-E903-43D8-8863-F794FC93F9D7}"/>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30F3A132-49A2-44AE-BFB6-A44013C39F72}"/>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1522DB8A-AE2B-44CE-AB50-3517AF8B0AD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F7B1080C-3B7D-4B72-A980-CBD05869F4D2}"/>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F9C40F18-44CD-4FB6-A692-AE5177F8E3CD}"/>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82417F43-0646-46E8-837C-849746EF99B7}"/>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a:extLst>
                <a:ext uri="{FF2B5EF4-FFF2-40B4-BE49-F238E27FC236}">
                  <a16:creationId xmlns:a16="http://schemas.microsoft.com/office/drawing/2014/main" id="{87B91B55-2482-465E-AD74-E8B85F6EB24B}"/>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C3355A68-C7F6-41A4-A50B-CACF916EFA46}"/>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24D9D787-DCD9-4944-8425-7082D3AE67BF}"/>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448A39DC-064F-4EA9-8E7D-FFE3505C4B1D}"/>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8BF94997-1B0F-4CA4-8991-F7A928B18801}"/>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58A83B0B-8B19-4A1E-8772-40D880ED2078}"/>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50E6EA58-AF74-416A-ADA1-11BB9858DB14}"/>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winkliges Dreieck 33">
              <a:extLst>
                <a:ext uri="{FF2B5EF4-FFF2-40B4-BE49-F238E27FC236}">
                  <a16:creationId xmlns:a16="http://schemas.microsoft.com/office/drawing/2014/main" id="{8AFB14A1-96AD-4BC2-80C9-6FC4D4616729}"/>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winkliges Dreieck 34">
              <a:extLst>
                <a:ext uri="{FF2B5EF4-FFF2-40B4-BE49-F238E27FC236}">
                  <a16:creationId xmlns:a16="http://schemas.microsoft.com/office/drawing/2014/main" id="{209F6648-3E30-4762-956A-950AA6A62521}"/>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59CA0489-DAD7-4EEE-8F7F-0106B0FDECE1}"/>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drive/u/0/folders/1ZY5YviOC_gj46QIMw044dqKfwkQXJbWt"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Eu-Cert-104391385540756/?ref=pages_you_manag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a:xfrm>
            <a:off x="457200" y="594359"/>
            <a:ext cx="3200400" cy="3906620"/>
          </a:xfrm>
        </p:spPr>
        <p:txBody>
          <a:bodyPr>
            <a:normAutofit/>
          </a:bodyPr>
          <a:lstStyle/>
          <a:p>
            <a:r>
              <a:rPr lang="en-US" dirty="0"/>
              <a:t>EU-CERT:</a:t>
            </a:r>
            <a:br>
              <a:rPr lang="en-US" dirty="0"/>
            </a:br>
            <a:r>
              <a:rPr lang="en-US" dirty="0"/>
              <a:t>European Certificates and Accreditation for European Projects</a:t>
            </a:r>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a:xfrm>
            <a:off x="457200" y="4891596"/>
            <a:ext cx="3200400" cy="1413608"/>
          </a:xfrm>
        </p:spPr>
        <p:txBody>
          <a:bodyPr>
            <a:normAutofit/>
          </a:bodyPr>
          <a:lstStyle/>
          <a:p>
            <a:r>
              <a:rPr lang="en-US" b="1" i="1" dirty="0"/>
              <a:t>Reference Number:</a:t>
            </a:r>
            <a:br>
              <a:rPr lang="en-US" b="1" i="1" dirty="0"/>
            </a:br>
            <a:r>
              <a:rPr lang="fr-FR" dirty="0"/>
              <a:t>2021-1-DE02-KA220-ADU-000033541 </a:t>
            </a:r>
          </a:p>
          <a:p>
            <a:r>
              <a:rPr lang="de-DE" b="1" dirty="0"/>
              <a:t>Duration: </a:t>
            </a:r>
          </a:p>
          <a:p>
            <a:r>
              <a:rPr lang="fr-FR" dirty="0"/>
              <a:t>01.02.2022 – 31.05.2024 </a:t>
            </a:r>
            <a:r>
              <a:rPr lang="de-DE" b="1" dirty="0"/>
              <a:t>(28 </a:t>
            </a:r>
            <a:r>
              <a:rPr lang="en-GB" b="1" dirty="0"/>
              <a:t>month</a:t>
            </a:r>
            <a:r>
              <a:rPr lang="de-DE" b="1" dirty="0"/>
              <a:t>) </a:t>
            </a:r>
          </a:p>
          <a:p>
            <a:endParaRPr lang="de-DE" b="1" dirty="0"/>
          </a:p>
        </p:txBody>
      </p:sp>
      <p:sp>
        <p:nvSpPr>
          <p:cNvPr id="6" name="Subtítulo 2">
            <a:extLst>
              <a:ext uri="{FF2B5EF4-FFF2-40B4-BE49-F238E27FC236}">
                <a16:creationId xmlns:a16="http://schemas.microsoft.com/office/drawing/2014/main" id="{634A0BAB-2933-4C76-9D93-8028CB547A08}"/>
              </a:ext>
            </a:extLst>
          </p:cNvPr>
          <p:cNvSpPr txBox="1">
            <a:spLocks/>
          </p:cNvSpPr>
          <p:nvPr/>
        </p:nvSpPr>
        <p:spPr>
          <a:xfrm>
            <a:off x="5026982" y="2114548"/>
            <a:ext cx="5435353" cy="432753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de-DE" sz="2800" b="1" dirty="0"/>
              <a:t>Dissemination and </a:t>
            </a:r>
            <a:r>
              <a:rPr lang="de-DE" sz="2800" b="1" dirty="0" err="1"/>
              <a:t>Explotation</a:t>
            </a:r>
            <a:r>
              <a:rPr lang="de-DE" sz="2800" b="1" dirty="0"/>
              <a:t> </a:t>
            </a:r>
            <a:endParaRPr lang="de-DE" sz="2800" dirty="0"/>
          </a:p>
          <a:p>
            <a:r>
              <a:rPr lang="en-US" sz="2800" b="1" dirty="0"/>
              <a:t>The EU-CERT – Kick-off-Conference</a:t>
            </a:r>
            <a:endParaRPr lang="de-DE" sz="2800" dirty="0"/>
          </a:p>
          <a:p>
            <a:r>
              <a:rPr lang="de-DE" sz="2800" b="1" dirty="0"/>
              <a:t>12.04.2022</a:t>
            </a:r>
            <a:endParaRPr lang="de-DE" sz="2800" dirty="0"/>
          </a:p>
          <a:p>
            <a:endParaRPr lang="en-US" sz="2000" b="1" dirty="0"/>
          </a:p>
          <a:p>
            <a:r>
              <a:rPr lang="en-US" sz="2000" b="1" dirty="0"/>
              <a:t>Partner Presentation – University of Paderborn </a:t>
            </a:r>
          </a:p>
          <a:p>
            <a:r>
              <a:rPr lang="en-US" sz="2000" b="1"/>
              <a:t>Jennifer Schneider</a:t>
            </a:r>
            <a:endParaRPr lang="pt-PT" sz="2000" dirty="0"/>
          </a:p>
        </p:txBody>
      </p:sp>
    </p:spTree>
    <p:extLst>
      <p:ext uri="{BB962C8B-B14F-4D97-AF65-F5344CB8AC3E}">
        <p14:creationId xmlns:p14="http://schemas.microsoft.com/office/powerpoint/2010/main" val="3766739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CE6EB-472A-4B0B-90C5-0F14D761D47F}"/>
              </a:ext>
            </a:extLst>
          </p:cNvPr>
          <p:cNvSpPr>
            <a:spLocks noGrp="1"/>
          </p:cNvSpPr>
          <p:nvPr>
            <p:ph type="title"/>
          </p:nvPr>
        </p:nvSpPr>
        <p:spPr/>
        <p:txBody>
          <a:bodyPr/>
          <a:lstStyle/>
          <a:p>
            <a:r>
              <a:rPr lang="de-DE" dirty="0"/>
              <a:t>EU-CERT Templates</a:t>
            </a:r>
          </a:p>
        </p:txBody>
      </p:sp>
      <p:sp>
        <p:nvSpPr>
          <p:cNvPr id="10" name="Textfeld 9">
            <a:extLst>
              <a:ext uri="{FF2B5EF4-FFF2-40B4-BE49-F238E27FC236}">
                <a16:creationId xmlns:a16="http://schemas.microsoft.com/office/drawing/2014/main" id="{13DFAD33-EBE6-47D8-8564-7E7FCCD80377}"/>
              </a:ext>
            </a:extLst>
          </p:cNvPr>
          <p:cNvSpPr txBox="1"/>
          <p:nvPr/>
        </p:nvSpPr>
        <p:spPr>
          <a:xfrm>
            <a:off x="1097280" y="1557097"/>
            <a:ext cx="1832351" cy="1754326"/>
          </a:xfrm>
          <a:prstGeom prst="rect">
            <a:avLst/>
          </a:prstGeom>
          <a:noFill/>
        </p:spPr>
        <p:txBody>
          <a:bodyPr wrap="square" rtlCol="0">
            <a:spAutoFit/>
          </a:bodyPr>
          <a:lstStyle/>
          <a:p>
            <a:r>
              <a:rPr lang="de-DE" dirty="0" err="1"/>
              <a:t>Please</a:t>
            </a:r>
            <a:r>
              <a:rPr lang="de-DE" dirty="0"/>
              <a:t> stick to </a:t>
            </a:r>
            <a:r>
              <a:rPr lang="de-DE" dirty="0" err="1"/>
              <a:t>this</a:t>
            </a:r>
            <a:r>
              <a:rPr lang="de-DE" dirty="0"/>
              <a:t> PowerPoint </a:t>
            </a:r>
            <a:r>
              <a:rPr lang="de-DE" dirty="0" err="1"/>
              <a:t>template</a:t>
            </a:r>
            <a:r>
              <a:rPr lang="de-DE" dirty="0"/>
              <a:t>!</a:t>
            </a:r>
          </a:p>
          <a:p>
            <a:endParaRPr lang="de-DE" dirty="0"/>
          </a:p>
          <a:p>
            <a:r>
              <a:rPr lang="de-DE" dirty="0" err="1"/>
              <a:t>Available</a:t>
            </a:r>
            <a:r>
              <a:rPr lang="de-DE" dirty="0"/>
              <a:t> on </a:t>
            </a:r>
            <a:r>
              <a:rPr lang="de-DE" dirty="0" err="1"/>
              <a:t>google</a:t>
            </a:r>
            <a:r>
              <a:rPr lang="de-DE" dirty="0"/>
              <a:t> </a:t>
            </a:r>
            <a:r>
              <a:rPr lang="de-DE" dirty="0" err="1"/>
              <a:t>drive</a:t>
            </a:r>
            <a:r>
              <a:rPr lang="de-DE" dirty="0"/>
              <a:t> </a:t>
            </a:r>
          </a:p>
        </p:txBody>
      </p:sp>
      <p:pic>
        <p:nvPicPr>
          <p:cNvPr id="3" name="Grafik 2">
            <a:extLst>
              <a:ext uri="{FF2B5EF4-FFF2-40B4-BE49-F238E27FC236}">
                <a16:creationId xmlns:a16="http://schemas.microsoft.com/office/drawing/2014/main" id="{A2BF9F00-81AB-4C66-AA93-B08C126D5357}"/>
              </a:ext>
            </a:extLst>
          </p:cNvPr>
          <p:cNvPicPr>
            <a:picLocks noChangeAspect="1"/>
          </p:cNvPicPr>
          <p:nvPr/>
        </p:nvPicPr>
        <p:blipFill>
          <a:blip r:embed="rId2"/>
          <a:stretch>
            <a:fillRect/>
          </a:stretch>
        </p:blipFill>
        <p:spPr>
          <a:xfrm>
            <a:off x="3180519" y="1675849"/>
            <a:ext cx="8393289" cy="3746157"/>
          </a:xfrm>
          <a:prstGeom prst="rect">
            <a:avLst/>
          </a:prstGeom>
        </p:spPr>
      </p:pic>
      <p:sp>
        <p:nvSpPr>
          <p:cNvPr id="11" name="Ellipse 10">
            <a:extLst>
              <a:ext uri="{FF2B5EF4-FFF2-40B4-BE49-F238E27FC236}">
                <a16:creationId xmlns:a16="http://schemas.microsoft.com/office/drawing/2014/main" id="{DFC78B79-5959-4771-8A59-B99818D2096C}"/>
              </a:ext>
            </a:extLst>
          </p:cNvPr>
          <p:cNvSpPr/>
          <p:nvPr/>
        </p:nvSpPr>
        <p:spPr>
          <a:xfrm>
            <a:off x="7171676" y="2737177"/>
            <a:ext cx="3845512" cy="10890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3321AD3F-8430-4CAB-A9A9-CB818564764C}"/>
              </a:ext>
            </a:extLst>
          </p:cNvPr>
          <p:cNvSpPr/>
          <p:nvPr/>
        </p:nvSpPr>
        <p:spPr>
          <a:xfrm>
            <a:off x="7310168" y="4586222"/>
            <a:ext cx="4408356" cy="10890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792294E3-87A6-4846-A073-0B3D36420E1E}"/>
              </a:ext>
            </a:extLst>
          </p:cNvPr>
          <p:cNvSpPr/>
          <p:nvPr/>
        </p:nvSpPr>
        <p:spPr>
          <a:xfrm>
            <a:off x="4677646" y="4110362"/>
            <a:ext cx="2487805" cy="14383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6013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2239B-540C-4BC5-934C-BA8686DB47DA}"/>
              </a:ext>
            </a:extLst>
          </p:cNvPr>
          <p:cNvSpPr>
            <a:spLocks noGrp="1"/>
          </p:cNvSpPr>
          <p:nvPr>
            <p:ph type="title"/>
          </p:nvPr>
        </p:nvSpPr>
        <p:spPr/>
        <p:txBody>
          <a:bodyPr/>
          <a:lstStyle/>
          <a:p>
            <a:r>
              <a:rPr lang="de-DE" dirty="0" err="1"/>
              <a:t>Social</a:t>
            </a:r>
            <a:r>
              <a:rPr lang="de-DE" dirty="0"/>
              <a:t> Media Roster </a:t>
            </a:r>
          </a:p>
        </p:txBody>
      </p:sp>
      <p:pic>
        <p:nvPicPr>
          <p:cNvPr id="4" name="Grafik 3">
            <a:extLst>
              <a:ext uri="{FF2B5EF4-FFF2-40B4-BE49-F238E27FC236}">
                <a16:creationId xmlns:a16="http://schemas.microsoft.com/office/drawing/2014/main" id="{C9FDC9F1-E916-46B4-A20B-58F91E09BE66}"/>
              </a:ext>
            </a:extLst>
          </p:cNvPr>
          <p:cNvPicPr>
            <a:picLocks noChangeAspect="1"/>
          </p:cNvPicPr>
          <p:nvPr/>
        </p:nvPicPr>
        <p:blipFill>
          <a:blip r:embed="rId2"/>
          <a:stretch>
            <a:fillRect/>
          </a:stretch>
        </p:blipFill>
        <p:spPr>
          <a:xfrm>
            <a:off x="1296139" y="1439737"/>
            <a:ext cx="9093693" cy="4176320"/>
          </a:xfrm>
          <a:prstGeom prst="rect">
            <a:avLst/>
          </a:prstGeom>
        </p:spPr>
      </p:pic>
    </p:spTree>
    <p:extLst>
      <p:ext uri="{BB962C8B-B14F-4D97-AF65-F5344CB8AC3E}">
        <p14:creationId xmlns:p14="http://schemas.microsoft.com/office/powerpoint/2010/main" val="868993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22C9B-6955-4334-8541-F6AD34D353EC}"/>
              </a:ext>
            </a:extLst>
          </p:cNvPr>
          <p:cNvSpPr>
            <a:spLocks noGrp="1"/>
          </p:cNvSpPr>
          <p:nvPr>
            <p:ph type="title"/>
          </p:nvPr>
        </p:nvSpPr>
        <p:spPr/>
        <p:txBody>
          <a:bodyPr/>
          <a:lstStyle/>
          <a:p>
            <a:pPr algn="ctr"/>
            <a:r>
              <a:rPr lang="de-DE" dirty="0"/>
              <a:t>Dissemination </a:t>
            </a:r>
            <a:r>
              <a:rPr lang="de-DE" dirty="0" err="1"/>
              <a:t>activities</a:t>
            </a:r>
            <a:r>
              <a:rPr lang="de-DE" dirty="0"/>
              <a:t> - </a:t>
            </a:r>
            <a:r>
              <a:rPr lang="de-DE" dirty="0" err="1"/>
              <a:t>Documentation</a:t>
            </a:r>
            <a:endParaRPr lang="en-GB" dirty="0"/>
          </a:p>
        </p:txBody>
      </p:sp>
      <p:sp>
        <p:nvSpPr>
          <p:cNvPr id="3" name="Foliennummernplatzhalter 2">
            <a:extLst>
              <a:ext uri="{FF2B5EF4-FFF2-40B4-BE49-F238E27FC236}">
                <a16:creationId xmlns:a16="http://schemas.microsoft.com/office/drawing/2014/main" id="{409B3CF2-7634-4462-ADBC-7B282F53508B}"/>
              </a:ext>
            </a:extLst>
          </p:cNvPr>
          <p:cNvSpPr>
            <a:spLocks noGrp="1"/>
          </p:cNvSpPr>
          <p:nvPr>
            <p:ph type="sldNum" sz="quarter" idx="12"/>
          </p:nvPr>
        </p:nvSpPr>
        <p:spPr/>
        <p:txBody>
          <a:bodyPr/>
          <a:lstStyle/>
          <a:p>
            <a:fld id="{777D26D6-DC7F-46FA-BDB4-D2DE73D6DB2E}" type="slidenum">
              <a:rPr lang="de-DE" smtClean="0"/>
              <a:t>12</a:t>
            </a:fld>
            <a:endParaRPr lang="de-DE"/>
          </a:p>
        </p:txBody>
      </p:sp>
      <p:sp>
        <p:nvSpPr>
          <p:cNvPr id="4" name="Textfeld 3">
            <a:extLst>
              <a:ext uri="{FF2B5EF4-FFF2-40B4-BE49-F238E27FC236}">
                <a16:creationId xmlns:a16="http://schemas.microsoft.com/office/drawing/2014/main" id="{587FA8F5-96D0-45AC-8488-4513D6E995E7}"/>
              </a:ext>
            </a:extLst>
          </p:cNvPr>
          <p:cNvSpPr txBox="1"/>
          <p:nvPr/>
        </p:nvSpPr>
        <p:spPr>
          <a:xfrm>
            <a:off x="461492" y="1110344"/>
            <a:ext cx="5353382" cy="1938992"/>
          </a:xfrm>
          <a:prstGeom prst="rect">
            <a:avLst/>
          </a:prstGeom>
          <a:noFill/>
        </p:spPr>
        <p:txBody>
          <a:bodyPr wrap="square" rtlCol="0">
            <a:spAutoFit/>
          </a:bodyPr>
          <a:lstStyle/>
          <a:p>
            <a:r>
              <a:rPr lang="de-DE" sz="2400" dirty="0" err="1">
                <a:solidFill>
                  <a:schemeClr val="accent5">
                    <a:lumMod val="75000"/>
                  </a:schemeClr>
                </a:solidFill>
              </a:rPr>
              <a:t>Please</a:t>
            </a:r>
            <a:r>
              <a:rPr lang="de-DE" sz="2400" dirty="0">
                <a:solidFill>
                  <a:schemeClr val="accent5">
                    <a:lumMod val="75000"/>
                  </a:schemeClr>
                </a:solidFill>
              </a:rPr>
              <a:t>,….</a:t>
            </a:r>
          </a:p>
          <a:p>
            <a:endParaRPr lang="de-DE" sz="2400" dirty="0">
              <a:solidFill>
                <a:schemeClr val="accent5">
                  <a:lumMod val="75000"/>
                </a:schemeClr>
              </a:solidFill>
            </a:endParaRPr>
          </a:p>
          <a:p>
            <a:pPr marL="285750" indent="-285750">
              <a:buFont typeface="Arial" panose="020B0604020202020204" pitchFamily="34" charset="0"/>
              <a:buChar char="•"/>
            </a:pPr>
            <a:r>
              <a:rPr lang="de-DE" dirty="0"/>
              <a:t>...</a:t>
            </a:r>
            <a:r>
              <a:rPr lang="de-DE" dirty="0" err="1"/>
              <a:t>use</a:t>
            </a:r>
            <a:r>
              <a:rPr lang="de-DE" dirty="0"/>
              <a:t> </a:t>
            </a:r>
            <a:r>
              <a:rPr lang="de-DE" dirty="0" err="1"/>
              <a:t>the</a:t>
            </a:r>
            <a:r>
              <a:rPr lang="de-DE" dirty="0"/>
              <a:t> </a:t>
            </a:r>
            <a:r>
              <a:rPr lang="de-DE" dirty="0" err="1"/>
              <a:t>documentation</a:t>
            </a:r>
            <a:r>
              <a:rPr lang="de-DE" dirty="0"/>
              <a:t> </a:t>
            </a:r>
            <a:r>
              <a:rPr lang="de-DE" dirty="0" err="1"/>
              <a:t>table</a:t>
            </a:r>
            <a:r>
              <a:rPr lang="de-DE" dirty="0"/>
              <a:t> </a:t>
            </a:r>
            <a:r>
              <a:rPr lang="de-DE" dirty="0" err="1"/>
              <a:t>as</a:t>
            </a:r>
            <a:r>
              <a:rPr lang="de-DE" dirty="0"/>
              <a:t> </a:t>
            </a:r>
            <a:r>
              <a:rPr lang="de-DE" dirty="0" err="1"/>
              <a:t>evidence</a:t>
            </a:r>
            <a:r>
              <a:rPr lang="de-DE" dirty="0"/>
              <a:t> </a:t>
            </a:r>
            <a:r>
              <a:rPr lang="de-DE" dirty="0" err="1"/>
              <a:t>for</a:t>
            </a:r>
            <a:r>
              <a:rPr lang="de-DE" dirty="0"/>
              <a:t> </a:t>
            </a:r>
            <a:r>
              <a:rPr lang="de-DE" dirty="0" err="1"/>
              <a:t>dissemination</a:t>
            </a:r>
            <a:r>
              <a:rPr lang="de-DE" dirty="0"/>
              <a:t> </a:t>
            </a:r>
            <a:r>
              <a:rPr lang="de-DE" dirty="0" err="1"/>
              <a:t>activities</a:t>
            </a:r>
            <a:endParaRPr lang="de-DE" dirty="0"/>
          </a:p>
          <a:p>
            <a:pPr marL="285750" indent="-285750">
              <a:buFont typeface="Arial" panose="020B0604020202020204" pitchFamily="34" charset="0"/>
              <a:buChar char="•"/>
            </a:pPr>
            <a:r>
              <a:rPr lang="de-DE" dirty="0"/>
              <a:t>The </a:t>
            </a:r>
            <a:r>
              <a:rPr lang="de-DE" dirty="0" err="1"/>
              <a:t>template</a:t>
            </a:r>
            <a:r>
              <a:rPr lang="de-DE" dirty="0"/>
              <a:t> will </a:t>
            </a:r>
            <a:r>
              <a:rPr lang="de-DE" dirty="0" err="1"/>
              <a:t>be</a:t>
            </a:r>
            <a:r>
              <a:rPr lang="de-DE" dirty="0"/>
              <a:t> </a:t>
            </a:r>
            <a:r>
              <a:rPr lang="de-DE" dirty="0" err="1"/>
              <a:t>available</a:t>
            </a:r>
            <a:r>
              <a:rPr lang="de-DE" dirty="0"/>
              <a:t> on EU-CERT </a:t>
            </a:r>
            <a:r>
              <a:rPr lang="de-DE" dirty="0" err="1"/>
              <a:t>website</a:t>
            </a:r>
            <a:r>
              <a:rPr lang="de-DE" dirty="0"/>
              <a:t> / Google Drive Folder for </a:t>
            </a:r>
            <a:r>
              <a:rPr lang="de-DE" dirty="0" err="1"/>
              <a:t>download</a:t>
            </a:r>
            <a:r>
              <a:rPr lang="de-DE" dirty="0"/>
              <a:t>  </a:t>
            </a:r>
            <a:endParaRPr lang="en-GB" dirty="0"/>
          </a:p>
        </p:txBody>
      </p:sp>
      <p:pic>
        <p:nvPicPr>
          <p:cNvPr id="5" name="Grafik 4">
            <a:extLst>
              <a:ext uri="{FF2B5EF4-FFF2-40B4-BE49-F238E27FC236}">
                <a16:creationId xmlns:a16="http://schemas.microsoft.com/office/drawing/2014/main" id="{D3385248-DAA4-4D8B-86F6-B58692B684AC}"/>
              </a:ext>
            </a:extLst>
          </p:cNvPr>
          <p:cNvPicPr>
            <a:picLocks noChangeAspect="1"/>
          </p:cNvPicPr>
          <p:nvPr/>
        </p:nvPicPr>
        <p:blipFill>
          <a:blip r:embed="rId2"/>
          <a:stretch>
            <a:fillRect/>
          </a:stretch>
        </p:blipFill>
        <p:spPr>
          <a:xfrm>
            <a:off x="5799894" y="1600999"/>
            <a:ext cx="5930614" cy="4146657"/>
          </a:xfrm>
          <a:prstGeom prst="rect">
            <a:avLst/>
          </a:prstGeom>
        </p:spPr>
      </p:pic>
    </p:spTree>
    <p:extLst>
      <p:ext uri="{BB962C8B-B14F-4D97-AF65-F5344CB8AC3E}">
        <p14:creationId xmlns:p14="http://schemas.microsoft.com/office/powerpoint/2010/main" val="331489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F01F2-3AF3-49B5-BEAF-E725BB743F52}"/>
              </a:ext>
            </a:extLst>
          </p:cNvPr>
          <p:cNvSpPr>
            <a:spLocks noGrp="1"/>
          </p:cNvSpPr>
          <p:nvPr>
            <p:ph type="title"/>
          </p:nvPr>
        </p:nvSpPr>
        <p:spPr/>
        <p:txBody>
          <a:bodyPr/>
          <a:lstStyle/>
          <a:p>
            <a:r>
              <a:rPr lang="de-DE" dirty="0" err="1"/>
              <a:t>Dissemiantion</a:t>
            </a:r>
            <a:r>
              <a:rPr lang="de-DE" dirty="0"/>
              <a:t> Report Template – </a:t>
            </a:r>
            <a:r>
              <a:rPr lang="de-DE" dirty="0" err="1"/>
              <a:t>Example</a:t>
            </a:r>
            <a:r>
              <a:rPr lang="de-DE" dirty="0"/>
              <a:t> UPB</a:t>
            </a:r>
          </a:p>
        </p:txBody>
      </p:sp>
      <p:pic>
        <p:nvPicPr>
          <p:cNvPr id="3" name="Grafik 2">
            <a:extLst>
              <a:ext uri="{FF2B5EF4-FFF2-40B4-BE49-F238E27FC236}">
                <a16:creationId xmlns:a16="http://schemas.microsoft.com/office/drawing/2014/main" id="{1A664179-D9C6-47EF-8F46-CCB5471DC700}"/>
              </a:ext>
            </a:extLst>
          </p:cNvPr>
          <p:cNvPicPr>
            <a:picLocks noChangeAspect="1"/>
          </p:cNvPicPr>
          <p:nvPr/>
        </p:nvPicPr>
        <p:blipFill>
          <a:blip r:embed="rId2"/>
          <a:stretch>
            <a:fillRect/>
          </a:stretch>
        </p:blipFill>
        <p:spPr>
          <a:xfrm>
            <a:off x="1097280" y="1740285"/>
            <a:ext cx="4133480" cy="3529170"/>
          </a:xfrm>
          <a:prstGeom prst="rect">
            <a:avLst/>
          </a:prstGeom>
        </p:spPr>
      </p:pic>
      <p:pic>
        <p:nvPicPr>
          <p:cNvPr id="4" name="Grafik 3">
            <a:extLst>
              <a:ext uri="{FF2B5EF4-FFF2-40B4-BE49-F238E27FC236}">
                <a16:creationId xmlns:a16="http://schemas.microsoft.com/office/drawing/2014/main" id="{C79F96A1-E7FF-4CD3-86E9-3BDF9CAD80AF}"/>
              </a:ext>
            </a:extLst>
          </p:cNvPr>
          <p:cNvPicPr>
            <a:picLocks noChangeAspect="1"/>
          </p:cNvPicPr>
          <p:nvPr/>
        </p:nvPicPr>
        <p:blipFill>
          <a:blip r:embed="rId3"/>
          <a:stretch>
            <a:fillRect/>
          </a:stretch>
        </p:blipFill>
        <p:spPr>
          <a:xfrm>
            <a:off x="5528925" y="1740285"/>
            <a:ext cx="3778022" cy="3529170"/>
          </a:xfrm>
          <a:prstGeom prst="rect">
            <a:avLst/>
          </a:prstGeom>
        </p:spPr>
      </p:pic>
    </p:spTree>
    <p:extLst>
      <p:ext uri="{BB962C8B-B14F-4D97-AF65-F5344CB8AC3E}">
        <p14:creationId xmlns:p14="http://schemas.microsoft.com/office/powerpoint/2010/main" val="172129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7">
            <a:extLst>
              <a:ext uri="{FF2B5EF4-FFF2-40B4-BE49-F238E27FC236}">
                <a16:creationId xmlns:a16="http://schemas.microsoft.com/office/drawing/2014/main" id="{B7E818CE-0042-40B1-8540-F27A12AECED1}"/>
              </a:ext>
            </a:extLst>
          </p:cNvPr>
          <p:cNvSpPr txBox="1"/>
          <p:nvPr/>
        </p:nvSpPr>
        <p:spPr>
          <a:xfrm>
            <a:off x="6502523" y="2414726"/>
            <a:ext cx="4378975" cy="935641"/>
          </a:xfrm>
          <a:prstGeom prst="rect">
            <a:avLst/>
          </a:prstGeom>
          <a:noFill/>
        </p:spPr>
        <p:txBody>
          <a:bodyPr wrap="square" lIns="0" tIns="0" rIns="0" bIns="0" rtlCol="0">
            <a:spAutoFit/>
          </a:bodyPr>
          <a:lstStyle/>
          <a:p>
            <a:pPr marL="0">
              <a:lnSpc>
                <a:spcPct val="100000"/>
              </a:lnSpc>
            </a:pPr>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marL="0">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marL="0">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marL="0">
              <a:lnSpc>
                <a:spcPct val="100000"/>
              </a:lnSpc>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rPr>
              <a:t>marc.beutner@uni</a:t>
            </a:r>
            <a:r>
              <a:rPr lang="en-US" altLang="zh-CN" sz="1600" spc="80" dirty="0">
                <a:ea typeface="Times New Roman"/>
              </a:rPr>
              <a:t>-</a:t>
            </a:r>
            <a:r>
              <a:rPr lang="en-US" altLang="zh-CN" sz="1600" spc="5" dirty="0">
                <a:ea typeface="Times New Roman"/>
              </a:rPr>
              <a:t>paderborn.de</a:t>
            </a:r>
          </a:p>
        </p:txBody>
      </p:sp>
      <p:sp>
        <p:nvSpPr>
          <p:cNvPr id="6" name="TextBox 46">
            <a:extLst>
              <a:ext uri="{FF2B5EF4-FFF2-40B4-BE49-F238E27FC236}">
                <a16:creationId xmlns:a16="http://schemas.microsoft.com/office/drawing/2014/main" id="{0C3647F2-4F33-47BC-9215-88A1662494FE}"/>
              </a:ext>
            </a:extLst>
          </p:cNvPr>
          <p:cNvSpPr txBox="1"/>
          <p:nvPr/>
        </p:nvSpPr>
        <p:spPr>
          <a:xfrm>
            <a:off x="1192568" y="2414726"/>
            <a:ext cx="4496910" cy="1474763"/>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a:t>
            </a:r>
            <a:r>
              <a:rPr lang="en-US" altLang="zh-CN" sz="1600" b="1" spc="5">
                <a:ea typeface="Times New Roman"/>
              </a:rPr>
              <a:t>/wipaed</a:t>
            </a:r>
            <a:endParaRPr lang="en-US" altLang="zh-CN" sz="1600" b="1" spc="5" dirty="0">
              <a:ea typeface="Times New Roman"/>
            </a:endParaRPr>
          </a:p>
        </p:txBody>
      </p:sp>
    </p:spTree>
    <p:extLst>
      <p:ext uri="{BB962C8B-B14F-4D97-AF65-F5344CB8AC3E}">
        <p14:creationId xmlns:p14="http://schemas.microsoft.com/office/powerpoint/2010/main" val="97473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9465A1-9DDC-4F1E-972D-7BB0BFC67006}"/>
              </a:ext>
            </a:extLst>
          </p:cNvPr>
          <p:cNvSpPr>
            <a:spLocks noGrp="1"/>
          </p:cNvSpPr>
          <p:nvPr>
            <p:ph type="title"/>
          </p:nvPr>
        </p:nvSpPr>
        <p:spPr/>
        <p:txBody>
          <a:bodyPr/>
          <a:lstStyle/>
          <a:p>
            <a:pPr algn="ctr"/>
            <a:r>
              <a:rPr lang="de-DE" dirty="0"/>
              <a:t>Dissemination </a:t>
            </a:r>
            <a:r>
              <a:rPr lang="de-DE" dirty="0" err="1"/>
              <a:t>activities</a:t>
            </a:r>
            <a:endParaRPr lang="en-GB" dirty="0"/>
          </a:p>
        </p:txBody>
      </p:sp>
      <p:sp>
        <p:nvSpPr>
          <p:cNvPr id="3" name="Foliennummernplatzhalter 2">
            <a:extLst>
              <a:ext uri="{FF2B5EF4-FFF2-40B4-BE49-F238E27FC236}">
                <a16:creationId xmlns:a16="http://schemas.microsoft.com/office/drawing/2014/main" id="{BA5FA45F-8EB8-4FBF-962D-2C331B0311ED}"/>
              </a:ext>
            </a:extLst>
          </p:cNvPr>
          <p:cNvSpPr>
            <a:spLocks noGrp="1"/>
          </p:cNvSpPr>
          <p:nvPr>
            <p:ph type="sldNum" sz="quarter" idx="12"/>
          </p:nvPr>
        </p:nvSpPr>
        <p:spPr/>
        <p:txBody>
          <a:bodyPr/>
          <a:lstStyle/>
          <a:p>
            <a:fld id="{777D26D6-DC7F-46FA-BDB4-D2DE73D6DB2E}" type="slidenum">
              <a:rPr lang="de-DE" smtClean="0"/>
              <a:t>2</a:t>
            </a:fld>
            <a:endParaRPr lang="de-DE"/>
          </a:p>
        </p:txBody>
      </p:sp>
      <p:sp>
        <p:nvSpPr>
          <p:cNvPr id="4" name="Textfeld 3">
            <a:extLst>
              <a:ext uri="{FF2B5EF4-FFF2-40B4-BE49-F238E27FC236}">
                <a16:creationId xmlns:a16="http://schemas.microsoft.com/office/drawing/2014/main" id="{596251F9-7B10-4639-9094-C43E12EEEC16}"/>
              </a:ext>
            </a:extLst>
          </p:cNvPr>
          <p:cNvSpPr txBox="1"/>
          <p:nvPr/>
        </p:nvSpPr>
        <p:spPr>
          <a:xfrm>
            <a:off x="1337734" y="1447799"/>
            <a:ext cx="9347199" cy="2862322"/>
          </a:xfrm>
          <a:prstGeom prst="rect">
            <a:avLst/>
          </a:prstGeom>
          <a:noFill/>
        </p:spPr>
        <p:txBody>
          <a:bodyPr wrap="square" rtlCol="0">
            <a:spAutoFit/>
          </a:bodyPr>
          <a:lstStyle/>
          <a:p>
            <a:r>
              <a:rPr lang="de-DE" sz="2000" b="1" dirty="0"/>
              <a:t>Dissemination </a:t>
            </a:r>
            <a:r>
              <a:rPr lang="de-DE" sz="2000" b="1" dirty="0" err="1"/>
              <a:t>activities</a:t>
            </a:r>
            <a:r>
              <a:rPr lang="de-DE" sz="2000" b="1" dirty="0"/>
              <a:t> </a:t>
            </a:r>
            <a:r>
              <a:rPr lang="de-DE" sz="2000" b="1" dirty="0" err="1"/>
              <a:t>should</a:t>
            </a:r>
            <a:r>
              <a:rPr lang="de-DE" sz="2000" b="1" dirty="0"/>
              <a:t> </a:t>
            </a:r>
            <a:r>
              <a:rPr lang="de-DE" sz="2000" b="1" dirty="0" err="1"/>
              <a:t>be</a:t>
            </a:r>
            <a:r>
              <a:rPr lang="de-DE" sz="2000" b="1" dirty="0"/>
              <a:t> </a:t>
            </a:r>
            <a:r>
              <a:rPr lang="de-DE" sz="2000" b="1" dirty="0" err="1"/>
              <a:t>done</a:t>
            </a:r>
            <a:r>
              <a:rPr lang="de-DE" sz="2000" b="1" dirty="0"/>
              <a:t> </a:t>
            </a:r>
            <a:r>
              <a:rPr lang="de-DE" sz="2000" b="1" dirty="0" err="1"/>
              <a:t>regularly</a:t>
            </a:r>
            <a:r>
              <a:rPr lang="de-DE" sz="2000" b="1" dirty="0"/>
              <a:t> </a:t>
            </a:r>
            <a:r>
              <a:rPr lang="de-DE" sz="2000" b="1" dirty="0" err="1"/>
              <a:t>by</a:t>
            </a:r>
            <a:r>
              <a:rPr lang="de-DE" sz="2000" b="1" dirty="0"/>
              <a:t> </a:t>
            </a:r>
            <a:r>
              <a:rPr lang="de-DE" sz="2000" b="1" dirty="0" err="1"/>
              <a:t>each</a:t>
            </a:r>
            <a:r>
              <a:rPr lang="de-DE" sz="2000" b="1" dirty="0"/>
              <a:t> </a:t>
            </a:r>
            <a:r>
              <a:rPr lang="de-DE" sz="2000" b="1" dirty="0" err="1"/>
              <a:t>partner</a:t>
            </a:r>
            <a:r>
              <a:rPr lang="de-DE" sz="2000" b="1" dirty="0"/>
              <a:t> </a:t>
            </a:r>
            <a:r>
              <a:rPr lang="de-DE" sz="2000" b="1" dirty="0" err="1"/>
              <a:t>during</a:t>
            </a:r>
            <a:r>
              <a:rPr lang="de-DE" sz="2000" b="1" dirty="0"/>
              <a:t> </a:t>
            </a:r>
            <a:r>
              <a:rPr lang="de-DE" sz="2000" b="1" dirty="0" err="1"/>
              <a:t>the</a:t>
            </a:r>
            <a:r>
              <a:rPr lang="de-DE" sz="2000" b="1" dirty="0"/>
              <a:t> </a:t>
            </a:r>
            <a:r>
              <a:rPr lang="de-DE" sz="2000" b="1" dirty="0" err="1"/>
              <a:t>project</a:t>
            </a:r>
            <a:r>
              <a:rPr lang="de-DE" sz="2000" b="1" dirty="0"/>
              <a:t>:</a:t>
            </a:r>
          </a:p>
          <a:p>
            <a:endParaRPr lang="de-DE" sz="2000" dirty="0"/>
          </a:p>
          <a:p>
            <a:pPr marL="285750" indent="-285750">
              <a:buFont typeface="Arial" panose="020B0604020202020204" pitchFamily="34" charset="0"/>
              <a:buChar char="•"/>
            </a:pPr>
            <a:r>
              <a:rPr lang="de-DE" sz="2000" dirty="0"/>
              <a:t>Posts on Facebook, </a:t>
            </a:r>
            <a:r>
              <a:rPr lang="de-DE" sz="2000" dirty="0" err="1"/>
              <a:t>posts</a:t>
            </a:r>
            <a:r>
              <a:rPr lang="de-DE" sz="2000" dirty="0"/>
              <a:t> on </a:t>
            </a:r>
            <a:r>
              <a:rPr lang="de-DE" sz="2000" dirty="0" err="1"/>
              <a:t>school</a:t>
            </a:r>
            <a:r>
              <a:rPr lang="de-DE" sz="2000" dirty="0"/>
              <a:t> </a:t>
            </a:r>
            <a:r>
              <a:rPr lang="de-DE" sz="2000" dirty="0" err="1"/>
              <a:t>website</a:t>
            </a:r>
            <a:r>
              <a:rPr lang="de-DE" sz="2000" dirty="0"/>
              <a:t> etc.</a:t>
            </a:r>
          </a:p>
          <a:p>
            <a:pPr marL="285750" indent="-285750">
              <a:buFont typeface="Arial" panose="020B0604020202020204" pitchFamily="34" charset="0"/>
              <a:buChar char="•"/>
            </a:pPr>
            <a:r>
              <a:rPr lang="de-DE" sz="2000" dirty="0"/>
              <a:t>Printed </a:t>
            </a:r>
            <a:r>
              <a:rPr lang="de-DE" sz="2000" dirty="0" err="1"/>
              <a:t>materials</a:t>
            </a:r>
            <a:r>
              <a:rPr lang="de-DE" sz="2000" dirty="0"/>
              <a:t>: Flyer, Posters, </a:t>
            </a:r>
            <a:r>
              <a:rPr lang="de-DE" sz="2000" dirty="0" err="1"/>
              <a:t>Brochures</a:t>
            </a:r>
            <a:r>
              <a:rPr lang="de-DE" sz="2000" dirty="0"/>
              <a:t>, Newsletters etc.</a:t>
            </a:r>
          </a:p>
          <a:p>
            <a:pPr marL="285750" indent="-285750">
              <a:buFont typeface="Arial" panose="020B0604020202020204" pitchFamily="34" charset="0"/>
              <a:buChar char="•"/>
            </a:pPr>
            <a:r>
              <a:rPr lang="de-DE" sz="2000" dirty="0" err="1"/>
              <a:t>Articles</a:t>
            </a:r>
            <a:r>
              <a:rPr lang="de-DE" sz="2000" dirty="0"/>
              <a:t> </a:t>
            </a:r>
            <a:r>
              <a:rPr lang="de-DE" sz="2000" dirty="0" err="1"/>
              <a:t>about</a:t>
            </a:r>
            <a:r>
              <a:rPr lang="de-DE" sz="2000" dirty="0"/>
              <a:t> </a:t>
            </a:r>
            <a:r>
              <a:rPr lang="de-DE" sz="2000" dirty="0" err="1"/>
              <a:t>the</a:t>
            </a:r>
            <a:r>
              <a:rPr lang="de-DE" sz="2000" dirty="0"/>
              <a:t> </a:t>
            </a:r>
            <a:r>
              <a:rPr lang="de-DE" sz="2000" dirty="0" err="1"/>
              <a:t>project</a:t>
            </a:r>
            <a:r>
              <a:rPr lang="de-DE" sz="2000" dirty="0"/>
              <a:t> in </a:t>
            </a:r>
            <a:r>
              <a:rPr lang="de-DE" sz="2000" dirty="0" err="1"/>
              <a:t>local</a:t>
            </a:r>
            <a:r>
              <a:rPr lang="de-DE" sz="2000" dirty="0"/>
              <a:t> </a:t>
            </a:r>
            <a:r>
              <a:rPr lang="de-DE" sz="2000" dirty="0" err="1"/>
              <a:t>newspapers</a:t>
            </a:r>
            <a:r>
              <a:rPr lang="de-DE" sz="2000" dirty="0"/>
              <a:t> </a:t>
            </a:r>
            <a:r>
              <a:rPr lang="de-DE" sz="2000" dirty="0" err="1"/>
              <a:t>or</a:t>
            </a:r>
            <a:r>
              <a:rPr lang="de-DE" sz="2000" dirty="0"/>
              <a:t> online </a:t>
            </a:r>
            <a:r>
              <a:rPr lang="de-DE" sz="2000" dirty="0" err="1"/>
              <a:t>article</a:t>
            </a:r>
            <a:r>
              <a:rPr lang="de-DE" sz="2000" dirty="0"/>
              <a:t> etc.</a:t>
            </a:r>
          </a:p>
          <a:p>
            <a:pPr marL="285750" indent="-285750">
              <a:buFont typeface="Arial" panose="020B0604020202020204" pitchFamily="34" charset="0"/>
              <a:buChar char="•"/>
            </a:pPr>
            <a:r>
              <a:rPr lang="de-DE" sz="2000" dirty="0"/>
              <a:t>Face-</a:t>
            </a:r>
            <a:r>
              <a:rPr lang="de-DE" sz="2000" dirty="0" err="1"/>
              <a:t>to</a:t>
            </a:r>
            <a:r>
              <a:rPr lang="de-DE" sz="2000" dirty="0"/>
              <a:t>-face </a:t>
            </a:r>
            <a:r>
              <a:rPr lang="de-DE" sz="2000" dirty="0" err="1"/>
              <a:t>meetings</a:t>
            </a:r>
            <a:r>
              <a:rPr lang="de-DE" sz="2000" dirty="0"/>
              <a:t> </a:t>
            </a:r>
            <a:r>
              <a:rPr lang="de-DE" sz="2000" dirty="0" err="1"/>
              <a:t>with</a:t>
            </a:r>
            <a:r>
              <a:rPr lang="de-DE" sz="2000" dirty="0"/>
              <a:t> </a:t>
            </a:r>
            <a:r>
              <a:rPr lang="de-DE" sz="2000" dirty="0" err="1"/>
              <a:t>interested</a:t>
            </a:r>
            <a:r>
              <a:rPr lang="de-DE" sz="2000" dirty="0"/>
              <a:t> </a:t>
            </a:r>
            <a:r>
              <a:rPr lang="de-DE" sz="2000" dirty="0" err="1"/>
              <a:t>people</a:t>
            </a:r>
            <a:r>
              <a:rPr lang="de-DE" sz="2000" dirty="0"/>
              <a:t> etc.</a:t>
            </a:r>
          </a:p>
          <a:p>
            <a:pPr marL="285750" indent="-285750">
              <a:buFont typeface="Wingdings" panose="05000000000000000000" pitchFamily="2" charset="2"/>
              <a:buChar char="Ø"/>
            </a:pPr>
            <a:endParaRPr lang="de-DE" sz="2000" dirty="0"/>
          </a:p>
          <a:p>
            <a:pPr marL="285750" indent="-285750">
              <a:buFont typeface="Wingdings" panose="05000000000000000000" pitchFamily="2" charset="2"/>
              <a:buChar char="Ø"/>
            </a:pPr>
            <a:r>
              <a:rPr lang="de-DE" sz="2000" dirty="0" err="1"/>
              <a:t>Please</a:t>
            </a:r>
            <a:r>
              <a:rPr lang="de-DE" sz="2000" dirty="0"/>
              <a:t>, </a:t>
            </a:r>
            <a:r>
              <a:rPr lang="de-DE" sz="2000" dirty="0" err="1"/>
              <a:t>use</a:t>
            </a:r>
            <a:r>
              <a:rPr lang="de-DE" sz="2000" dirty="0"/>
              <a:t> </a:t>
            </a:r>
            <a:r>
              <a:rPr lang="de-DE" sz="2000" dirty="0" err="1"/>
              <a:t>the</a:t>
            </a:r>
            <a:r>
              <a:rPr lang="de-DE" sz="2000" dirty="0"/>
              <a:t> </a:t>
            </a:r>
            <a:r>
              <a:rPr lang="de-DE" sz="2000" dirty="0" err="1"/>
              <a:t>dissemination</a:t>
            </a:r>
            <a:r>
              <a:rPr lang="de-DE" sz="2000" dirty="0"/>
              <a:t> </a:t>
            </a:r>
            <a:r>
              <a:rPr lang="de-DE" sz="2000" dirty="0" err="1"/>
              <a:t>table</a:t>
            </a:r>
            <a:r>
              <a:rPr lang="de-DE" sz="2000" dirty="0"/>
              <a:t> </a:t>
            </a:r>
            <a:r>
              <a:rPr lang="de-DE" sz="2000" dirty="0" err="1"/>
              <a:t>for</a:t>
            </a:r>
            <a:r>
              <a:rPr lang="de-DE" sz="2000" dirty="0"/>
              <a:t> </a:t>
            </a:r>
            <a:r>
              <a:rPr lang="de-DE" sz="2000" dirty="0" err="1"/>
              <a:t>documentation</a:t>
            </a:r>
            <a:r>
              <a:rPr lang="de-DE" sz="2000" dirty="0"/>
              <a:t> </a:t>
            </a:r>
          </a:p>
          <a:p>
            <a:pPr marL="285750" indent="-285750">
              <a:buFont typeface="Wingdings" panose="05000000000000000000" pitchFamily="2" charset="2"/>
              <a:buChar char="Ø"/>
            </a:pPr>
            <a:r>
              <a:rPr lang="de-DE" sz="2000" dirty="0" err="1"/>
              <a:t>Please</a:t>
            </a:r>
            <a:r>
              <a:rPr lang="de-DE" sz="2000" dirty="0"/>
              <a:t>, </a:t>
            </a:r>
            <a:r>
              <a:rPr lang="de-DE" sz="2000" dirty="0" err="1"/>
              <a:t>see</a:t>
            </a:r>
            <a:r>
              <a:rPr lang="de-DE" sz="2000" dirty="0"/>
              <a:t> social </a:t>
            </a:r>
            <a:r>
              <a:rPr lang="de-DE" sz="2000" dirty="0" err="1"/>
              <a:t>media</a:t>
            </a:r>
            <a:r>
              <a:rPr lang="de-DE" sz="2000" dirty="0"/>
              <a:t> </a:t>
            </a:r>
            <a:r>
              <a:rPr lang="de-DE" sz="2000" dirty="0" err="1"/>
              <a:t>roster</a:t>
            </a:r>
            <a:r>
              <a:rPr lang="de-DE" sz="2000" dirty="0"/>
              <a:t> for EU-CERT Facebook </a:t>
            </a:r>
            <a:r>
              <a:rPr lang="de-DE" sz="2000" dirty="0" err="1"/>
              <a:t>page</a:t>
            </a:r>
            <a:endParaRPr lang="en-GB" sz="2000" dirty="0"/>
          </a:p>
        </p:txBody>
      </p:sp>
    </p:spTree>
    <p:extLst>
      <p:ext uri="{BB962C8B-B14F-4D97-AF65-F5344CB8AC3E}">
        <p14:creationId xmlns:p14="http://schemas.microsoft.com/office/powerpoint/2010/main" val="196695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C5829-32D4-423E-ADC5-6C96A403E1B4}"/>
              </a:ext>
            </a:extLst>
          </p:cNvPr>
          <p:cNvSpPr>
            <a:spLocks noGrp="1"/>
          </p:cNvSpPr>
          <p:nvPr>
            <p:ph type="title"/>
          </p:nvPr>
        </p:nvSpPr>
        <p:spPr/>
        <p:txBody>
          <a:bodyPr/>
          <a:lstStyle/>
          <a:p>
            <a:r>
              <a:rPr lang="de-DE" dirty="0"/>
              <a:t>Google Drive Folders</a:t>
            </a:r>
          </a:p>
        </p:txBody>
      </p:sp>
      <p:pic>
        <p:nvPicPr>
          <p:cNvPr id="3" name="Grafik 2">
            <a:extLst>
              <a:ext uri="{FF2B5EF4-FFF2-40B4-BE49-F238E27FC236}">
                <a16:creationId xmlns:a16="http://schemas.microsoft.com/office/drawing/2014/main" id="{7A7382D7-7B50-4020-9CA7-5EECBCE57763}"/>
              </a:ext>
            </a:extLst>
          </p:cNvPr>
          <p:cNvPicPr>
            <a:picLocks noChangeAspect="1"/>
          </p:cNvPicPr>
          <p:nvPr/>
        </p:nvPicPr>
        <p:blipFill>
          <a:blip r:embed="rId2"/>
          <a:stretch>
            <a:fillRect/>
          </a:stretch>
        </p:blipFill>
        <p:spPr>
          <a:xfrm>
            <a:off x="1354732" y="1304881"/>
            <a:ext cx="8975095" cy="3751521"/>
          </a:xfrm>
          <a:prstGeom prst="rect">
            <a:avLst/>
          </a:prstGeom>
        </p:spPr>
      </p:pic>
      <p:sp>
        <p:nvSpPr>
          <p:cNvPr id="4" name="Rechteck 3">
            <a:extLst>
              <a:ext uri="{FF2B5EF4-FFF2-40B4-BE49-F238E27FC236}">
                <a16:creationId xmlns:a16="http://schemas.microsoft.com/office/drawing/2014/main" id="{E3362A07-5FC6-4D7E-AFF8-A135BB070D66}"/>
              </a:ext>
            </a:extLst>
          </p:cNvPr>
          <p:cNvSpPr/>
          <p:nvPr/>
        </p:nvSpPr>
        <p:spPr>
          <a:xfrm>
            <a:off x="1166470" y="5445475"/>
            <a:ext cx="2419573" cy="369332"/>
          </a:xfrm>
          <a:prstGeom prst="rect">
            <a:avLst/>
          </a:prstGeom>
        </p:spPr>
        <p:txBody>
          <a:bodyPr wrap="none">
            <a:spAutoFit/>
          </a:bodyPr>
          <a:lstStyle/>
          <a:p>
            <a:r>
              <a:rPr lang="de-DE" dirty="0">
                <a:hlinkClick r:id="rId3"/>
              </a:rPr>
              <a:t>EU-CERT – Google Drive</a:t>
            </a:r>
            <a:endParaRPr lang="de-DE" dirty="0"/>
          </a:p>
        </p:txBody>
      </p:sp>
      <p:sp>
        <p:nvSpPr>
          <p:cNvPr id="5" name="Rechteck 4">
            <a:extLst>
              <a:ext uri="{FF2B5EF4-FFF2-40B4-BE49-F238E27FC236}">
                <a16:creationId xmlns:a16="http://schemas.microsoft.com/office/drawing/2014/main" id="{8C594D6C-9901-4649-AC26-5F1E7AC1C0F4}"/>
              </a:ext>
            </a:extLst>
          </p:cNvPr>
          <p:cNvSpPr/>
          <p:nvPr/>
        </p:nvSpPr>
        <p:spPr>
          <a:xfrm>
            <a:off x="4859045" y="5445475"/>
            <a:ext cx="6096000" cy="646331"/>
          </a:xfrm>
          <a:prstGeom prst="rect">
            <a:avLst/>
          </a:prstGeom>
        </p:spPr>
        <p:txBody>
          <a:bodyPr>
            <a:spAutoFit/>
          </a:bodyPr>
          <a:lstStyle/>
          <a:p>
            <a:r>
              <a:rPr lang="de-DE" dirty="0"/>
              <a:t>https://drive.google.com/drive/u/0/folders/1ZY5YviOC_gj46QIMw044dqKfwkQXJbWt</a:t>
            </a:r>
          </a:p>
        </p:txBody>
      </p:sp>
    </p:spTree>
    <p:extLst>
      <p:ext uri="{BB962C8B-B14F-4D97-AF65-F5344CB8AC3E}">
        <p14:creationId xmlns:p14="http://schemas.microsoft.com/office/powerpoint/2010/main" val="199107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9648A-1CEC-4014-87BD-38775CD3C056}"/>
              </a:ext>
            </a:extLst>
          </p:cNvPr>
          <p:cNvSpPr>
            <a:spLocks noGrp="1"/>
          </p:cNvSpPr>
          <p:nvPr>
            <p:ph type="title"/>
          </p:nvPr>
        </p:nvSpPr>
        <p:spPr/>
        <p:txBody>
          <a:bodyPr/>
          <a:lstStyle/>
          <a:p>
            <a:r>
              <a:rPr lang="de-DE" dirty="0"/>
              <a:t>Dissemination Activities </a:t>
            </a:r>
          </a:p>
        </p:txBody>
      </p:sp>
      <p:pic>
        <p:nvPicPr>
          <p:cNvPr id="4" name="Grafik 3">
            <a:extLst>
              <a:ext uri="{FF2B5EF4-FFF2-40B4-BE49-F238E27FC236}">
                <a16:creationId xmlns:a16="http://schemas.microsoft.com/office/drawing/2014/main" id="{6D5870AE-43B8-4416-974A-1BFA42E10A51}"/>
              </a:ext>
            </a:extLst>
          </p:cNvPr>
          <p:cNvPicPr>
            <a:picLocks noChangeAspect="1"/>
          </p:cNvPicPr>
          <p:nvPr/>
        </p:nvPicPr>
        <p:blipFill>
          <a:blip r:embed="rId2"/>
          <a:stretch>
            <a:fillRect/>
          </a:stretch>
        </p:blipFill>
        <p:spPr>
          <a:xfrm>
            <a:off x="1097280" y="1440066"/>
            <a:ext cx="3307127" cy="4594194"/>
          </a:xfrm>
          <a:prstGeom prst="rect">
            <a:avLst/>
          </a:prstGeom>
        </p:spPr>
      </p:pic>
      <p:pic>
        <p:nvPicPr>
          <p:cNvPr id="5" name="Grafik 4">
            <a:extLst>
              <a:ext uri="{FF2B5EF4-FFF2-40B4-BE49-F238E27FC236}">
                <a16:creationId xmlns:a16="http://schemas.microsoft.com/office/drawing/2014/main" id="{F95CACE6-0392-46A4-9869-F226DEB72D90}"/>
              </a:ext>
            </a:extLst>
          </p:cNvPr>
          <p:cNvPicPr>
            <a:picLocks noChangeAspect="1"/>
          </p:cNvPicPr>
          <p:nvPr/>
        </p:nvPicPr>
        <p:blipFill>
          <a:blip r:embed="rId3"/>
          <a:stretch>
            <a:fillRect/>
          </a:stretch>
        </p:blipFill>
        <p:spPr>
          <a:xfrm>
            <a:off x="7547954" y="1442426"/>
            <a:ext cx="3265048" cy="4591834"/>
          </a:xfrm>
          <a:prstGeom prst="rect">
            <a:avLst/>
          </a:prstGeom>
        </p:spPr>
      </p:pic>
      <p:sp>
        <p:nvSpPr>
          <p:cNvPr id="6" name="Textfeld 5">
            <a:extLst>
              <a:ext uri="{FF2B5EF4-FFF2-40B4-BE49-F238E27FC236}">
                <a16:creationId xmlns:a16="http://schemas.microsoft.com/office/drawing/2014/main" id="{062E771E-46D2-44B4-B021-977D74E5D1F4}"/>
              </a:ext>
            </a:extLst>
          </p:cNvPr>
          <p:cNvSpPr txBox="1"/>
          <p:nvPr/>
        </p:nvSpPr>
        <p:spPr>
          <a:xfrm>
            <a:off x="4538539" y="1705838"/>
            <a:ext cx="2875282" cy="1754326"/>
          </a:xfrm>
          <a:prstGeom prst="rect">
            <a:avLst/>
          </a:prstGeom>
          <a:noFill/>
        </p:spPr>
        <p:txBody>
          <a:bodyPr wrap="square" rtlCol="0">
            <a:spAutoFit/>
          </a:bodyPr>
          <a:lstStyle/>
          <a:p>
            <a:r>
              <a:rPr lang="de-DE" dirty="0" err="1"/>
              <a:t>Please</a:t>
            </a:r>
            <a:r>
              <a:rPr lang="de-DE" dirty="0"/>
              <a:t>, </a:t>
            </a:r>
            <a:r>
              <a:rPr lang="de-DE" dirty="0" err="1"/>
              <a:t>be</a:t>
            </a:r>
            <a:r>
              <a:rPr lang="de-DE" dirty="0"/>
              <a:t> so </a:t>
            </a:r>
            <a:r>
              <a:rPr lang="de-DE" dirty="0" err="1"/>
              <a:t>kind</a:t>
            </a:r>
            <a:r>
              <a:rPr lang="de-DE" dirty="0"/>
              <a:t> and </a:t>
            </a:r>
            <a:r>
              <a:rPr lang="de-DE" dirty="0" err="1"/>
              <a:t>translate</a:t>
            </a:r>
            <a:r>
              <a:rPr lang="de-DE" dirty="0"/>
              <a:t> </a:t>
            </a:r>
            <a:r>
              <a:rPr lang="de-DE" dirty="0" err="1"/>
              <a:t>the</a:t>
            </a:r>
            <a:r>
              <a:rPr lang="de-DE" dirty="0"/>
              <a:t> EU-CERT </a:t>
            </a:r>
            <a:r>
              <a:rPr lang="de-DE" dirty="0" err="1"/>
              <a:t>poster</a:t>
            </a:r>
            <a:r>
              <a:rPr lang="de-DE" dirty="0"/>
              <a:t> in </a:t>
            </a:r>
            <a:r>
              <a:rPr lang="de-DE" dirty="0" err="1"/>
              <a:t>your</a:t>
            </a:r>
            <a:r>
              <a:rPr lang="de-DE" dirty="0"/>
              <a:t> national </a:t>
            </a:r>
            <a:r>
              <a:rPr lang="de-DE" dirty="0" err="1"/>
              <a:t>language</a:t>
            </a:r>
            <a:r>
              <a:rPr lang="de-DE" dirty="0"/>
              <a:t>.</a:t>
            </a:r>
          </a:p>
          <a:p>
            <a:endParaRPr lang="de-DE" dirty="0"/>
          </a:p>
          <a:p>
            <a:r>
              <a:rPr lang="de-DE" dirty="0"/>
              <a:t>The </a:t>
            </a:r>
            <a:r>
              <a:rPr lang="de-DE" dirty="0" err="1"/>
              <a:t>posters</a:t>
            </a:r>
            <a:r>
              <a:rPr lang="de-DE" dirty="0"/>
              <a:t> </a:t>
            </a:r>
            <a:r>
              <a:rPr lang="de-DE" dirty="0" err="1"/>
              <a:t>are</a:t>
            </a:r>
            <a:r>
              <a:rPr lang="de-DE" dirty="0"/>
              <a:t> </a:t>
            </a:r>
            <a:r>
              <a:rPr lang="de-DE" dirty="0" err="1"/>
              <a:t>uploaded</a:t>
            </a:r>
            <a:r>
              <a:rPr lang="de-DE" dirty="0"/>
              <a:t> on </a:t>
            </a:r>
            <a:r>
              <a:rPr lang="de-DE" dirty="0" err="1"/>
              <a:t>the</a:t>
            </a:r>
            <a:r>
              <a:rPr lang="de-DE" dirty="0"/>
              <a:t> </a:t>
            </a:r>
            <a:r>
              <a:rPr lang="de-DE" dirty="0" err="1"/>
              <a:t>google</a:t>
            </a:r>
            <a:r>
              <a:rPr lang="de-DE" dirty="0"/>
              <a:t> </a:t>
            </a:r>
            <a:r>
              <a:rPr lang="de-DE" dirty="0" err="1"/>
              <a:t>drive</a:t>
            </a:r>
            <a:r>
              <a:rPr lang="de-DE" dirty="0"/>
              <a:t> </a:t>
            </a:r>
            <a:r>
              <a:rPr lang="de-DE" dirty="0" err="1"/>
              <a:t>folder</a:t>
            </a:r>
            <a:r>
              <a:rPr lang="de-DE" dirty="0"/>
              <a:t>.</a:t>
            </a:r>
            <a:endParaRPr lang="en-GB" dirty="0"/>
          </a:p>
        </p:txBody>
      </p:sp>
    </p:spTree>
    <p:extLst>
      <p:ext uri="{BB962C8B-B14F-4D97-AF65-F5344CB8AC3E}">
        <p14:creationId xmlns:p14="http://schemas.microsoft.com/office/powerpoint/2010/main" val="298463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5CD07-464D-41F6-A36F-C9C5B9E8972E}"/>
              </a:ext>
            </a:extLst>
          </p:cNvPr>
          <p:cNvSpPr>
            <a:spLocks noGrp="1"/>
          </p:cNvSpPr>
          <p:nvPr>
            <p:ph type="title"/>
          </p:nvPr>
        </p:nvSpPr>
        <p:spPr/>
        <p:txBody>
          <a:bodyPr/>
          <a:lstStyle/>
          <a:p>
            <a:r>
              <a:rPr lang="de-DE" dirty="0"/>
              <a:t>Dissemination Activities </a:t>
            </a:r>
          </a:p>
        </p:txBody>
      </p:sp>
      <p:pic>
        <p:nvPicPr>
          <p:cNvPr id="4" name="Picture 4" descr="We're Still Under Construction! - Busy Baskets Nursery">
            <a:extLst>
              <a:ext uri="{FF2B5EF4-FFF2-40B4-BE49-F238E27FC236}">
                <a16:creationId xmlns:a16="http://schemas.microsoft.com/office/drawing/2014/main" id="{D4E38FA4-FAAF-4B88-827C-2BFAAF012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204" y="3331243"/>
            <a:ext cx="3647435" cy="2615142"/>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10BC0F3E-04C6-4911-B483-566980F4E823}"/>
              </a:ext>
            </a:extLst>
          </p:cNvPr>
          <p:cNvSpPr txBox="1"/>
          <p:nvPr/>
        </p:nvSpPr>
        <p:spPr>
          <a:xfrm>
            <a:off x="2526771" y="1299918"/>
            <a:ext cx="6550053" cy="1754326"/>
          </a:xfrm>
          <a:prstGeom prst="rect">
            <a:avLst/>
          </a:prstGeom>
          <a:noFill/>
        </p:spPr>
        <p:txBody>
          <a:bodyPr wrap="square" rtlCol="0">
            <a:spAutoFit/>
          </a:bodyPr>
          <a:lstStyle/>
          <a:p>
            <a:r>
              <a:rPr lang="de-DE" dirty="0"/>
              <a:t>The EU-CERT </a:t>
            </a:r>
            <a:r>
              <a:rPr lang="de-DE" dirty="0" err="1"/>
              <a:t>website</a:t>
            </a:r>
            <a:r>
              <a:rPr lang="de-DE" dirty="0"/>
              <a:t> will </a:t>
            </a:r>
            <a:r>
              <a:rPr lang="de-DE" dirty="0" err="1"/>
              <a:t>be</a:t>
            </a:r>
            <a:r>
              <a:rPr lang="de-DE" dirty="0"/>
              <a:t> </a:t>
            </a:r>
            <a:r>
              <a:rPr lang="de-DE" dirty="0" err="1"/>
              <a:t>available</a:t>
            </a:r>
            <a:r>
              <a:rPr lang="de-DE" dirty="0"/>
              <a:t> </a:t>
            </a:r>
            <a:r>
              <a:rPr lang="de-DE" dirty="0" err="1"/>
              <a:t>soon</a:t>
            </a:r>
            <a:r>
              <a:rPr lang="de-DE" dirty="0"/>
              <a:t>.</a:t>
            </a:r>
          </a:p>
          <a:p>
            <a:endParaRPr lang="de-DE" b="1" dirty="0"/>
          </a:p>
          <a:p>
            <a:endParaRPr lang="de-DE" b="1" dirty="0"/>
          </a:p>
          <a:p>
            <a:r>
              <a:rPr lang="de-DE" b="1" dirty="0" err="1"/>
              <a:t>We</a:t>
            </a:r>
            <a:r>
              <a:rPr lang="de-DE" b="1" dirty="0"/>
              <a:t> will </a:t>
            </a:r>
            <a:r>
              <a:rPr lang="de-DE" b="1" dirty="0" err="1"/>
              <a:t>notify</a:t>
            </a:r>
            <a:r>
              <a:rPr lang="de-DE" b="1" dirty="0"/>
              <a:t> </a:t>
            </a:r>
            <a:r>
              <a:rPr lang="de-DE" b="1" dirty="0" err="1"/>
              <a:t>you</a:t>
            </a:r>
            <a:r>
              <a:rPr lang="de-DE" b="1" dirty="0"/>
              <a:t> and </a:t>
            </a:r>
            <a:r>
              <a:rPr lang="de-DE" b="1" dirty="0" err="1"/>
              <a:t>invite</a:t>
            </a:r>
            <a:r>
              <a:rPr lang="de-DE" b="1" dirty="0"/>
              <a:t> </a:t>
            </a:r>
            <a:r>
              <a:rPr lang="de-DE" b="1" dirty="0" err="1"/>
              <a:t>you</a:t>
            </a:r>
            <a:r>
              <a:rPr lang="de-DE" b="1" dirty="0"/>
              <a:t> </a:t>
            </a:r>
            <a:r>
              <a:rPr lang="de-DE" b="1" dirty="0" err="1"/>
              <a:t>to</a:t>
            </a:r>
            <a:r>
              <a:rPr lang="de-DE" b="1" dirty="0"/>
              <a:t> </a:t>
            </a:r>
            <a:r>
              <a:rPr lang="de-DE" b="1" dirty="0" err="1"/>
              <a:t>translate</a:t>
            </a:r>
            <a:r>
              <a:rPr lang="de-DE" b="1" dirty="0"/>
              <a:t> </a:t>
            </a:r>
            <a:r>
              <a:rPr lang="de-DE" b="1" dirty="0" err="1"/>
              <a:t>the</a:t>
            </a:r>
            <a:r>
              <a:rPr lang="de-DE" b="1" dirty="0"/>
              <a:t> </a:t>
            </a:r>
            <a:r>
              <a:rPr lang="de-DE" b="1" dirty="0" err="1"/>
              <a:t>dissemination</a:t>
            </a:r>
            <a:r>
              <a:rPr lang="de-DE" b="1" dirty="0"/>
              <a:t> </a:t>
            </a:r>
            <a:r>
              <a:rPr lang="de-DE" b="1" dirty="0" err="1"/>
              <a:t>materials</a:t>
            </a:r>
            <a:r>
              <a:rPr lang="de-DE" b="1" dirty="0"/>
              <a:t>.</a:t>
            </a:r>
          </a:p>
          <a:p>
            <a:endParaRPr lang="en-GB" dirty="0"/>
          </a:p>
        </p:txBody>
      </p:sp>
    </p:spTree>
    <p:extLst>
      <p:ext uri="{BB962C8B-B14F-4D97-AF65-F5344CB8AC3E}">
        <p14:creationId xmlns:p14="http://schemas.microsoft.com/office/powerpoint/2010/main" val="2351058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922A13-3060-458A-8275-E180301CA049}"/>
              </a:ext>
            </a:extLst>
          </p:cNvPr>
          <p:cNvSpPr>
            <a:spLocks noGrp="1"/>
          </p:cNvSpPr>
          <p:nvPr>
            <p:ph type="title"/>
          </p:nvPr>
        </p:nvSpPr>
        <p:spPr/>
        <p:txBody>
          <a:bodyPr/>
          <a:lstStyle/>
          <a:p>
            <a:r>
              <a:rPr lang="de-DE" dirty="0" err="1"/>
              <a:t>Social</a:t>
            </a:r>
            <a:r>
              <a:rPr lang="de-DE" dirty="0"/>
              <a:t> Media Accounts – Facebook 	</a:t>
            </a:r>
          </a:p>
        </p:txBody>
      </p:sp>
      <p:pic>
        <p:nvPicPr>
          <p:cNvPr id="4" name="Grafik 3">
            <a:extLst>
              <a:ext uri="{FF2B5EF4-FFF2-40B4-BE49-F238E27FC236}">
                <a16:creationId xmlns:a16="http://schemas.microsoft.com/office/drawing/2014/main" id="{D82CD9D3-281C-4EB8-87D3-CA1C56CF4C63}"/>
              </a:ext>
            </a:extLst>
          </p:cNvPr>
          <p:cNvPicPr>
            <a:picLocks noChangeAspect="1"/>
          </p:cNvPicPr>
          <p:nvPr/>
        </p:nvPicPr>
        <p:blipFill>
          <a:blip r:embed="rId2"/>
          <a:stretch>
            <a:fillRect/>
          </a:stretch>
        </p:blipFill>
        <p:spPr>
          <a:xfrm>
            <a:off x="1199519" y="1110344"/>
            <a:ext cx="3200254" cy="4851998"/>
          </a:xfrm>
          <a:prstGeom prst="rect">
            <a:avLst/>
          </a:prstGeom>
          <a:ln>
            <a:solidFill>
              <a:schemeClr val="tx1"/>
            </a:solidFill>
          </a:ln>
        </p:spPr>
      </p:pic>
      <p:sp>
        <p:nvSpPr>
          <p:cNvPr id="6" name="Rechteck 5">
            <a:extLst>
              <a:ext uri="{FF2B5EF4-FFF2-40B4-BE49-F238E27FC236}">
                <a16:creationId xmlns:a16="http://schemas.microsoft.com/office/drawing/2014/main" id="{2CB51B4C-2B4C-49D1-8E9A-5F56E2F2B933}"/>
              </a:ext>
            </a:extLst>
          </p:cNvPr>
          <p:cNvSpPr/>
          <p:nvPr/>
        </p:nvSpPr>
        <p:spPr>
          <a:xfrm>
            <a:off x="4829371" y="2457766"/>
            <a:ext cx="6096000" cy="1200329"/>
          </a:xfrm>
          <a:prstGeom prst="rect">
            <a:avLst/>
          </a:prstGeom>
        </p:spPr>
        <p:txBody>
          <a:bodyPr>
            <a:spAutoFit/>
          </a:bodyPr>
          <a:lstStyle/>
          <a:p>
            <a:r>
              <a:rPr lang="de-DE" dirty="0"/>
              <a:t>EU-CERT Facebook </a:t>
            </a:r>
            <a:r>
              <a:rPr lang="de-DE" dirty="0" err="1"/>
              <a:t>page</a:t>
            </a:r>
            <a:r>
              <a:rPr lang="de-DE" dirty="0"/>
              <a:t>: </a:t>
            </a:r>
          </a:p>
          <a:p>
            <a:endParaRPr lang="de-DE" dirty="0"/>
          </a:p>
          <a:p>
            <a:r>
              <a:rPr lang="de-DE" dirty="0">
                <a:hlinkClick r:id="rId3"/>
              </a:rPr>
              <a:t>https://www.facebook.com/Eu-Cert-104391385540756/?ref=pages_you_manage</a:t>
            </a:r>
            <a:r>
              <a:rPr lang="de-DE" dirty="0"/>
              <a:t> </a:t>
            </a:r>
          </a:p>
        </p:txBody>
      </p:sp>
      <p:sp>
        <p:nvSpPr>
          <p:cNvPr id="7" name="Rechteck 6">
            <a:extLst>
              <a:ext uri="{FF2B5EF4-FFF2-40B4-BE49-F238E27FC236}">
                <a16:creationId xmlns:a16="http://schemas.microsoft.com/office/drawing/2014/main" id="{7A39EE38-D0A3-4B20-ABC6-EAA82F1CA73C}"/>
              </a:ext>
            </a:extLst>
          </p:cNvPr>
          <p:cNvSpPr/>
          <p:nvPr/>
        </p:nvSpPr>
        <p:spPr>
          <a:xfrm>
            <a:off x="4829371" y="1374689"/>
            <a:ext cx="6096000" cy="646331"/>
          </a:xfrm>
          <a:prstGeom prst="rect">
            <a:avLst/>
          </a:prstGeom>
        </p:spPr>
        <p:txBody>
          <a:bodyPr>
            <a:spAutoFit/>
          </a:bodyPr>
          <a:lstStyle/>
          <a:p>
            <a:endParaRPr lang="de-DE" b="1" dirty="0"/>
          </a:p>
          <a:p>
            <a:r>
              <a:rPr lang="de-DE" b="1" dirty="0" err="1"/>
              <a:t>Please</a:t>
            </a:r>
            <a:r>
              <a:rPr lang="de-DE" b="1" dirty="0"/>
              <a:t>, send </a:t>
            </a:r>
            <a:r>
              <a:rPr lang="de-DE" b="1" dirty="0" err="1"/>
              <a:t>me</a:t>
            </a:r>
            <a:r>
              <a:rPr lang="de-DE" b="1" dirty="0"/>
              <a:t> </a:t>
            </a:r>
            <a:r>
              <a:rPr lang="de-DE" b="1" dirty="0" err="1"/>
              <a:t>your</a:t>
            </a:r>
            <a:r>
              <a:rPr lang="de-DE" b="1" dirty="0"/>
              <a:t> </a:t>
            </a:r>
            <a:r>
              <a:rPr lang="de-DE" b="1" dirty="0" err="1"/>
              <a:t>facebook</a:t>
            </a:r>
            <a:r>
              <a:rPr lang="de-DE" b="1" dirty="0"/>
              <a:t> </a:t>
            </a:r>
            <a:r>
              <a:rPr lang="de-DE" b="1" dirty="0" err="1"/>
              <a:t>account</a:t>
            </a:r>
            <a:r>
              <a:rPr lang="de-DE" b="1" dirty="0"/>
              <a:t> </a:t>
            </a:r>
            <a:r>
              <a:rPr lang="de-DE" b="1" dirty="0" err="1"/>
              <a:t>name</a:t>
            </a:r>
            <a:r>
              <a:rPr lang="de-DE" b="1" dirty="0"/>
              <a:t> </a:t>
            </a:r>
          </a:p>
        </p:txBody>
      </p:sp>
    </p:spTree>
    <p:extLst>
      <p:ext uri="{BB962C8B-B14F-4D97-AF65-F5344CB8AC3E}">
        <p14:creationId xmlns:p14="http://schemas.microsoft.com/office/powerpoint/2010/main" val="3908213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49A63-9EAE-4EEC-80C1-9A37DB3D6F05}"/>
              </a:ext>
            </a:extLst>
          </p:cNvPr>
          <p:cNvSpPr>
            <a:spLocks noGrp="1"/>
          </p:cNvSpPr>
          <p:nvPr>
            <p:ph type="title"/>
          </p:nvPr>
        </p:nvSpPr>
        <p:spPr/>
        <p:txBody>
          <a:bodyPr/>
          <a:lstStyle/>
          <a:p>
            <a:r>
              <a:rPr lang="de-DE" dirty="0" err="1"/>
              <a:t>Social</a:t>
            </a:r>
            <a:r>
              <a:rPr lang="de-DE" dirty="0"/>
              <a:t> Media Accounts – Facebook 	</a:t>
            </a:r>
          </a:p>
        </p:txBody>
      </p:sp>
      <p:pic>
        <p:nvPicPr>
          <p:cNvPr id="4" name="Grafik 3">
            <a:extLst>
              <a:ext uri="{FF2B5EF4-FFF2-40B4-BE49-F238E27FC236}">
                <a16:creationId xmlns:a16="http://schemas.microsoft.com/office/drawing/2014/main" id="{C0B12000-48CD-4E2D-BF7E-19E970E14325}"/>
              </a:ext>
            </a:extLst>
          </p:cNvPr>
          <p:cNvPicPr>
            <a:picLocks noChangeAspect="1"/>
          </p:cNvPicPr>
          <p:nvPr/>
        </p:nvPicPr>
        <p:blipFill>
          <a:blip r:embed="rId2"/>
          <a:stretch>
            <a:fillRect/>
          </a:stretch>
        </p:blipFill>
        <p:spPr>
          <a:xfrm>
            <a:off x="1097280" y="1891559"/>
            <a:ext cx="7744287" cy="3386101"/>
          </a:xfrm>
          <a:prstGeom prst="rect">
            <a:avLst/>
          </a:prstGeom>
        </p:spPr>
      </p:pic>
      <p:sp>
        <p:nvSpPr>
          <p:cNvPr id="5" name="Textfeld 4">
            <a:extLst>
              <a:ext uri="{FF2B5EF4-FFF2-40B4-BE49-F238E27FC236}">
                <a16:creationId xmlns:a16="http://schemas.microsoft.com/office/drawing/2014/main" id="{1B738E29-448D-427F-8ED1-6A5C65CA4C7E}"/>
              </a:ext>
            </a:extLst>
          </p:cNvPr>
          <p:cNvSpPr txBox="1"/>
          <p:nvPr/>
        </p:nvSpPr>
        <p:spPr>
          <a:xfrm>
            <a:off x="9019712" y="2166151"/>
            <a:ext cx="2716567" cy="2031325"/>
          </a:xfrm>
          <a:prstGeom prst="rect">
            <a:avLst/>
          </a:prstGeom>
          <a:noFill/>
        </p:spPr>
        <p:txBody>
          <a:bodyPr wrap="square" rtlCol="0">
            <a:spAutoFit/>
          </a:bodyPr>
          <a:lstStyle/>
          <a:p>
            <a:r>
              <a:rPr lang="de-DE" dirty="0"/>
              <a:t>Be </a:t>
            </a:r>
            <a:r>
              <a:rPr lang="de-DE" dirty="0" err="1"/>
              <a:t>active</a:t>
            </a:r>
            <a:r>
              <a:rPr lang="de-DE" dirty="0"/>
              <a:t> on social </a:t>
            </a:r>
            <a:r>
              <a:rPr lang="de-DE" dirty="0" err="1"/>
              <a:t>media</a:t>
            </a:r>
            <a:r>
              <a:rPr lang="de-DE" dirty="0"/>
              <a:t> and plan </a:t>
            </a:r>
            <a:r>
              <a:rPr lang="de-DE" dirty="0" err="1"/>
              <a:t>your</a:t>
            </a:r>
            <a:r>
              <a:rPr lang="de-DE" dirty="0"/>
              <a:t> </a:t>
            </a:r>
            <a:r>
              <a:rPr lang="de-DE" dirty="0" err="1"/>
              <a:t>posts</a:t>
            </a:r>
            <a:r>
              <a:rPr lang="de-DE" dirty="0"/>
              <a:t> for </a:t>
            </a:r>
            <a:r>
              <a:rPr lang="de-DE" dirty="0" err="1"/>
              <a:t>the</a:t>
            </a:r>
            <a:r>
              <a:rPr lang="de-DE" dirty="0"/>
              <a:t> </a:t>
            </a:r>
            <a:r>
              <a:rPr lang="de-DE" dirty="0" err="1"/>
              <a:t>next</a:t>
            </a:r>
            <a:r>
              <a:rPr lang="de-DE" dirty="0"/>
              <a:t> </a:t>
            </a:r>
            <a:r>
              <a:rPr lang="de-DE" dirty="0" err="1"/>
              <a:t>weeks</a:t>
            </a:r>
            <a:r>
              <a:rPr lang="de-DE" dirty="0"/>
              <a:t> and </a:t>
            </a:r>
            <a:r>
              <a:rPr lang="de-DE" dirty="0" err="1"/>
              <a:t>months</a:t>
            </a:r>
            <a:r>
              <a:rPr lang="de-DE" dirty="0"/>
              <a:t>!</a:t>
            </a:r>
          </a:p>
          <a:p>
            <a:endParaRPr lang="de-DE" dirty="0"/>
          </a:p>
          <a:p>
            <a:r>
              <a:rPr lang="de-DE" dirty="0" err="1"/>
              <a:t>That</a:t>
            </a:r>
            <a:r>
              <a:rPr lang="de-DE" dirty="0"/>
              <a:t> </a:t>
            </a:r>
            <a:r>
              <a:rPr lang="de-DE" dirty="0" err="1"/>
              <a:t>makes</a:t>
            </a:r>
            <a:r>
              <a:rPr lang="de-DE" dirty="0"/>
              <a:t> it </a:t>
            </a:r>
            <a:r>
              <a:rPr lang="de-DE" dirty="0" err="1"/>
              <a:t>easier</a:t>
            </a:r>
            <a:r>
              <a:rPr lang="de-DE" dirty="0"/>
              <a:t> to </a:t>
            </a:r>
            <a:r>
              <a:rPr lang="de-DE" dirty="0" err="1"/>
              <a:t>communicate</a:t>
            </a:r>
            <a:r>
              <a:rPr lang="de-DE" dirty="0"/>
              <a:t> </a:t>
            </a:r>
            <a:r>
              <a:rPr lang="de-DE" dirty="0" err="1"/>
              <a:t>with</a:t>
            </a:r>
            <a:r>
              <a:rPr lang="de-DE" dirty="0"/>
              <a:t> </a:t>
            </a:r>
            <a:r>
              <a:rPr lang="de-DE" dirty="0" err="1"/>
              <a:t>your</a:t>
            </a:r>
            <a:r>
              <a:rPr lang="de-DE" dirty="0"/>
              <a:t> </a:t>
            </a:r>
            <a:r>
              <a:rPr lang="de-DE" dirty="0" err="1"/>
              <a:t>stakeholders</a:t>
            </a:r>
            <a:r>
              <a:rPr lang="de-DE" dirty="0"/>
              <a:t>!</a:t>
            </a:r>
          </a:p>
        </p:txBody>
      </p:sp>
    </p:spTree>
    <p:extLst>
      <p:ext uri="{BB962C8B-B14F-4D97-AF65-F5344CB8AC3E}">
        <p14:creationId xmlns:p14="http://schemas.microsoft.com/office/powerpoint/2010/main" val="87158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A8BB4-04E0-4DB5-AFAE-AC653798954B}"/>
              </a:ext>
            </a:extLst>
          </p:cNvPr>
          <p:cNvSpPr>
            <a:spLocks noGrp="1"/>
          </p:cNvSpPr>
          <p:nvPr>
            <p:ph type="ctrTitle"/>
          </p:nvPr>
        </p:nvSpPr>
        <p:spPr/>
        <p:txBody>
          <a:bodyPr/>
          <a:lstStyle/>
          <a:p>
            <a:r>
              <a:rPr lang="de-DE" dirty="0"/>
              <a:t>EU-CERT Templates</a:t>
            </a:r>
          </a:p>
        </p:txBody>
      </p:sp>
    </p:spTree>
    <p:extLst>
      <p:ext uri="{BB962C8B-B14F-4D97-AF65-F5344CB8AC3E}">
        <p14:creationId xmlns:p14="http://schemas.microsoft.com/office/powerpoint/2010/main" val="180915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CE6EB-472A-4B0B-90C5-0F14D761D47F}"/>
              </a:ext>
            </a:extLst>
          </p:cNvPr>
          <p:cNvSpPr>
            <a:spLocks noGrp="1"/>
          </p:cNvSpPr>
          <p:nvPr>
            <p:ph type="title"/>
          </p:nvPr>
        </p:nvSpPr>
        <p:spPr/>
        <p:txBody>
          <a:bodyPr/>
          <a:lstStyle/>
          <a:p>
            <a:r>
              <a:rPr lang="de-DE" dirty="0"/>
              <a:t>EU-CERT Templates</a:t>
            </a:r>
          </a:p>
        </p:txBody>
      </p:sp>
      <p:pic>
        <p:nvPicPr>
          <p:cNvPr id="4" name="Grafik 3">
            <a:extLst>
              <a:ext uri="{FF2B5EF4-FFF2-40B4-BE49-F238E27FC236}">
                <a16:creationId xmlns:a16="http://schemas.microsoft.com/office/drawing/2014/main" id="{38EA8379-656B-4104-AFFC-DFE3CB825491}"/>
              </a:ext>
            </a:extLst>
          </p:cNvPr>
          <p:cNvPicPr>
            <a:picLocks noChangeAspect="1"/>
          </p:cNvPicPr>
          <p:nvPr/>
        </p:nvPicPr>
        <p:blipFill>
          <a:blip r:embed="rId2"/>
          <a:stretch>
            <a:fillRect/>
          </a:stretch>
        </p:blipFill>
        <p:spPr>
          <a:xfrm>
            <a:off x="5699464" y="510631"/>
            <a:ext cx="3668603" cy="5259346"/>
          </a:xfrm>
          <a:prstGeom prst="rect">
            <a:avLst/>
          </a:prstGeom>
          <a:ln>
            <a:solidFill>
              <a:schemeClr val="tx1"/>
            </a:solidFill>
          </a:ln>
        </p:spPr>
      </p:pic>
      <p:sp>
        <p:nvSpPr>
          <p:cNvPr id="5" name="Ellipse 4">
            <a:extLst>
              <a:ext uri="{FF2B5EF4-FFF2-40B4-BE49-F238E27FC236}">
                <a16:creationId xmlns:a16="http://schemas.microsoft.com/office/drawing/2014/main" id="{868FE2EE-B954-4046-BAC9-34453C9D0F2C}"/>
              </a:ext>
            </a:extLst>
          </p:cNvPr>
          <p:cNvSpPr/>
          <p:nvPr/>
        </p:nvSpPr>
        <p:spPr>
          <a:xfrm>
            <a:off x="6186255" y="1910601"/>
            <a:ext cx="2735803" cy="691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2A61246B-5A38-4B47-81ED-B4C66214446B}"/>
              </a:ext>
            </a:extLst>
          </p:cNvPr>
          <p:cNvSpPr/>
          <p:nvPr/>
        </p:nvSpPr>
        <p:spPr>
          <a:xfrm>
            <a:off x="8098560" y="352561"/>
            <a:ext cx="1269507" cy="691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8D62B5A4-4DC4-470D-81A2-4098B2D879D0}"/>
              </a:ext>
            </a:extLst>
          </p:cNvPr>
          <p:cNvSpPr/>
          <p:nvPr/>
        </p:nvSpPr>
        <p:spPr>
          <a:xfrm>
            <a:off x="6821009" y="352562"/>
            <a:ext cx="1269507" cy="691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994BAC25-5E9C-4963-9564-A3F2989012A0}"/>
              </a:ext>
            </a:extLst>
          </p:cNvPr>
          <p:cNvSpPr/>
          <p:nvPr/>
        </p:nvSpPr>
        <p:spPr>
          <a:xfrm>
            <a:off x="4867276" y="5000665"/>
            <a:ext cx="4957345" cy="691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D914F9DA-692F-48B6-8048-5463F4D8CCBC}"/>
              </a:ext>
            </a:extLst>
          </p:cNvPr>
          <p:cNvSpPr/>
          <p:nvPr/>
        </p:nvSpPr>
        <p:spPr>
          <a:xfrm>
            <a:off x="8563992" y="5199991"/>
            <a:ext cx="1269507" cy="691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13DFAD33-EBE6-47D8-8564-7E7FCCD80377}"/>
              </a:ext>
            </a:extLst>
          </p:cNvPr>
          <p:cNvSpPr txBox="1"/>
          <p:nvPr/>
        </p:nvSpPr>
        <p:spPr>
          <a:xfrm>
            <a:off x="1097280" y="2388094"/>
            <a:ext cx="3559946" cy="923330"/>
          </a:xfrm>
          <a:prstGeom prst="rect">
            <a:avLst/>
          </a:prstGeom>
          <a:noFill/>
        </p:spPr>
        <p:txBody>
          <a:bodyPr wrap="square" rtlCol="0">
            <a:spAutoFit/>
          </a:bodyPr>
          <a:lstStyle/>
          <a:p>
            <a:r>
              <a:rPr lang="de-DE" dirty="0" err="1"/>
              <a:t>Please</a:t>
            </a:r>
            <a:r>
              <a:rPr lang="de-DE" dirty="0"/>
              <a:t> stick to </a:t>
            </a:r>
            <a:r>
              <a:rPr lang="de-DE" dirty="0" err="1"/>
              <a:t>this</a:t>
            </a:r>
            <a:r>
              <a:rPr lang="de-DE" dirty="0"/>
              <a:t> Word </a:t>
            </a:r>
            <a:r>
              <a:rPr lang="de-DE" dirty="0" err="1"/>
              <a:t>template</a:t>
            </a:r>
            <a:r>
              <a:rPr lang="de-DE" dirty="0"/>
              <a:t>!</a:t>
            </a:r>
          </a:p>
          <a:p>
            <a:endParaRPr lang="de-DE" dirty="0"/>
          </a:p>
          <a:p>
            <a:r>
              <a:rPr lang="de-DE" dirty="0" err="1"/>
              <a:t>Available</a:t>
            </a:r>
            <a:r>
              <a:rPr lang="de-DE" dirty="0"/>
              <a:t> on </a:t>
            </a:r>
            <a:r>
              <a:rPr lang="de-DE" dirty="0" err="1"/>
              <a:t>google</a:t>
            </a:r>
            <a:r>
              <a:rPr lang="de-DE" dirty="0"/>
              <a:t> </a:t>
            </a:r>
            <a:r>
              <a:rPr lang="de-DE" dirty="0" err="1"/>
              <a:t>drive</a:t>
            </a:r>
            <a:r>
              <a:rPr lang="de-DE" dirty="0"/>
              <a:t> </a:t>
            </a:r>
          </a:p>
        </p:txBody>
      </p:sp>
    </p:spTree>
    <p:extLst>
      <p:ext uri="{BB962C8B-B14F-4D97-AF65-F5344CB8AC3E}">
        <p14:creationId xmlns:p14="http://schemas.microsoft.com/office/powerpoint/2010/main" val="4064373861"/>
      </p:ext>
    </p:extLst>
  </p:cSld>
  <p:clrMapOvr>
    <a:masterClrMapping/>
  </p:clrMapOvr>
</p:sld>
</file>

<file path=ppt/theme/theme1.xml><?xml version="1.0" encoding="utf-8"?>
<a:theme xmlns:a="http://schemas.openxmlformats.org/drawingml/2006/main" name="Rückblick">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394</Words>
  <Application>Microsoft Office PowerPoint</Application>
  <PresentationFormat>Breitbild</PresentationFormat>
  <Paragraphs>69</Paragraphs>
  <Slides>14</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14</vt:i4>
      </vt:variant>
    </vt:vector>
  </HeadingPairs>
  <TitlesOfParts>
    <vt:vector size="23" baseType="lpstr">
      <vt:lpstr>宋体</vt:lpstr>
      <vt:lpstr>Arial</vt:lpstr>
      <vt:lpstr>Calibri</vt:lpstr>
      <vt:lpstr>Calibri Light</vt:lpstr>
      <vt:lpstr>Euphemia</vt:lpstr>
      <vt:lpstr>Times New Roman</vt:lpstr>
      <vt:lpstr>Wingdings</vt:lpstr>
      <vt:lpstr>Wingdings 3</vt:lpstr>
      <vt:lpstr>Rückblick</vt:lpstr>
      <vt:lpstr>EU-CERT: European Certificates and Accreditation for European Projects</vt:lpstr>
      <vt:lpstr>Dissemination activities</vt:lpstr>
      <vt:lpstr>Google Drive Folders</vt:lpstr>
      <vt:lpstr>Dissemination Activities </vt:lpstr>
      <vt:lpstr>Dissemination Activities </vt:lpstr>
      <vt:lpstr>Social Media Accounts – Facebook  </vt:lpstr>
      <vt:lpstr>Social Media Accounts – Facebook  </vt:lpstr>
      <vt:lpstr>EU-CERT Templates</vt:lpstr>
      <vt:lpstr>EU-CERT Templates</vt:lpstr>
      <vt:lpstr>EU-CERT Templates</vt:lpstr>
      <vt:lpstr>Social Media Roster </vt:lpstr>
      <vt:lpstr>Dissemination activities - Documentation</vt:lpstr>
      <vt:lpstr>Dissemiantion Report Template – Example UPB</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2022-04-05T08:13:36Z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