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9"/>
  </p:notesMasterIdLst>
  <p:handoutMasterIdLst>
    <p:handoutMasterId r:id="rId10"/>
  </p:handoutMasterIdLst>
  <p:sldIdLst>
    <p:sldId id="289" r:id="rId5"/>
    <p:sldId id="360" r:id="rId6"/>
    <p:sldId id="359" r:id="rId7"/>
    <p:sldId id="35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showGuides="1">
      <p:cViewPr varScale="1">
        <p:scale>
          <a:sx n="86" d="100"/>
          <a:sy n="86" d="100"/>
        </p:scale>
        <p:origin x="523" y="48"/>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04.04.2022</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04.04.2022</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04.04.2022</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04.04.2022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04.04.2022</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04.04.2022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04.04.2022</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04.04.2022</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04.04.2022</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04.04.2022</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04.04.2022</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04.04.2022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04.04.2022</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4"/>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umfragen.uni-paderborn.de/index.php/215354?lang=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European Certificates and Accreditation for European Projects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Reference Number:</a:t>
            </a:r>
            <a:br>
              <a:rPr lang="en-US" b="1" i="1" dirty="0"/>
            </a:br>
            <a:r>
              <a:rPr lang="fr-FR" dirty="0"/>
              <a:t>2021-1-DE02-KA220-ADU-000033541 </a:t>
            </a:r>
          </a:p>
          <a:p>
            <a:r>
              <a:rPr lang="de-DE" b="1" dirty="0"/>
              <a:t>Duration: </a:t>
            </a:r>
          </a:p>
          <a:p>
            <a:r>
              <a:rPr lang="fr-FR" dirty="0"/>
              <a:t>01.02.2022 – 31.05.2024 </a:t>
            </a:r>
            <a:r>
              <a:rPr lang="de-DE" b="1" dirty="0"/>
              <a:t>(28 </a:t>
            </a:r>
            <a:r>
              <a:rPr lang="en-GB" b="1" dirty="0"/>
              <a:t>month</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de-DE" sz="2800" b="1" dirty="0"/>
              <a:t>Meeting Evaluation </a:t>
            </a:r>
            <a:endParaRPr lang="de-DE" sz="2800" dirty="0"/>
          </a:p>
          <a:p>
            <a:r>
              <a:rPr lang="en-US" sz="2800" b="1" dirty="0"/>
              <a:t>The EU-CERT – Kick-off-Conference</a:t>
            </a:r>
            <a:endParaRPr lang="de-DE" sz="2800" dirty="0"/>
          </a:p>
          <a:p>
            <a:r>
              <a:rPr lang="de-DE" sz="2800" b="1" dirty="0"/>
              <a:t>13.04.2022</a:t>
            </a:r>
            <a:endParaRPr lang="de-DE" sz="2800" dirty="0"/>
          </a:p>
          <a:p>
            <a:endParaRPr lang="en-US" sz="2000" b="1" dirty="0"/>
          </a:p>
          <a:p>
            <a:r>
              <a:rPr lang="en-US" sz="2000" b="1" dirty="0"/>
              <a:t>Partner Presentation – University of Paderborn </a:t>
            </a:r>
            <a:endParaRPr lang="pt-PT" sz="2000" dirty="0"/>
          </a:p>
        </p:txBody>
      </p:sp>
    </p:spTree>
    <p:extLst>
      <p:ext uri="{BB962C8B-B14F-4D97-AF65-F5344CB8AC3E}">
        <p14:creationId xmlns:p14="http://schemas.microsoft.com/office/powerpoint/2010/main" val="376673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437704-9019-4AD6-9914-AA0FB9FE7DC9}"/>
              </a:ext>
            </a:extLst>
          </p:cNvPr>
          <p:cNvSpPr>
            <a:spLocks noGrp="1"/>
          </p:cNvSpPr>
          <p:nvPr>
            <p:ph type="title"/>
          </p:nvPr>
        </p:nvSpPr>
        <p:spPr/>
        <p:txBody>
          <a:bodyPr/>
          <a:lstStyle/>
          <a:p>
            <a:r>
              <a:rPr lang="de-DE" dirty="0"/>
              <a:t>Meeting Evaluation </a:t>
            </a:r>
          </a:p>
        </p:txBody>
      </p:sp>
      <p:sp>
        <p:nvSpPr>
          <p:cNvPr id="3" name="Textplatzhalter 2">
            <a:extLst>
              <a:ext uri="{FF2B5EF4-FFF2-40B4-BE49-F238E27FC236}">
                <a16:creationId xmlns:a16="http://schemas.microsoft.com/office/drawing/2014/main" id="{53260075-B807-47E9-B5CB-3382D843180C}"/>
              </a:ext>
            </a:extLst>
          </p:cNvPr>
          <p:cNvSpPr>
            <a:spLocks noGrp="1"/>
          </p:cNvSpPr>
          <p:nvPr>
            <p:ph type="body" idx="1"/>
          </p:nvPr>
        </p:nvSpPr>
        <p:spPr/>
        <p:txBody>
          <a:bodyPr/>
          <a:lstStyle/>
          <a:p>
            <a:r>
              <a:rPr lang="de-DE" dirty="0"/>
              <a:t>First TPM in Cologne, Germany</a:t>
            </a:r>
          </a:p>
        </p:txBody>
      </p:sp>
    </p:spTree>
    <p:extLst>
      <p:ext uri="{BB962C8B-B14F-4D97-AF65-F5344CB8AC3E}">
        <p14:creationId xmlns:p14="http://schemas.microsoft.com/office/powerpoint/2010/main" val="945637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29648A-1CEC-4014-87BD-38775CD3C056}"/>
              </a:ext>
            </a:extLst>
          </p:cNvPr>
          <p:cNvSpPr>
            <a:spLocks noGrp="1"/>
          </p:cNvSpPr>
          <p:nvPr>
            <p:ph type="title"/>
          </p:nvPr>
        </p:nvSpPr>
        <p:spPr/>
        <p:txBody>
          <a:bodyPr/>
          <a:lstStyle/>
          <a:p>
            <a:r>
              <a:rPr lang="en-US" dirty="0"/>
              <a:t>Your opinion is important to us!</a:t>
            </a:r>
            <a:endParaRPr lang="de-DE" dirty="0"/>
          </a:p>
        </p:txBody>
      </p:sp>
      <p:sp>
        <p:nvSpPr>
          <p:cNvPr id="3" name="Inhaltsplatzhalter 2">
            <a:extLst>
              <a:ext uri="{FF2B5EF4-FFF2-40B4-BE49-F238E27FC236}">
                <a16:creationId xmlns:a16="http://schemas.microsoft.com/office/drawing/2014/main" id="{FFB38DDC-0F58-4842-80A2-485975B8222B}"/>
              </a:ext>
            </a:extLst>
          </p:cNvPr>
          <p:cNvSpPr>
            <a:spLocks noGrp="1"/>
          </p:cNvSpPr>
          <p:nvPr>
            <p:ph idx="1"/>
          </p:nvPr>
        </p:nvSpPr>
        <p:spPr>
          <a:xfrm>
            <a:off x="1097280" y="988906"/>
            <a:ext cx="10058400" cy="4376470"/>
          </a:xfrm>
        </p:spPr>
        <p:txBody>
          <a:bodyPr>
            <a:normAutofit/>
          </a:bodyPr>
          <a:lstStyle/>
          <a:p>
            <a:endParaRPr lang="de-DE" sz="3200" dirty="0"/>
          </a:p>
          <a:p>
            <a:endParaRPr lang="de-DE" sz="3200" dirty="0"/>
          </a:p>
          <a:p>
            <a:r>
              <a:rPr lang="de-DE" sz="3200" b="1" dirty="0" err="1"/>
              <a:t>Please</a:t>
            </a:r>
            <a:r>
              <a:rPr lang="de-DE" sz="3200" b="1" dirty="0"/>
              <a:t>, follow </a:t>
            </a:r>
            <a:r>
              <a:rPr lang="de-DE" sz="3200" b="1" dirty="0" err="1"/>
              <a:t>the</a:t>
            </a:r>
            <a:r>
              <a:rPr lang="de-DE" sz="3200" b="1" dirty="0"/>
              <a:t> link to </a:t>
            </a:r>
            <a:r>
              <a:rPr lang="de-DE" sz="3200" b="1" dirty="0" err="1"/>
              <a:t>access</a:t>
            </a:r>
            <a:r>
              <a:rPr lang="de-DE" sz="3200" b="1" dirty="0"/>
              <a:t> </a:t>
            </a:r>
            <a:r>
              <a:rPr lang="de-DE" sz="3200" b="1" dirty="0" err="1"/>
              <a:t>the</a:t>
            </a:r>
            <a:r>
              <a:rPr lang="de-DE" sz="3200" b="1" dirty="0"/>
              <a:t> online </a:t>
            </a:r>
            <a:r>
              <a:rPr lang="de-DE" sz="3200" b="1" dirty="0" err="1"/>
              <a:t>survey</a:t>
            </a:r>
            <a:r>
              <a:rPr lang="de-DE" sz="3200" b="1" dirty="0"/>
              <a:t>:</a:t>
            </a:r>
          </a:p>
          <a:p>
            <a:endParaRPr lang="de-DE" sz="3200" dirty="0"/>
          </a:p>
          <a:p>
            <a:endParaRPr lang="de-DE" sz="3200" dirty="0"/>
          </a:p>
          <a:p>
            <a:r>
              <a:rPr lang="de-DE" sz="3200" dirty="0">
                <a:hlinkClick r:id="rId2"/>
              </a:rPr>
              <a:t>https://umfragen.uni-paderborn.de/index.php/215354?lang=en</a:t>
            </a:r>
            <a:r>
              <a:rPr lang="de-DE" sz="3200" dirty="0"/>
              <a:t> </a:t>
            </a:r>
          </a:p>
          <a:p>
            <a:endParaRPr lang="de-DE" sz="4400" dirty="0"/>
          </a:p>
        </p:txBody>
      </p:sp>
      <p:pic>
        <p:nvPicPr>
          <p:cNvPr id="4" name="Picture 2" descr="Bewertung, Stern, Fünf, Anwendung">
            <a:extLst>
              <a:ext uri="{FF2B5EF4-FFF2-40B4-BE49-F238E27FC236}">
                <a16:creationId xmlns:a16="http://schemas.microsoft.com/office/drawing/2014/main" id="{74004689-F8D0-49F3-AB66-0FBADFFCE5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7721" y="3947976"/>
            <a:ext cx="3028586" cy="1921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639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marL="0">
              <a:lnSpc>
                <a:spcPct val="100000"/>
              </a:lnSpc>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marc.beutner@uni</a:t>
            </a:r>
            <a:r>
              <a:rPr lang="en-US" altLang="zh-CN" sz="1600" spc="80" dirty="0">
                <a:ea typeface="Times New Roman"/>
              </a:rPr>
              <a:t>-</a:t>
            </a:r>
            <a:r>
              <a:rPr lang="en-US" altLang="zh-CN" sz="1600" spc="5" dirty="0">
                <a:ea typeface="Times New Roman"/>
              </a:rPr>
              <a:t>paderborn.de</a:t>
            </a: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a:t>
            </a:r>
            <a:r>
              <a:rPr lang="en-US" altLang="zh-CN" sz="1600" b="1" spc="15" dirty="0">
                <a:cs typeface="Times New Roman"/>
              </a:rPr>
              <a:t> </a:t>
            </a:r>
            <a:r>
              <a:rPr lang="en-US" altLang="zh-CN" sz="1600" b="1" spc="-60" dirty="0">
                <a:ea typeface="Times New Roman"/>
              </a:rPr>
              <a:t>Paderborn</a:t>
            </a:r>
          </a:p>
          <a:p>
            <a:pPr marL="0" hangingPunct="0">
              <a:lnSpc>
                <a:spcPct val="99583"/>
              </a:lnSpc>
            </a:pPr>
            <a:r>
              <a:rPr lang="en-US" altLang="zh-CN" sz="1600" b="1" spc="-30" dirty="0">
                <a:ea typeface="Times New Roman"/>
              </a:rPr>
              <a:t>Department</a:t>
            </a:r>
            <a:r>
              <a:rPr lang="en-US" altLang="zh-CN" sz="1600" b="1" spc="-204" dirty="0">
                <a:cs typeface="Times New Roman"/>
              </a:rPr>
              <a:t> </a:t>
            </a:r>
            <a:r>
              <a:rPr lang="en-US" altLang="zh-CN" sz="1600" b="1" spc="-25" dirty="0">
                <a:ea typeface="Times New Roman"/>
              </a:rPr>
              <a:t>Wirtschaftspädagogik</a:t>
            </a:r>
            <a:r>
              <a:rPr lang="en-US" altLang="zh-CN" sz="1600" b="1" dirty="0">
                <a:cs typeface="Times New Roman"/>
              </a:rPr>
              <a:t> </a:t>
            </a:r>
            <a:r>
              <a:rPr lang="en-US" altLang="zh-CN" sz="1600" b="1" spc="-55" dirty="0">
                <a:ea typeface="Times New Roman"/>
              </a:rPr>
              <a:t>Lehrstuhl</a:t>
            </a:r>
            <a:r>
              <a:rPr lang="en-US" altLang="zh-CN" sz="1600" b="1" spc="-25" dirty="0">
                <a:cs typeface="Times New Roman"/>
              </a:rPr>
              <a:t> </a:t>
            </a:r>
            <a:r>
              <a:rPr lang="en-US" altLang="zh-CN" sz="1600" b="1" spc="-55" dirty="0">
                <a:ea typeface="Times New Roman"/>
              </a:rPr>
              <a:t>Wirtschaftspädagogik</a:t>
            </a:r>
            <a:r>
              <a:rPr lang="en-US" altLang="zh-CN" sz="1600" b="1" spc="-30" dirty="0">
                <a:cs typeface="Times New Roman"/>
              </a:rPr>
              <a:t> </a:t>
            </a:r>
            <a:r>
              <a:rPr lang="en-US" altLang="zh-CN" sz="1600" b="1" spc="-55" dirty="0">
                <a:ea typeface="Times New Roman"/>
              </a:rPr>
              <a:t>II</a:t>
            </a:r>
            <a:r>
              <a:rPr lang="en-US" altLang="zh-CN" sz="1600" b="1" dirty="0">
                <a:cs typeface="Times New Roman"/>
              </a:rPr>
              <a:t> </a:t>
            </a:r>
            <a:r>
              <a:rPr lang="en-US" altLang="zh-CN" sz="1600" b="1" spc="-80" dirty="0">
                <a:ea typeface="Times New Roman"/>
              </a:rPr>
              <a:t>Warburger</a:t>
            </a:r>
            <a:r>
              <a:rPr lang="en-US" altLang="zh-CN" sz="1600" b="1" spc="-34" dirty="0">
                <a:cs typeface="Times New Roman"/>
              </a:rPr>
              <a:t> </a:t>
            </a:r>
            <a:r>
              <a:rPr lang="en-US" altLang="zh-CN" sz="1600" b="1" spc="-60" dirty="0">
                <a:ea typeface="Times New Roman"/>
              </a:rPr>
              <a:t>Str.</a:t>
            </a:r>
            <a:r>
              <a:rPr lang="en-US" altLang="zh-CN" sz="1600" b="1" spc="-45" dirty="0">
                <a:cs typeface="Times New Roman"/>
              </a:rPr>
              <a:t> </a:t>
            </a:r>
            <a:r>
              <a:rPr lang="en-US" altLang="zh-CN" sz="1600" b="1" spc="-69" dirty="0">
                <a:ea typeface="Times New Roman"/>
              </a:rPr>
              <a:t>100</a:t>
            </a:r>
          </a:p>
          <a:p>
            <a:pPr marL="0">
              <a:lnSpc>
                <a:spcPct val="100000"/>
              </a:lnSpc>
            </a:pPr>
            <a:r>
              <a:rPr lang="en-US" altLang="zh-CN" sz="1600" b="1" spc="-25" dirty="0">
                <a:ea typeface="Times New Roman"/>
              </a:rPr>
              <a:t>33098</a:t>
            </a:r>
            <a:r>
              <a:rPr lang="en-US" altLang="zh-CN" sz="1600" b="1" spc="30" dirty="0">
                <a:cs typeface="Times New Roman"/>
              </a:rPr>
              <a:t> </a:t>
            </a:r>
            <a:r>
              <a:rPr lang="en-US" altLang="zh-CN" sz="1600" b="1" spc="-25" dirty="0">
                <a:ea typeface="Times New Roman"/>
              </a:rPr>
              <a:t>Paderborn</a:t>
            </a:r>
          </a:p>
          <a:p>
            <a:pPr>
              <a:lnSpc>
                <a:spcPts val="1920"/>
              </a:lnSpc>
            </a:pPr>
            <a:endParaRPr lang="en-US" dirty="0"/>
          </a:p>
          <a:p>
            <a:pPr marL="0">
              <a:lnSpc>
                <a:spcPct val="100000"/>
              </a:lnSpc>
            </a:pPr>
            <a:r>
              <a:rPr lang="en-US" altLang="zh-CN" sz="1600" b="1" spc="10" dirty="0">
                <a:ea typeface="Times New Roman"/>
              </a:rPr>
              <a:t>http://www.</a:t>
            </a:r>
            <a:r>
              <a:rPr lang="en-US" altLang="zh-CN" sz="1600" b="1" spc="5" dirty="0">
                <a:ea typeface="Times New Roman"/>
              </a:rPr>
              <a:t>upb.de</a:t>
            </a:r>
            <a:r>
              <a:rPr lang="en-US" altLang="zh-CN" sz="1600" b="1" spc="5">
                <a:ea typeface="Times New Roman"/>
              </a:rPr>
              <a:t>/wipaed</a:t>
            </a:r>
            <a:endParaRPr lang="en-US" altLang="zh-CN" sz="1600" b="1" spc="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DDBB83-77C1-4099-A0AA-289882E745E2}">
  <ds:schemaRef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4873beb7-5857-4685-be1f-d57550cc96c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148</Words>
  <Application>Microsoft Office PowerPoint</Application>
  <PresentationFormat>Breitbild</PresentationFormat>
  <Paragraphs>27</Paragraphs>
  <Slides>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4</vt:i4>
      </vt:variant>
    </vt:vector>
  </HeadingPairs>
  <TitlesOfParts>
    <vt:vector size="11" baseType="lpstr">
      <vt:lpstr>宋体</vt:lpstr>
      <vt:lpstr>Calibri</vt:lpstr>
      <vt:lpstr>Calibri Light</vt:lpstr>
      <vt:lpstr>Euphemia</vt:lpstr>
      <vt:lpstr>Times New Roman</vt:lpstr>
      <vt:lpstr>Wingdings 3</vt:lpstr>
      <vt:lpstr>Rückblick</vt:lpstr>
      <vt:lpstr>EU-CERT: European Certificates and Accreditation for European Projects</vt:lpstr>
      <vt:lpstr>Meeting Evaluation </vt:lpstr>
      <vt:lpstr>Your opinion is important to us!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2022-04-04T10:48:43Z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