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23"/>
  </p:notesMasterIdLst>
  <p:handoutMasterIdLst>
    <p:handoutMasterId r:id="rId24"/>
  </p:handoutMasterIdLst>
  <p:sldIdLst>
    <p:sldId id="289" r:id="rId5"/>
    <p:sldId id="361" r:id="rId6"/>
    <p:sldId id="370" r:id="rId7"/>
    <p:sldId id="364" r:id="rId8"/>
    <p:sldId id="366" r:id="rId9"/>
    <p:sldId id="371" r:id="rId10"/>
    <p:sldId id="394" r:id="rId11"/>
    <p:sldId id="395" r:id="rId12"/>
    <p:sldId id="396" r:id="rId13"/>
    <p:sldId id="397" r:id="rId14"/>
    <p:sldId id="398" r:id="rId15"/>
    <p:sldId id="399" r:id="rId16"/>
    <p:sldId id="400" r:id="rId17"/>
    <p:sldId id="401" r:id="rId18"/>
    <p:sldId id="402" r:id="rId19"/>
    <p:sldId id="403" r:id="rId20"/>
    <p:sldId id="373" r:id="rId21"/>
    <p:sldId id="35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8" autoAdjust="0"/>
    <p:restoredTop sz="94660"/>
  </p:normalViewPr>
  <p:slideViewPr>
    <p:cSldViewPr snapToGrid="0" showGuides="1">
      <p:cViewPr varScale="1">
        <p:scale>
          <a:sx n="86" d="100"/>
          <a:sy n="86" d="100"/>
        </p:scale>
        <p:origin x="523"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B4E6ED-9EF4-4C83-A708-D125D7226132}"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9B17ABAB-D809-4A7F-A813-917B2D376760}">
      <dgm:prSet phldrT="[Text]" custT="1"/>
      <dgm:spPr/>
      <dgm:t>
        <a:bodyPr/>
        <a:lstStyle/>
        <a:p>
          <a:r>
            <a:rPr lang="en-US" sz="2000" b="1" dirty="0"/>
            <a:t>Qualitative Research:</a:t>
          </a:r>
        </a:p>
        <a:p>
          <a:r>
            <a:rPr lang="en-US" sz="1800" dirty="0"/>
            <a:t>(I) desktop research in each partner country and </a:t>
          </a:r>
        </a:p>
        <a:p>
          <a:r>
            <a:rPr lang="en-US" sz="1800" dirty="0"/>
            <a:t>(II) combines this with 5 expert interviews in each country </a:t>
          </a:r>
          <a:endParaRPr lang="de-DE" sz="1800" dirty="0"/>
        </a:p>
      </dgm:t>
    </dgm:pt>
    <dgm:pt modelId="{8BFC2A66-9028-489B-8F01-651EF1CD2B22}" type="parTrans" cxnId="{5E4C657F-36AC-4631-8CB2-8A8CC8533C81}">
      <dgm:prSet/>
      <dgm:spPr/>
      <dgm:t>
        <a:bodyPr/>
        <a:lstStyle/>
        <a:p>
          <a:endParaRPr lang="de-DE"/>
        </a:p>
      </dgm:t>
    </dgm:pt>
    <dgm:pt modelId="{ADCF13FE-8D8A-4D31-9C21-F599CF59DA21}" type="sibTrans" cxnId="{5E4C657F-36AC-4631-8CB2-8A8CC8533C81}">
      <dgm:prSet/>
      <dgm:spPr/>
      <dgm:t>
        <a:bodyPr/>
        <a:lstStyle/>
        <a:p>
          <a:endParaRPr lang="de-DE"/>
        </a:p>
      </dgm:t>
    </dgm:pt>
    <dgm:pt modelId="{431964A0-5A1B-4BC7-A6CB-F99AF9C5D24A}">
      <dgm:prSet phldrT="[Text]"/>
      <dgm:spPr/>
      <dgm:t>
        <a:bodyPr/>
        <a:lstStyle/>
        <a:p>
          <a:r>
            <a:rPr lang="en-US" b="1" dirty="0"/>
            <a:t>Quantitative Research: </a:t>
          </a:r>
        </a:p>
        <a:p>
          <a:r>
            <a:rPr lang="en-US" dirty="0"/>
            <a:t>(III) broad questionnaire on quality assurance with regard to ERASMUS+ and necessary quality criteria as well as </a:t>
          </a:r>
          <a:r>
            <a:rPr lang="en-US" dirty="0" err="1"/>
            <a:t>exisiting</a:t>
          </a:r>
          <a:r>
            <a:rPr lang="en-US" dirty="0"/>
            <a:t> certification elements </a:t>
          </a:r>
          <a:endParaRPr lang="de-DE" dirty="0"/>
        </a:p>
      </dgm:t>
    </dgm:pt>
    <dgm:pt modelId="{F238B200-AAB8-4D06-9987-589440EE4754}" type="parTrans" cxnId="{EA6B854C-367C-4079-BDBE-480C8F35895F}">
      <dgm:prSet/>
      <dgm:spPr/>
      <dgm:t>
        <a:bodyPr/>
        <a:lstStyle/>
        <a:p>
          <a:endParaRPr lang="de-DE"/>
        </a:p>
      </dgm:t>
    </dgm:pt>
    <dgm:pt modelId="{D1A3DF5C-D208-4072-95BE-736703CA192E}" type="sibTrans" cxnId="{EA6B854C-367C-4079-BDBE-480C8F35895F}">
      <dgm:prSet/>
      <dgm:spPr/>
      <dgm:t>
        <a:bodyPr/>
        <a:lstStyle/>
        <a:p>
          <a:endParaRPr lang="de-DE"/>
        </a:p>
      </dgm:t>
    </dgm:pt>
    <dgm:pt modelId="{1C7443FD-09AA-4411-A4A9-8C51AA323C2B}" type="pres">
      <dgm:prSet presAssocID="{91B4E6ED-9EF4-4C83-A708-D125D7226132}" presName="diagram" presStyleCnt="0">
        <dgm:presLayoutVars>
          <dgm:dir/>
          <dgm:resizeHandles val="exact"/>
        </dgm:presLayoutVars>
      </dgm:prSet>
      <dgm:spPr/>
    </dgm:pt>
    <dgm:pt modelId="{C8B23F67-9E49-4A2C-84B4-EE4941652429}" type="pres">
      <dgm:prSet presAssocID="{9B17ABAB-D809-4A7F-A813-917B2D376760}" presName="arrow" presStyleLbl="node1" presStyleIdx="0" presStyleCnt="2">
        <dgm:presLayoutVars>
          <dgm:bulletEnabled val="1"/>
        </dgm:presLayoutVars>
      </dgm:prSet>
      <dgm:spPr/>
    </dgm:pt>
    <dgm:pt modelId="{1EC643C6-2B26-4600-93C1-F82FC308A1D9}" type="pres">
      <dgm:prSet presAssocID="{431964A0-5A1B-4BC7-A6CB-F99AF9C5D24A}" presName="arrow" presStyleLbl="node1" presStyleIdx="1" presStyleCnt="2">
        <dgm:presLayoutVars>
          <dgm:bulletEnabled val="1"/>
        </dgm:presLayoutVars>
      </dgm:prSet>
      <dgm:spPr/>
    </dgm:pt>
  </dgm:ptLst>
  <dgm:cxnLst>
    <dgm:cxn modelId="{0FD0903C-DECF-42F6-8566-CB46AF92B69F}" type="presOf" srcId="{91B4E6ED-9EF4-4C83-A708-D125D7226132}" destId="{1C7443FD-09AA-4411-A4A9-8C51AA323C2B}" srcOrd="0" destOrd="0" presId="urn:microsoft.com/office/officeart/2005/8/layout/arrow5"/>
    <dgm:cxn modelId="{EA6B854C-367C-4079-BDBE-480C8F35895F}" srcId="{91B4E6ED-9EF4-4C83-A708-D125D7226132}" destId="{431964A0-5A1B-4BC7-A6CB-F99AF9C5D24A}" srcOrd="1" destOrd="0" parTransId="{F238B200-AAB8-4D06-9987-589440EE4754}" sibTransId="{D1A3DF5C-D208-4072-95BE-736703CA192E}"/>
    <dgm:cxn modelId="{5E4C657F-36AC-4631-8CB2-8A8CC8533C81}" srcId="{91B4E6ED-9EF4-4C83-A708-D125D7226132}" destId="{9B17ABAB-D809-4A7F-A813-917B2D376760}" srcOrd="0" destOrd="0" parTransId="{8BFC2A66-9028-489B-8F01-651EF1CD2B22}" sibTransId="{ADCF13FE-8D8A-4D31-9C21-F599CF59DA21}"/>
    <dgm:cxn modelId="{FA42B5C7-3B79-4654-ACA1-836D7BF4437B}" type="presOf" srcId="{431964A0-5A1B-4BC7-A6CB-F99AF9C5D24A}" destId="{1EC643C6-2B26-4600-93C1-F82FC308A1D9}" srcOrd="0" destOrd="0" presId="urn:microsoft.com/office/officeart/2005/8/layout/arrow5"/>
    <dgm:cxn modelId="{65635CDB-8A42-40C9-BDCF-A703FE0A0AFE}" type="presOf" srcId="{9B17ABAB-D809-4A7F-A813-917B2D376760}" destId="{C8B23F67-9E49-4A2C-84B4-EE4941652429}" srcOrd="0" destOrd="0" presId="urn:microsoft.com/office/officeart/2005/8/layout/arrow5"/>
    <dgm:cxn modelId="{A64B43C9-3D7B-4AF5-B819-E0BF0E134EE5}" type="presParOf" srcId="{1C7443FD-09AA-4411-A4A9-8C51AA323C2B}" destId="{C8B23F67-9E49-4A2C-84B4-EE4941652429}" srcOrd="0" destOrd="0" presId="urn:microsoft.com/office/officeart/2005/8/layout/arrow5"/>
    <dgm:cxn modelId="{B4033166-9DB5-4766-A8D8-2B04194E7DF9}" type="presParOf" srcId="{1C7443FD-09AA-4411-A4A9-8C51AA323C2B}" destId="{1EC643C6-2B26-4600-93C1-F82FC308A1D9}"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23F67-9E49-4A2C-84B4-EE4941652429}">
      <dsp:nvSpPr>
        <dsp:cNvPr id="0" name=""/>
        <dsp:cNvSpPr/>
      </dsp:nvSpPr>
      <dsp:spPr>
        <a:xfrm rot="16200000">
          <a:off x="2336" y="1494"/>
          <a:ext cx="4029452" cy="4029452"/>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t>Qualitative Research:</a:t>
          </a:r>
        </a:p>
        <a:p>
          <a:pPr marL="0" lvl="0" indent="0" algn="ctr" defTabSz="889000">
            <a:lnSpc>
              <a:spcPct val="90000"/>
            </a:lnSpc>
            <a:spcBef>
              <a:spcPct val="0"/>
            </a:spcBef>
            <a:spcAft>
              <a:spcPct val="35000"/>
            </a:spcAft>
            <a:buNone/>
          </a:pPr>
          <a:r>
            <a:rPr lang="en-US" sz="1800" kern="1200" dirty="0"/>
            <a:t>(I) desktop research in each partner country and </a:t>
          </a:r>
        </a:p>
        <a:p>
          <a:pPr marL="0" lvl="0" indent="0" algn="ctr" defTabSz="889000">
            <a:lnSpc>
              <a:spcPct val="90000"/>
            </a:lnSpc>
            <a:spcBef>
              <a:spcPct val="0"/>
            </a:spcBef>
            <a:spcAft>
              <a:spcPct val="35000"/>
            </a:spcAft>
            <a:buNone/>
          </a:pPr>
          <a:r>
            <a:rPr lang="en-US" sz="1800" kern="1200" dirty="0"/>
            <a:t>(II) combines this with 5 expert interviews in each country </a:t>
          </a:r>
          <a:endParaRPr lang="de-DE" sz="1800" kern="1200" dirty="0"/>
        </a:p>
      </dsp:txBody>
      <dsp:txXfrm rot="5400000">
        <a:off x="2336" y="1008857"/>
        <a:ext cx="3324298" cy="2014726"/>
      </dsp:txXfrm>
    </dsp:sp>
    <dsp:sp modelId="{1EC643C6-2B26-4600-93C1-F82FC308A1D9}">
      <dsp:nvSpPr>
        <dsp:cNvPr id="0" name=""/>
        <dsp:cNvSpPr/>
      </dsp:nvSpPr>
      <dsp:spPr>
        <a:xfrm rot="5400000">
          <a:off x="5552785" y="1494"/>
          <a:ext cx="4029452" cy="4029452"/>
        </a:xfrm>
        <a:prstGeom prst="downArrow">
          <a:avLst>
            <a:gd name="adj1" fmla="val 50000"/>
            <a:gd name="adj2" fmla="val 3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dirty="0"/>
            <a:t>Quantitative Research: </a:t>
          </a:r>
        </a:p>
        <a:p>
          <a:pPr marL="0" lvl="0" indent="0" algn="ctr" defTabSz="844550">
            <a:lnSpc>
              <a:spcPct val="90000"/>
            </a:lnSpc>
            <a:spcBef>
              <a:spcPct val="0"/>
            </a:spcBef>
            <a:spcAft>
              <a:spcPct val="35000"/>
            </a:spcAft>
            <a:buNone/>
          </a:pPr>
          <a:r>
            <a:rPr lang="en-US" sz="1900" kern="1200" dirty="0"/>
            <a:t>(III) broad questionnaire on quality assurance with regard to ERASMUS+ and necessary quality criteria as well as </a:t>
          </a:r>
          <a:r>
            <a:rPr lang="en-US" sz="1900" kern="1200" dirty="0" err="1"/>
            <a:t>exisiting</a:t>
          </a:r>
          <a:r>
            <a:rPr lang="en-US" sz="1900" kern="1200" dirty="0"/>
            <a:t> certification elements </a:t>
          </a:r>
          <a:endParaRPr lang="de-DE" sz="1900" kern="1200" dirty="0"/>
        </a:p>
      </dsp:txBody>
      <dsp:txXfrm rot="-5400000">
        <a:off x="6257939" y="1008857"/>
        <a:ext cx="3324298" cy="2014726"/>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04.04.2022</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04.04.2022</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04.04.2022</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03165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04.04.2022</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04.04.2022</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04.04.2022</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04.04.2022</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04.04.2022</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13" Type="http://schemas.openxmlformats.org/officeDocument/2006/relationships/hyperlink" Target="https://pixabay.com/en/flag-country-cyprus-1040575/" TargetMode="External"/><Relationship Id="rId3" Type="http://schemas.openxmlformats.org/officeDocument/2006/relationships/hyperlink" Target="https://pngimg.com/download/14615" TargetMode="External"/><Relationship Id="rId7" Type="http://schemas.openxmlformats.org/officeDocument/2006/relationships/hyperlink" Target="https://de.wikipedia.org/wiki/Flagge_Kroatiens" TargetMode="External"/><Relationship Id="rId12"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publicdomainpictures.net/view-image.php?image=119665&amp;picture=&amp;jazyk=DE" TargetMode="External"/><Relationship Id="rId5" Type="http://schemas.openxmlformats.org/officeDocument/2006/relationships/hyperlink" Target="https://et.wiktionary.org/wiki/Portugal" TargetMode="External"/><Relationship Id="rId10" Type="http://schemas.openxmlformats.org/officeDocument/2006/relationships/image" Target="../media/image6.jpeg"/><Relationship Id="rId4" Type="http://schemas.openxmlformats.org/officeDocument/2006/relationships/image" Target="../media/image4.png"/><Relationship Id="rId9" Type="http://schemas.openxmlformats.org/officeDocument/2006/relationships/hyperlink" Target="https://creativecommons.org/licenses/by-nc/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dirty="0"/>
              <a:t>EU-CERT:</a:t>
            </a:r>
            <a:br>
              <a:rPr lang="en-US" sz="2800" dirty="0"/>
            </a:br>
            <a:r>
              <a:rPr lang="en-US" sz="2800" dirty="0"/>
              <a:t>European Certificates and Accreditation for European Projects</a:t>
            </a:r>
            <a:endParaRPr lang="en-US" sz="2000" b="1" dirty="0"/>
          </a:p>
          <a:p>
            <a:endParaRPr lang="en-US" sz="2000" b="1"/>
          </a:p>
          <a:p>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F3D8A-5412-456A-BE5B-43BF4A3A501E}"/>
              </a:ext>
            </a:extLst>
          </p:cNvPr>
          <p:cNvSpPr>
            <a:spLocks noGrp="1"/>
          </p:cNvSpPr>
          <p:nvPr>
            <p:ph type="title"/>
          </p:nvPr>
        </p:nvSpPr>
        <p:spPr/>
        <p:txBody>
          <a:bodyPr/>
          <a:lstStyle/>
          <a:p>
            <a:r>
              <a:rPr lang="de-DE" dirty="0"/>
              <a:t>Project </a:t>
            </a:r>
            <a:r>
              <a:rPr lang="de-DE" dirty="0" err="1"/>
              <a:t>Result</a:t>
            </a:r>
            <a:r>
              <a:rPr lang="de-DE" dirty="0"/>
              <a:t> 1 – Mixed- Methods Design of </a:t>
            </a:r>
            <a:r>
              <a:rPr lang="de-DE" dirty="0" err="1"/>
              <a:t>the</a:t>
            </a:r>
            <a:r>
              <a:rPr lang="de-DE" dirty="0"/>
              <a:t> Research </a:t>
            </a:r>
          </a:p>
        </p:txBody>
      </p:sp>
      <p:sp>
        <p:nvSpPr>
          <p:cNvPr id="3" name="Inhaltsplatzhalter 2">
            <a:extLst>
              <a:ext uri="{FF2B5EF4-FFF2-40B4-BE49-F238E27FC236}">
                <a16:creationId xmlns:a16="http://schemas.microsoft.com/office/drawing/2014/main" id="{D3698254-9EBF-4B71-96D4-2D392F0498DC}"/>
              </a:ext>
            </a:extLst>
          </p:cNvPr>
          <p:cNvSpPr>
            <a:spLocks noGrp="1"/>
          </p:cNvSpPr>
          <p:nvPr>
            <p:ph idx="1"/>
          </p:nvPr>
        </p:nvSpPr>
        <p:spPr/>
        <p:txBody>
          <a:bodyPr>
            <a:noAutofit/>
          </a:bodyPr>
          <a:lstStyle/>
          <a:p>
            <a:r>
              <a:rPr lang="en-US" dirty="0">
                <a:latin typeface="FreeSans"/>
              </a:rPr>
              <a:t>It makes sure that technical issues and </a:t>
            </a:r>
            <a:r>
              <a:rPr lang="en-US" dirty="0" err="1">
                <a:latin typeface="FreeSans"/>
              </a:rPr>
              <a:t>critera</a:t>
            </a:r>
            <a:r>
              <a:rPr lang="en-US" dirty="0">
                <a:latin typeface="FreeSans"/>
              </a:rPr>
              <a:t> related issues are addressed in adequate ways. Moreover this means that it </a:t>
            </a:r>
            <a:r>
              <a:rPr lang="en-US" dirty="0" err="1">
                <a:latin typeface="FreeSans"/>
              </a:rPr>
              <a:t>it</a:t>
            </a:r>
            <a:r>
              <a:rPr lang="en-US" dirty="0">
                <a:latin typeface="FreeSans"/>
              </a:rPr>
              <a:t> necessary to focus on how the </a:t>
            </a:r>
            <a:r>
              <a:rPr lang="en-US" dirty="0" err="1"/>
              <a:t>organisations</a:t>
            </a:r>
            <a:r>
              <a:rPr lang="en-US" dirty="0"/>
              <a:t> in the partner countries keep the documentation of an educational </a:t>
            </a:r>
            <a:r>
              <a:rPr lang="en-US" dirty="0" err="1"/>
              <a:t>programme</a:t>
            </a:r>
            <a:r>
              <a:rPr lang="en-US" dirty="0"/>
              <a:t>, how they evaluate the quality of an educational </a:t>
            </a:r>
            <a:r>
              <a:rPr lang="en-US" dirty="0" err="1"/>
              <a:t>programme</a:t>
            </a:r>
            <a:r>
              <a:rPr lang="en-US" dirty="0"/>
              <a:t> and adherence to the curriculum and its quality. In </a:t>
            </a:r>
            <a:r>
              <a:rPr lang="en-US" dirty="0" err="1"/>
              <a:t>addtion</a:t>
            </a:r>
            <a:r>
              <a:rPr lang="en-US" dirty="0"/>
              <a:t> to that it is useful to get deeper knowledge about existing equipment and personnel resources of educational </a:t>
            </a:r>
            <a:r>
              <a:rPr lang="en-US" dirty="0" err="1"/>
              <a:t>programme</a:t>
            </a:r>
            <a:r>
              <a:rPr lang="en-US" dirty="0"/>
              <a:t> compared with the educational measure that is the </a:t>
            </a:r>
            <a:r>
              <a:rPr lang="de-DE" dirty="0" err="1"/>
              <a:t>subject</a:t>
            </a:r>
            <a:r>
              <a:rPr lang="de-DE" dirty="0"/>
              <a:t> of </a:t>
            </a:r>
            <a:r>
              <a:rPr lang="de-DE" dirty="0" err="1"/>
              <a:t>accreditation</a:t>
            </a:r>
            <a:r>
              <a:rPr lang="de-DE" dirty="0"/>
              <a:t>.</a:t>
            </a:r>
          </a:p>
          <a:p>
            <a:endParaRPr lang="en-US" dirty="0"/>
          </a:p>
        </p:txBody>
      </p:sp>
    </p:spTree>
    <p:extLst>
      <p:ext uri="{BB962C8B-B14F-4D97-AF65-F5344CB8AC3E}">
        <p14:creationId xmlns:p14="http://schemas.microsoft.com/office/powerpoint/2010/main" val="3488064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EA152-789D-436A-BF55-294E9EA3D59C}"/>
              </a:ext>
            </a:extLst>
          </p:cNvPr>
          <p:cNvSpPr>
            <a:spLocks noGrp="1"/>
          </p:cNvSpPr>
          <p:nvPr>
            <p:ph type="title"/>
          </p:nvPr>
        </p:nvSpPr>
        <p:spPr/>
        <p:txBody>
          <a:bodyPr>
            <a:normAutofit/>
          </a:bodyPr>
          <a:lstStyle/>
          <a:p>
            <a:r>
              <a:rPr lang="de-DE" dirty="0"/>
              <a:t>Project </a:t>
            </a:r>
            <a:r>
              <a:rPr lang="de-DE" dirty="0" err="1"/>
              <a:t>Results</a:t>
            </a:r>
            <a:r>
              <a:rPr lang="de-DE" dirty="0"/>
              <a:t> 1 - </a:t>
            </a:r>
            <a:r>
              <a:rPr lang="en-US" dirty="0"/>
              <a:t>Qualitative Research</a:t>
            </a:r>
            <a:endParaRPr lang="de-DE" dirty="0"/>
          </a:p>
        </p:txBody>
      </p:sp>
      <p:sp>
        <p:nvSpPr>
          <p:cNvPr id="3" name="Inhaltsplatzhalter 2">
            <a:extLst>
              <a:ext uri="{FF2B5EF4-FFF2-40B4-BE49-F238E27FC236}">
                <a16:creationId xmlns:a16="http://schemas.microsoft.com/office/drawing/2014/main" id="{EC62158A-A41C-4A43-8939-1145AAA8FA29}"/>
              </a:ext>
            </a:extLst>
          </p:cNvPr>
          <p:cNvSpPr>
            <a:spLocks noGrp="1"/>
          </p:cNvSpPr>
          <p:nvPr>
            <p:ph idx="1"/>
          </p:nvPr>
        </p:nvSpPr>
        <p:spPr/>
        <p:txBody>
          <a:bodyPr>
            <a:normAutofit/>
          </a:bodyPr>
          <a:lstStyle/>
          <a:p>
            <a:r>
              <a:rPr lang="en-US" dirty="0"/>
              <a:t>(I) desktop research in each partner country</a:t>
            </a:r>
          </a:p>
          <a:p>
            <a:endParaRPr lang="en-US" dirty="0"/>
          </a:p>
          <a:p>
            <a:r>
              <a:rPr lang="en-US" dirty="0"/>
              <a:t>Deep research on existing certificate and quality assurance structures in the partner countries of EU-CERT. </a:t>
            </a:r>
          </a:p>
          <a:p>
            <a:endParaRPr lang="en-US" dirty="0"/>
          </a:p>
          <a:p>
            <a:r>
              <a:rPr lang="en-US" dirty="0"/>
              <a:t>1. </a:t>
            </a:r>
            <a:r>
              <a:rPr lang="de-DE" dirty="0" err="1"/>
              <a:t>What</a:t>
            </a:r>
            <a:r>
              <a:rPr lang="de-DE" dirty="0"/>
              <a:t> </a:t>
            </a:r>
            <a:r>
              <a:rPr lang="de-DE" dirty="0" err="1"/>
              <a:t>are</a:t>
            </a:r>
            <a:r>
              <a:rPr lang="de-DE" dirty="0"/>
              <a:t> </a:t>
            </a:r>
            <a:r>
              <a:rPr lang="de-DE" dirty="0" err="1"/>
              <a:t>the</a:t>
            </a:r>
            <a:r>
              <a:rPr lang="de-DE" dirty="0"/>
              <a:t> </a:t>
            </a:r>
            <a:r>
              <a:rPr lang="de-DE" dirty="0" err="1"/>
              <a:t>common</a:t>
            </a:r>
            <a:r>
              <a:rPr lang="de-DE" dirty="0"/>
              <a:t> </a:t>
            </a:r>
            <a:r>
              <a:rPr lang="de-DE" dirty="0" err="1"/>
              <a:t>existing</a:t>
            </a:r>
            <a:r>
              <a:rPr lang="de-DE" dirty="0"/>
              <a:t> </a:t>
            </a:r>
            <a:r>
              <a:rPr lang="de-DE" dirty="0" err="1"/>
              <a:t>certificates</a:t>
            </a:r>
            <a:r>
              <a:rPr lang="de-DE" dirty="0"/>
              <a:t> in </a:t>
            </a:r>
            <a:r>
              <a:rPr lang="de-DE" dirty="0" err="1"/>
              <a:t>your</a:t>
            </a:r>
            <a:r>
              <a:rPr lang="de-DE" dirty="0"/>
              <a:t> </a:t>
            </a:r>
            <a:r>
              <a:rPr lang="de-DE" dirty="0" err="1"/>
              <a:t>country</a:t>
            </a:r>
            <a:r>
              <a:rPr lang="de-DE" dirty="0"/>
              <a:t>? </a:t>
            </a:r>
          </a:p>
          <a:p>
            <a:r>
              <a:rPr lang="de-DE" dirty="0"/>
              <a:t>2. </a:t>
            </a:r>
            <a:r>
              <a:rPr lang="de-DE" dirty="0" err="1"/>
              <a:t>How</a:t>
            </a:r>
            <a:r>
              <a:rPr lang="de-DE" dirty="0"/>
              <a:t> </a:t>
            </a:r>
            <a:r>
              <a:rPr lang="de-DE" dirty="0" err="1"/>
              <a:t>is</a:t>
            </a:r>
            <a:r>
              <a:rPr lang="de-DE" dirty="0"/>
              <a:t> </a:t>
            </a:r>
            <a:r>
              <a:rPr lang="de-DE" dirty="0" err="1"/>
              <a:t>the</a:t>
            </a:r>
            <a:r>
              <a:rPr lang="de-DE" dirty="0"/>
              <a:t> </a:t>
            </a:r>
            <a:r>
              <a:rPr lang="de-DE" dirty="0" err="1"/>
              <a:t>quality</a:t>
            </a:r>
            <a:r>
              <a:rPr lang="de-DE" dirty="0"/>
              <a:t> </a:t>
            </a:r>
            <a:r>
              <a:rPr lang="de-DE" dirty="0" err="1"/>
              <a:t>assurance</a:t>
            </a:r>
            <a:r>
              <a:rPr lang="de-DE" dirty="0"/>
              <a:t> </a:t>
            </a:r>
            <a:r>
              <a:rPr lang="de-DE" dirty="0" err="1"/>
              <a:t>structure</a:t>
            </a:r>
            <a:r>
              <a:rPr lang="de-DE" dirty="0"/>
              <a:t> of </a:t>
            </a:r>
            <a:r>
              <a:rPr lang="de-DE" dirty="0" err="1"/>
              <a:t>the</a:t>
            </a:r>
            <a:r>
              <a:rPr lang="de-DE" dirty="0"/>
              <a:t> </a:t>
            </a:r>
            <a:r>
              <a:rPr lang="de-DE" dirty="0" err="1"/>
              <a:t>certificates</a:t>
            </a:r>
            <a:r>
              <a:rPr lang="de-DE" dirty="0"/>
              <a:t> in </a:t>
            </a:r>
            <a:r>
              <a:rPr lang="de-DE" dirty="0" err="1"/>
              <a:t>your</a:t>
            </a:r>
            <a:r>
              <a:rPr lang="de-DE" dirty="0"/>
              <a:t> countries?</a:t>
            </a:r>
          </a:p>
          <a:p>
            <a:endParaRPr lang="de-DE" dirty="0"/>
          </a:p>
        </p:txBody>
      </p:sp>
    </p:spTree>
    <p:extLst>
      <p:ext uri="{BB962C8B-B14F-4D97-AF65-F5344CB8AC3E}">
        <p14:creationId xmlns:p14="http://schemas.microsoft.com/office/powerpoint/2010/main" val="3409591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E8897F-D475-45FE-A58B-2449097EC5DF}"/>
              </a:ext>
            </a:extLst>
          </p:cNvPr>
          <p:cNvSpPr>
            <a:spLocks noGrp="1"/>
          </p:cNvSpPr>
          <p:nvPr>
            <p:ph type="title"/>
          </p:nvPr>
        </p:nvSpPr>
        <p:spPr/>
        <p:txBody>
          <a:bodyPr/>
          <a:lstStyle/>
          <a:p>
            <a:r>
              <a:rPr lang="de-DE" dirty="0"/>
              <a:t>Project </a:t>
            </a:r>
            <a:r>
              <a:rPr lang="de-DE" dirty="0" err="1"/>
              <a:t>Results</a:t>
            </a:r>
            <a:r>
              <a:rPr lang="de-DE" dirty="0"/>
              <a:t> 1 - </a:t>
            </a:r>
            <a:r>
              <a:rPr lang="en-US" dirty="0"/>
              <a:t>Qualitative Research</a:t>
            </a:r>
            <a:endParaRPr lang="de-DE" dirty="0"/>
          </a:p>
        </p:txBody>
      </p:sp>
      <p:pic>
        <p:nvPicPr>
          <p:cNvPr id="4" name="Grafik 3">
            <a:extLst>
              <a:ext uri="{FF2B5EF4-FFF2-40B4-BE49-F238E27FC236}">
                <a16:creationId xmlns:a16="http://schemas.microsoft.com/office/drawing/2014/main" id="{CF3C89B3-6E89-4BF0-B1B2-9352E681DECD}"/>
              </a:ext>
            </a:extLst>
          </p:cNvPr>
          <p:cNvPicPr>
            <a:picLocks noChangeAspect="1"/>
          </p:cNvPicPr>
          <p:nvPr/>
        </p:nvPicPr>
        <p:blipFill>
          <a:blip r:embed="rId2"/>
          <a:stretch>
            <a:fillRect/>
          </a:stretch>
        </p:blipFill>
        <p:spPr>
          <a:xfrm>
            <a:off x="1097280" y="1240324"/>
            <a:ext cx="3264391" cy="4681914"/>
          </a:xfrm>
          <a:prstGeom prst="rect">
            <a:avLst/>
          </a:prstGeom>
          <a:ln>
            <a:solidFill>
              <a:schemeClr val="tx1"/>
            </a:solidFill>
          </a:ln>
        </p:spPr>
      </p:pic>
      <p:pic>
        <p:nvPicPr>
          <p:cNvPr id="5" name="Grafik 4">
            <a:extLst>
              <a:ext uri="{FF2B5EF4-FFF2-40B4-BE49-F238E27FC236}">
                <a16:creationId xmlns:a16="http://schemas.microsoft.com/office/drawing/2014/main" id="{EF86A659-1FBF-4816-9B5B-A6F941582436}"/>
              </a:ext>
            </a:extLst>
          </p:cNvPr>
          <p:cNvPicPr>
            <a:picLocks noChangeAspect="1"/>
          </p:cNvPicPr>
          <p:nvPr/>
        </p:nvPicPr>
        <p:blipFill>
          <a:blip r:embed="rId3"/>
          <a:stretch>
            <a:fillRect/>
          </a:stretch>
        </p:blipFill>
        <p:spPr>
          <a:xfrm>
            <a:off x="4691373" y="1246122"/>
            <a:ext cx="3160083" cy="4676115"/>
          </a:xfrm>
          <a:prstGeom prst="rect">
            <a:avLst/>
          </a:prstGeom>
          <a:ln>
            <a:solidFill>
              <a:schemeClr val="tx1"/>
            </a:solidFill>
          </a:ln>
        </p:spPr>
      </p:pic>
      <p:sp>
        <p:nvSpPr>
          <p:cNvPr id="6" name="Textfeld 5">
            <a:extLst>
              <a:ext uri="{FF2B5EF4-FFF2-40B4-BE49-F238E27FC236}">
                <a16:creationId xmlns:a16="http://schemas.microsoft.com/office/drawing/2014/main" id="{0F4D2894-2861-4F30-931E-778D230A8983}"/>
              </a:ext>
            </a:extLst>
          </p:cNvPr>
          <p:cNvSpPr txBox="1"/>
          <p:nvPr/>
        </p:nvSpPr>
        <p:spPr>
          <a:xfrm>
            <a:off x="8374454" y="1874067"/>
            <a:ext cx="2781225" cy="1477328"/>
          </a:xfrm>
          <a:prstGeom prst="rect">
            <a:avLst/>
          </a:prstGeom>
          <a:noFill/>
        </p:spPr>
        <p:txBody>
          <a:bodyPr wrap="square" rtlCol="0">
            <a:spAutoFit/>
          </a:bodyPr>
          <a:lstStyle/>
          <a:p>
            <a:r>
              <a:rPr lang="de-DE" dirty="0"/>
              <a:t>Document </a:t>
            </a:r>
            <a:r>
              <a:rPr lang="en-GB" dirty="0"/>
              <a:t>has</a:t>
            </a:r>
            <a:r>
              <a:rPr lang="de-DE" dirty="0"/>
              <a:t> to </a:t>
            </a:r>
            <a:r>
              <a:rPr lang="de-DE" dirty="0" err="1"/>
              <a:t>be</a:t>
            </a:r>
            <a:r>
              <a:rPr lang="de-DE" dirty="0"/>
              <a:t> </a:t>
            </a:r>
            <a:r>
              <a:rPr lang="de-DE" dirty="0" err="1"/>
              <a:t>translated</a:t>
            </a:r>
            <a:r>
              <a:rPr lang="de-DE" dirty="0"/>
              <a:t> in </a:t>
            </a:r>
            <a:r>
              <a:rPr lang="de-DE" dirty="0" err="1"/>
              <a:t>each</a:t>
            </a:r>
            <a:r>
              <a:rPr lang="de-DE" dirty="0"/>
              <a:t> </a:t>
            </a:r>
            <a:r>
              <a:rPr lang="de-DE" dirty="0" err="1"/>
              <a:t>partner</a:t>
            </a:r>
            <a:r>
              <a:rPr lang="de-DE" dirty="0"/>
              <a:t> </a:t>
            </a:r>
            <a:r>
              <a:rPr lang="de-DE" dirty="0" err="1"/>
              <a:t>language</a:t>
            </a:r>
            <a:r>
              <a:rPr lang="de-DE" dirty="0"/>
              <a:t>.</a:t>
            </a:r>
          </a:p>
          <a:p>
            <a:endParaRPr lang="de-DE" dirty="0"/>
          </a:p>
          <a:p>
            <a:r>
              <a:rPr lang="de-DE" dirty="0"/>
              <a:t>English </a:t>
            </a:r>
            <a:r>
              <a:rPr lang="de-DE" dirty="0" err="1"/>
              <a:t>version</a:t>
            </a:r>
            <a:r>
              <a:rPr lang="de-DE" dirty="0"/>
              <a:t> </a:t>
            </a:r>
            <a:r>
              <a:rPr lang="de-DE" dirty="0" err="1"/>
              <a:t>available</a:t>
            </a:r>
            <a:r>
              <a:rPr lang="de-DE" dirty="0"/>
              <a:t> </a:t>
            </a:r>
          </a:p>
        </p:txBody>
      </p:sp>
    </p:spTree>
    <p:extLst>
      <p:ext uri="{BB962C8B-B14F-4D97-AF65-F5344CB8AC3E}">
        <p14:creationId xmlns:p14="http://schemas.microsoft.com/office/powerpoint/2010/main" val="786934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EA152-789D-436A-BF55-294E9EA3D59C}"/>
              </a:ext>
            </a:extLst>
          </p:cNvPr>
          <p:cNvSpPr>
            <a:spLocks noGrp="1"/>
          </p:cNvSpPr>
          <p:nvPr>
            <p:ph type="title"/>
          </p:nvPr>
        </p:nvSpPr>
        <p:spPr/>
        <p:txBody>
          <a:bodyPr>
            <a:normAutofit/>
          </a:bodyPr>
          <a:lstStyle/>
          <a:p>
            <a:r>
              <a:rPr lang="de-DE" dirty="0"/>
              <a:t>Project </a:t>
            </a:r>
            <a:r>
              <a:rPr lang="de-DE" dirty="0" err="1"/>
              <a:t>Results</a:t>
            </a:r>
            <a:r>
              <a:rPr lang="de-DE" dirty="0"/>
              <a:t> 1 - </a:t>
            </a:r>
            <a:r>
              <a:rPr lang="en-US" dirty="0"/>
              <a:t>Qualitative Research</a:t>
            </a:r>
            <a:endParaRPr lang="de-DE" dirty="0"/>
          </a:p>
        </p:txBody>
      </p:sp>
      <p:sp>
        <p:nvSpPr>
          <p:cNvPr id="3" name="Inhaltsplatzhalter 2">
            <a:extLst>
              <a:ext uri="{FF2B5EF4-FFF2-40B4-BE49-F238E27FC236}">
                <a16:creationId xmlns:a16="http://schemas.microsoft.com/office/drawing/2014/main" id="{EC62158A-A41C-4A43-8939-1145AAA8FA29}"/>
              </a:ext>
            </a:extLst>
          </p:cNvPr>
          <p:cNvSpPr>
            <a:spLocks noGrp="1"/>
          </p:cNvSpPr>
          <p:nvPr>
            <p:ph idx="1"/>
          </p:nvPr>
        </p:nvSpPr>
        <p:spPr/>
        <p:txBody>
          <a:bodyPr>
            <a:normAutofit/>
          </a:bodyPr>
          <a:lstStyle/>
          <a:p>
            <a:pPr lvl="0"/>
            <a:r>
              <a:rPr lang="en-US" dirty="0"/>
              <a:t>(II) 5 expert interviews in each country </a:t>
            </a:r>
          </a:p>
          <a:p>
            <a:pPr lvl="0"/>
            <a:endParaRPr lang="en-US" dirty="0"/>
          </a:p>
          <a:p>
            <a:pPr lvl="0"/>
            <a:r>
              <a:rPr lang="en-US" b="1" u="sng" dirty="0"/>
              <a:t>Summary of potential semi- standard key questions: </a:t>
            </a:r>
          </a:p>
          <a:p>
            <a:pPr marL="457200" indent="-457200">
              <a:buAutoNum type="arabicPeriod"/>
            </a:pPr>
            <a:r>
              <a:rPr lang="de-DE" dirty="0" err="1"/>
              <a:t>How</a:t>
            </a:r>
            <a:r>
              <a:rPr lang="de-DE" dirty="0"/>
              <a:t> </a:t>
            </a:r>
            <a:r>
              <a:rPr lang="de-DE" dirty="0" err="1"/>
              <a:t>satisfied</a:t>
            </a:r>
            <a:r>
              <a:rPr lang="de-DE" dirty="0"/>
              <a:t> </a:t>
            </a:r>
            <a:r>
              <a:rPr lang="de-DE" dirty="0" err="1"/>
              <a:t>are</a:t>
            </a:r>
            <a:r>
              <a:rPr lang="de-DE" dirty="0"/>
              <a:t> </a:t>
            </a:r>
            <a:r>
              <a:rPr lang="de-DE" dirty="0" err="1"/>
              <a:t>you</a:t>
            </a:r>
            <a:r>
              <a:rPr lang="de-DE" dirty="0"/>
              <a:t> </a:t>
            </a:r>
            <a:r>
              <a:rPr lang="de-DE" dirty="0" err="1"/>
              <a:t>with</a:t>
            </a:r>
            <a:r>
              <a:rPr lang="de-DE" dirty="0"/>
              <a:t> </a:t>
            </a:r>
            <a:r>
              <a:rPr lang="de-DE" dirty="0" err="1"/>
              <a:t>the</a:t>
            </a:r>
            <a:r>
              <a:rPr lang="de-DE" dirty="0"/>
              <a:t> </a:t>
            </a:r>
            <a:r>
              <a:rPr lang="de-DE" dirty="0" err="1"/>
              <a:t>common</a:t>
            </a:r>
            <a:r>
              <a:rPr lang="de-DE" dirty="0"/>
              <a:t> </a:t>
            </a:r>
            <a:r>
              <a:rPr lang="de-DE" dirty="0" err="1"/>
              <a:t>existing</a:t>
            </a:r>
            <a:r>
              <a:rPr lang="de-DE" dirty="0"/>
              <a:t> </a:t>
            </a:r>
            <a:r>
              <a:rPr lang="de-DE" dirty="0" err="1"/>
              <a:t>certificates</a:t>
            </a:r>
            <a:r>
              <a:rPr lang="de-DE" dirty="0"/>
              <a:t> in </a:t>
            </a:r>
            <a:r>
              <a:rPr lang="de-DE" dirty="0" err="1"/>
              <a:t>your</a:t>
            </a:r>
            <a:r>
              <a:rPr lang="de-DE" dirty="0"/>
              <a:t> </a:t>
            </a:r>
            <a:r>
              <a:rPr lang="de-DE" dirty="0" err="1"/>
              <a:t>country</a:t>
            </a:r>
            <a:r>
              <a:rPr lang="de-DE" dirty="0"/>
              <a:t>? </a:t>
            </a:r>
          </a:p>
          <a:p>
            <a:pPr marL="457200" indent="-457200">
              <a:buAutoNum type="arabicPeriod"/>
            </a:pPr>
            <a:r>
              <a:rPr lang="de-DE" dirty="0" err="1"/>
              <a:t>What</a:t>
            </a:r>
            <a:r>
              <a:rPr lang="de-DE" dirty="0"/>
              <a:t> </a:t>
            </a:r>
            <a:r>
              <a:rPr lang="de-DE" dirty="0" err="1"/>
              <a:t>are</a:t>
            </a:r>
            <a:r>
              <a:rPr lang="de-DE" dirty="0"/>
              <a:t> </a:t>
            </a:r>
            <a:r>
              <a:rPr lang="en-US" dirty="0"/>
              <a:t>necessary quality criteria for </a:t>
            </a:r>
            <a:r>
              <a:rPr lang="en-US" dirty="0" err="1"/>
              <a:t>certificantes</a:t>
            </a:r>
            <a:r>
              <a:rPr lang="en-US" dirty="0"/>
              <a:t>? </a:t>
            </a:r>
          </a:p>
          <a:p>
            <a:pPr marL="457200" indent="-457200">
              <a:buFont typeface="Calibri" panose="020F0502020204030204" pitchFamily="34" charset="0"/>
              <a:buAutoNum type="arabicPeriod"/>
            </a:pPr>
            <a:r>
              <a:rPr lang="en-US" dirty="0"/>
              <a:t>What is necessary to guarantee great transparency of certificates?</a:t>
            </a:r>
            <a:endParaRPr lang="de-DE" dirty="0"/>
          </a:p>
          <a:p>
            <a:pPr marL="457200" indent="-457200">
              <a:buAutoNum type="arabicPeriod"/>
            </a:pPr>
            <a:r>
              <a:rPr lang="de-DE" dirty="0" err="1"/>
              <a:t>How</a:t>
            </a:r>
            <a:r>
              <a:rPr lang="de-DE" dirty="0"/>
              <a:t> </a:t>
            </a:r>
            <a:r>
              <a:rPr lang="de-DE" dirty="0" err="1"/>
              <a:t>satisfied</a:t>
            </a:r>
            <a:r>
              <a:rPr lang="de-DE" dirty="0"/>
              <a:t> </a:t>
            </a:r>
            <a:r>
              <a:rPr lang="de-DE" dirty="0" err="1"/>
              <a:t>are</a:t>
            </a:r>
            <a:r>
              <a:rPr lang="de-DE" dirty="0"/>
              <a:t> </a:t>
            </a:r>
            <a:r>
              <a:rPr lang="de-DE" dirty="0" err="1"/>
              <a:t>you</a:t>
            </a:r>
            <a:r>
              <a:rPr lang="de-DE" dirty="0"/>
              <a:t> </a:t>
            </a:r>
            <a:r>
              <a:rPr lang="de-DE" dirty="0" err="1"/>
              <a:t>with</a:t>
            </a:r>
            <a:r>
              <a:rPr lang="de-DE" dirty="0"/>
              <a:t> </a:t>
            </a:r>
            <a:r>
              <a:rPr lang="de-DE" dirty="0" err="1"/>
              <a:t>the</a:t>
            </a:r>
            <a:r>
              <a:rPr lang="de-DE" dirty="0"/>
              <a:t> </a:t>
            </a:r>
            <a:r>
              <a:rPr lang="de-DE" dirty="0" err="1"/>
              <a:t>quality</a:t>
            </a:r>
            <a:r>
              <a:rPr lang="de-DE" dirty="0"/>
              <a:t> </a:t>
            </a:r>
            <a:r>
              <a:rPr lang="de-DE" dirty="0" err="1"/>
              <a:t>assurance</a:t>
            </a:r>
            <a:r>
              <a:rPr lang="de-DE" dirty="0"/>
              <a:t> </a:t>
            </a:r>
            <a:r>
              <a:rPr lang="de-DE" dirty="0" err="1"/>
              <a:t>structure</a:t>
            </a:r>
            <a:r>
              <a:rPr lang="de-DE" dirty="0"/>
              <a:t> of </a:t>
            </a:r>
            <a:r>
              <a:rPr lang="de-DE" dirty="0" err="1"/>
              <a:t>the</a:t>
            </a:r>
            <a:r>
              <a:rPr lang="de-DE" dirty="0"/>
              <a:t> </a:t>
            </a:r>
            <a:r>
              <a:rPr lang="de-DE" dirty="0" err="1"/>
              <a:t>certificates</a:t>
            </a:r>
            <a:r>
              <a:rPr lang="de-DE" dirty="0"/>
              <a:t> in </a:t>
            </a:r>
            <a:r>
              <a:rPr lang="de-DE" dirty="0" err="1"/>
              <a:t>your</a:t>
            </a:r>
            <a:r>
              <a:rPr lang="de-DE" dirty="0"/>
              <a:t> countries?</a:t>
            </a:r>
          </a:p>
          <a:p>
            <a:pPr marL="457200" indent="-457200">
              <a:buAutoNum type="arabicPeriod"/>
            </a:pPr>
            <a:r>
              <a:rPr lang="de-DE" dirty="0" err="1"/>
              <a:t>What</a:t>
            </a:r>
            <a:r>
              <a:rPr lang="de-DE" dirty="0"/>
              <a:t> </a:t>
            </a:r>
            <a:r>
              <a:rPr lang="de-DE" dirty="0" err="1"/>
              <a:t>are</a:t>
            </a:r>
            <a:r>
              <a:rPr lang="de-DE" dirty="0"/>
              <a:t> </a:t>
            </a:r>
            <a:r>
              <a:rPr lang="de-DE" dirty="0" err="1"/>
              <a:t>necessary</a:t>
            </a:r>
            <a:r>
              <a:rPr lang="de-DE" dirty="0"/>
              <a:t> </a:t>
            </a:r>
            <a:r>
              <a:rPr lang="de-DE" dirty="0" err="1"/>
              <a:t>quality</a:t>
            </a:r>
            <a:r>
              <a:rPr lang="de-DE" dirty="0"/>
              <a:t> </a:t>
            </a:r>
            <a:r>
              <a:rPr lang="de-DE" dirty="0" err="1"/>
              <a:t>criteria</a:t>
            </a:r>
            <a:r>
              <a:rPr lang="de-DE" dirty="0"/>
              <a:t> for </a:t>
            </a:r>
            <a:r>
              <a:rPr lang="de-DE" dirty="0" err="1"/>
              <a:t>quality</a:t>
            </a:r>
            <a:r>
              <a:rPr lang="de-DE" dirty="0"/>
              <a:t> </a:t>
            </a:r>
            <a:r>
              <a:rPr lang="de-DE" dirty="0" err="1"/>
              <a:t>assurance</a:t>
            </a:r>
            <a:r>
              <a:rPr lang="de-DE" dirty="0"/>
              <a:t> </a:t>
            </a:r>
            <a:r>
              <a:rPr lang="de-DE" dirty="0" err="1"/>
              <a:t>structures</a:t>
            </a:r>
            <a:r>
              <a:rPr lang="de-DE" dirty="0"/>
              <a:t>?</a:t>
            </a:r>
          </a:p>
          <a:p>
            <a:pPr marL="457200" indent="-457200">
              <a:buFont typeface="Calibri" panose="020F0502020204030204" pitchFamily="34" charset="0"/>
              <a:buAutoNum type="arabicPeriod"/>
            </a:pPr>
            <a:r>
              <a:rPr lang="en-US" dirty="0"/>
              <a:t>What are benefits of certificates in educational environment?</a:t>
            </a:r>
          </a:p>
          <a:p>
            <a:endParaRPr lang="de-DE" dirty="0"/>
          </a:p>
        </p:txBody>
      </p:sp>
    </p:spTree>
    <p:extLst>
      <p:ext uri="{BB962C8B-B14F-4D97-AF65-F5344CB8AC3E}">
        <p14:creationId xmlns:p14="http://schemas.microsoft.com/office/powerpoint/2010/main" val="2739935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78EB80-E638-418D-98CC-5FD28BBD6C39}"/>
              </a:ext>
            </a:extLst>
          </p:cNvPr>
          <p:cNvSpPr>
            <a:spLocks noGrp="1"/>
          </p:cNvSpPr>
          <p:nvPr>
            <p:ph type="title"/>
          </p:nvPr>
        </p:nvSpPr>
        <p:spPr/>
        <p:txBody>
          <a:bodyPr/>
          <a:lstStyle/>
          <a:p>
            <a:r>
              <a:rPr lang="de-DE" dirty="0"/>
              <a:t>Project </a:t>
            </a:r>
            <a:r>
              <a:rPr lang="de-DE" dirty="0" err="1"/>
              <a:t>Results</a:t>
            </a:r>
            <a:r>
              <a:rPr lang="de-DE" dirty="0"/>
              <a:t> 1 - </a:t>
            </a:r>
            <a:r>
              <a:rPr lang="en-US" dirty="0"/>
              <a:t>Qualitative Research</a:t>
            </a:r>
            <a:endParaRPr lang="de-DE" dirty="0"/>
          </a:p>
        </p:txBody>
      </p:sp>
      <p:pic>
        <p:nvPicPr>
          <p:cNvPr id="4" name="Inhaltsplatzhalter 3">
            <a:extLst>
              <a:ext uri="{FF2B5EF4-FFF2-40B4-BE49-F238E27FC236}">
                <a16:creationId xmlns:a16="http://schemas.microsoft.com/office/drawing/2014/main" id="{7E7CE3A9-1FD4-482B-A1C8-F9A8AE15D7FC}"/>
              </a:ext>
            </a:extLst>
          </p:cNvPr>
          <p:cNvPicPr>
            <a:picLocks noGrp="1" noChangeAspect="1"/>
          </p:cNvPicPr>
          <p:nvPr>
            <p:ph idx="1"/>
          </p:nvPr>
        </p:nvPicPr>
        <p:blipFill>
          <a:blip r:embed="rId2"/>
          <a:stretch>
            <a:fillRect/>
          </a:stretch>
        </p:blipFill>
        <p:spPr>
          <a:xfrm>
            <a:off x="1097280" y="1340523"/>
            <a:ext cx="3009657" cy="4376738"/>
          </a:xfrm>
          <a:prstGeom prst="rect">
            <a:avLst/>
          </a:prstGeom>
          <a:ln>
            <a:solidFill>
              <a:schemeClr val="tx1"/>
            </a:solidFill>
          </a:ln>
        </p:spPr>
      </p:pic>
      <p:pic>
        <p:nvPicPr>
          <p:cNvPr id="5" name="Grafik 4">
            <a:extLst>
              <a:ext uri="{FF2B5EF4-FFF2-40B4-BE49-F238E27FC236}">
                <a16:creationId xmlns:a16="http://schemas.microsoft.com/office/drawing/2014/main" id="{997F5F8D-FB80-4D41-A2F0-80A085A4D806}"/>
              </a:ext>
            </a:extLst>
          </p:cNvPr>
          <p:cNvPicPr>
            <a:picLocks noChangeAspect="1"/>
          </p:cNvPicPr>
          <p:nvPr/>
        </p:nvPicPr>
        <p:blipFill>
          <a:blip r:embed="rId3"/>
          <a:stretch>
            <a:fillRect/>
          </a:stretch>
        </p:blipFill>
        <p:spPr>
          <a:xfrm>
            <a:off x="4303374" y="1340522"/>
            <a:ext cx="3177714" cy="4376739"/>
          </a:xfrm>
          <a:prstGeom prst="rect">
            <a:avLst/>
          </a:prstGeom>
          <a:ln>
            <a:solidFill>
              <a:schemeClr val="tx1"/>
            </a:solidFill>
          </a:ln>
        </p:spPr>
      </p:pic>
      <p:sp>
        <p:nvSpPr>
          <p:cNvPr id="6" name="Textfeld 5">
            <a:extLst>
              <a:ext uri="{FF2B5EF4-FFF2-40B4-BE49-F238E27FC236}">
                <a16:creationId xmlns:a16="http://schemas.microsoft.com/office/drawing/2014/main" id="{52CB4B0C-E949-4D96-A6F7-EEE9DB2AC368}"/>
              </a:ext>
            </a:extLst>
          </p:cNvPr>
          <p:cNvSpPr txBox="1"/>
          <p:nvPr/>
        </p:nvSpPr>
        <p:spPr>
          <a:xfrm>
            <a:off x="8374454" y="1874067"/>
            <a:ext cx="2781225" cy="1477328"/>
          </a:xfrm>
          <a:prstGeom prst="rect">
            <a:avLst/>
          </a:prstGeom>
          <a:noFill/>
        </p:spPr>
        <p:txBody>
          <a:bodyPr wrap="square" rtlCol="0">
            <a:spAutoFit/>
          </a:bodyPr>
          <a:lstStyle/>
          <a:p>
            <a:r>
              <a:rPr lang="de-DE" dirty="0"/>
              <a:t>Interview </a:t>
            </a:r>
            <a:r>
              <a:rPr lang="en-GB" dirty="0"/>
              <a:t>guideline</a:t>
            </a:r>
            <a:r>
              <a:rPr lang="de-DE" dirty="0"/>
              <a:t> </a:t>
            </a:r>
            <a:r>
              <a:rPr lang="en-GB" dirty="0"/>
              <a:t>has</a:t>
            </a:r>
            <a:r>
              <a:rPr lang="de-DE" dirty="0"/>
              <a:t> to </a:t>
            </a:r>
            <a:r>
              <a:rPr lang="de-DE" dirty="0" err="1"/>
              <a:t>be</a:t>
            </a:r>
            <a:r>
              <a:rPr lang="de-DE" dirty="0"/>
              <a:t> </a:t>
            </a:r>
            <a:r>
              <a:rPr lang="de-DE" dirty="0" err="1"/>
              <a:t>translated</a:t>
            </a:r>
            <a:r>
              <a:rPr lang="de-DE" dirty="0"/>
              <a:t> in </a:t>
            </a:r>
            <a:r>
              <a:rPr lang="de-DE" dirty="0" err="1"/>
              <a:t>each</a:t>
            </a:r>
            <a:r>
              <a:rPr lang="de-DE" dirty="0"/>
              <a:t> </a:t>
            </a:r>
            <a:r>
              <a:rPr lang="de-DE" dirty="0" err="1"/>
              <a:t>partner</a:t>
            </a:r>
            <a:r>
              <a:rPr lang="de-DE" dirty="0"/>
              <a:t> </a:t>
            </a:r>
            <a:r>
              <a:rPr lang="de-DE" dirty="0" err="1"/>
              <a:t>language</a:t>
            </a:r>
            <a:r>
              <a:rPr lang="de-DE" dirty="0"/>
              <a:t>.</a:t>
            </a:r>
          </a:p>
          <a:p>
            <a:endParaRPr lang="de-DE" dirty="0"/>
          </a:p>
          <a:p>
            <a:r>
              <a:rPr lang="de-DE" dirty="0"/>
              <a:t>English </a:t>
            </a:r>
            <a:r>
              <a:rPr lang="de-DE" dirty="0" err="1"/>
              <a:t>version</a:t>
            </a:r>
            <a:r>
              <a:rPr lang="de-DE" dirty="0"/>
              <a:t> </a:t>
            </a:r>
            <a:r>
              <a:rPr lang="de-DE" dirty="0" err="1"/>
              <a:t>available</a:t>
            </a:r>
            <a:r>
              <a:rPr lang="de-DE" dirty="0"/>
              <a:t> </a:t>
            </a:r>
          </a:p>
        </p:txBody>
      </p:sp>
    </p:spTree>
    <p:extLst>
      <p:ext uri="{BB962C8B-B14F-4D97-AF65-F5344CB8AC3E}">
        <p14:creationId xmlns:p14="http://schemas.microsoft.com/office/powerpoint/2010/main" val="830961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5EA152-789D-436A-BF55-294E9EA3D59C}"/>
              </a:ext>
            </a:extLst>
          </p:cNvPr>
          <p:cNvSpPr>
            <a:spLocks noGrp="1"/>
          </p:cNvSpPr>
          <p:nvPr>
            <p:ph type="title"/>
          </p:nvPr>
        </p:nvSpPr>
        <p:spPr/>
        <p:txBody>
          <a:bodyPr/>
          <a:lstStyle/>
          <a:p>
            <a:r>
              <a:rPr lang="de-DE" dirty="0"/>
              <a:t>Project </a:t>
            </a:r>
            <a:r>
              <a:rPr lang="de-DE" dirty="0" err="1"/>
              <a:t>Results</a:t>
            </a:r>
            <a:r>
              <a:rPr lang="de-DE" dirty="0"/>
              <a:t> 1 – </a:t>
            </a:r>
            <a:r>
              <a:rPr lang="en-US" dirty="0"/>
              <a:t>Quantitative Research</a:t>
            </a:r>
            <a:endParaRPr lang="de-DE" dirty="0"/>
          </a:p>
        </p:txBody>
      </p:sp>
      <p:sp>
        <p:nvSpPr>
          <p:cNvPr id="3" name="Inhaltsplatzhalter 2">
            <a:extLst>
              <a:ext uri="{FF2B5EF4-FFF2-40B4-BE49-F238E27FC236}">
                <a16:creationId xmlns:a16="http://schemas.microsoft.com/office/drawing/2014/main" id="{EC62158A-A41C-4A43-8939-1145AAA8FA29}"/>
              </a:ext>
            </a:extLst>
          </p:cNvPr>
          <p:cNvSpPr>
            <a:spLocks noGrp="1"/>
          </p:cNvSpPr>
          <p:nvPr>
            <p:ph idx="1"/>
          </p:nvPr>
        </p:nvSpPr>
        <p:spPr/>
        <p:txBody>
          <a:bodyPr>
            <a:normAutofit/>
          </a:bodyPr>
          <a:lstStyle/>
          <a:p>
            <a:pPr lvl="0"/>
            <a:r>
              <a:rPr lang="en-US" b="1" dirty="0"/>
              <a:t>Quantitative Research: </a:t>
            </a:r>
          </a:p>
          <a:p>
            <a:pPr lvl="0"/>
            <a:r>
              <a:rPr lang="en-US" dirty="0"/>
              <a:t>(III) broad questionnaire on quality assurance with regard to ERASMUS+ and necessary quality criteria as well as </a:t>
            </a:r>
            <a:r>
              <a:rPr lang="en-US" dirty="0" err="1"/>
              <a:t>exisiting</a:t>
            </a:r>
            <a:r>
              <a:rPr lang="en-US" dirty="0"/>
              <a:t> certification elements </a:t>
            </a:r>
            <a:endParaRPr lang="de-DE" dirty="0"/>
          </a:p>
          <a:p>
            <a:endParaRPr lang="en-US" dirty="0"/>
          </a:p>
          <a:p>
            <a:r>
              <a:rPr lang="de-DE" dirty="0"/>
              <a:t>Based on </a:t>
            </a:r>
            <a:r>
              <a:rPr lang="de-DE" dirty="0" err="1"/>
              <a:t>the</a:t>
            </a:r>
            <a:r>
              <a:rPr lang="de-DE" dirty="0"/>
              <a:t> </a:t>
            </a:r>
            <a:r>
              <a:rPr lang="de-DE" dirty="0" err="1"/>
              <a:t>results</a:t>
            </a:r>
            <a:r>
              <a:rPr lang="de-DE" dirty="0"/>
              <a:t> of </a:t>
            </a:r>
            <a:r>
              <a:rPr lang="de-DE" dirty="0" err="1"/>
              <a:t>the</a:t>
            </a:r>
            <a:r>
              <a:rPr lang="de-DE" dirty="0"/>
              <a:t> qualitative </a:t>
            </a:r>
            <a:r>
              <a:rPr lang="de-DE" dirty="0" err="1"/>
              <a:t>research</a:t>
            </a:r>
            <a:r>
              <a:rPr lang="de-DE" dirty="0"/>
              <a:t> (I) and (II), </a:t>
            </a:r>
            <a:r>
              <a:rPr lang="de-DE" dirty="0" err="1"/>
              <a:t>we</a:t>
            </a:r>
            <a:r>
              <a:rPr lang="de-DE" dirty="0"/>
              <a:t> will </a:t>
            </a:r>
            <a:r>
              <a:rPr lang="de-DE" dirty="0" err="1"/>
              <a:t>create</a:t>
            </a:r>
            <a:r>
              <a:rPr lang="de-DE" dirty="0"/>
              <a:t> a </a:t>
            </a:r>
            <a:r>
              <a:rPr lang="de-DE" dirty="0" err="1"/>
              <a:t>standardise</a:t>
            </a:r>
            <a:r>
              <a:rPr lang="de-DE" dirty="0"/>
              <a:t>  </a:t>
            </a:r>
            <a:r>
              <a:rPr lang="de-DE" dirty="0" err="1"/>
              <a:t>quantitaive</a:t>
            </a:r>
            <a:r>
              <a:rPr lang="de-DE" dirty="0"/>
              <a:t> </a:t>
            </a:r>
            <a:r>
              <a:rPr lang="de-DE" dirty="0" err="1"/>
              <a:t>questionnaire</a:t>
            </a:r>
            <a:r>
              <a:rPr lang="de-DE" dirty="0"/>
              <a:t>, </a:t>
            </a:r>
            <a:r>
              <a:rPr lang="de-DE" dirty="0" err="1"/>
              <a:t>which</a:t>
            </a:r>
            <a:r>
              <a:rPr lang="de-DE" dirty="0"/>
              <a:t> will </a:t>
            </a:r>
            <a:r>
              <a:rPr lang="de-DE" dirty="0" err="1"/>
              <a:t>be</a:t>
            </a:r>
            <a:r>
              <a:rPr lang="de-DE" dirty="0"/>
              <a:t> </a:t>
            </a:r>
            <a:r>
              <a:rPr lang="de-DE" dirty="0" err="1"/>
              <a:t>spread</a:t>
            </a:r>
            <a:r>
              <a:rPr lang="de-DE" dirty="0"/>
              <a:t> to </a:t>
            </a:r>
            <a:r>
              <a:rPr lang="de-DE" dirty="0" err="1"/>
              <a:t>experts</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stakeholders</a:t>
            </a:r>
            <a:r>
              <a:rPr lang="de-DE" dirty="0"/>
              <a:t> </a:t>
            </a:r>
          </a:p>
          <a:p>
            <a:r>
              <a:rPr lang="de-DE" dirty="0" err="1"/>
              <a:t>Herefore</a:t>
            </a:r>
            <a:r>
              <a:rPr lang="de-DE" dirty="0"/>
              <a:t>, </a:t>
            </a:r>
            <a:r>
              <a:rPr lang="de-DE" dirty="0" err="1"/>
              <a:t>we</a:t>
            </a:r>
            <a:r>
              <a:rPr lang="de-DE" dirty="0"/>
              <a:t> will </a:t>
            </a:r>
            <a:r>
              <a:rPr lang="de-DE" dirty="0" err="1"/>
              <a:t>use</a:t>
            </a:r>
            <a:r>
              <a:rPr lang="de-DE" dirty="0"/>
              <a:t> an online </a:t>
            </a:r>
            <a:r>
              <a:rPr lang="de-DE" dirty="0" err="1"/>
              <a:t>survey</a:t>
            </a:r>
            <a:r>
              <a:rPr lang="de-DE" dirty="0"/>
              <a:t> tool and </a:t>
            </a:r>
            <a:r>
              <a:rPr lang="de-DE" dirty="0" err="1"/>
              <a:t>spread</a:t>
            </a:r>
            <a:r>
              <a:rPr lang="de-DE" dirty="0"/>
              <a:t> </a:t>
            </a:r>
            <a:r>
              <a:rPr lang="de-DE" dirty="0" err="1"/>
              <a:t>the</a:t>
            </a:r>
            <a:r>
              <a:rPr lang="de-DE" dirty="0"/>
              <a:t> </a:t>
            </a:r>
            <a:r>
              <a:rPr lang="de-DE" dirty="0" err="1"/>
              <a:t>questionnaire</a:t>
            </a:r>
            <a:r>
              <a:rPr lang="de-DE" dirty="0"/>
              <a:t> link to all </a:t>
            </a:r>
            <a:r>
              <a:rPr lang="de-DE" dirty="0" err="1"/>
              <a:t>partner</a:t>
            </a:r>
            <a:r>
              <a:rPr lang="de-DE" dirty="0"/>
              <a:t> </a:t>
            </a:r>
            <a:r>
              <a:rPr lang="de-DE" dirty="0" err="1"/>
              <a:t>institutions</a:t>
            </a:r>
            <a:r>
              <a:rPr lang="de-DE" dirty="0"/>
              <a:t> </a:t>
            </a:r>
          </a:p>
          <a:p>
            <a:r>
              <a:rPr lang="de-DE" dirty="0"/>
              <a:t>The </a:t>
            </a:r>
            <a:r>
              <a:rPr lang="de-DE" dirty="0" err="1"/>
              <a:t>survey</a:t>
            </a:r>
            <a:r>
              <a:rPr lang="de-DE" dirty="0"/>
              <a:t> will </a:t>
            </a:r>
            <a:r>
              <a:rPr lang="de-DE" dirty="0" err="1"/>
              <a:t>be</a:t>
            </a:r>
            <a:r>
              <a:rPr lang="de-DE" dirty="0"/>
              <a:t> </a:t>
            </a:r>
            <a:r>
              <a:rPr lang="de-DE" dirty="0" err="1"/>
              <a:t>available</a:t>
            </a:r>
            <a:r>
              <a:rPr lang="de-DE" dirty="0"/>
              <a:t> in all </a:t>
            </a:r>
            <a:r>
              <a:rPr lang="de-DE" dirty="0" err="1"/>
              <a:t>partner</a:t>
            </a:r>
            <a:r>
              <a:rPr lang="de-DE" dirty="0"/>
              <a:t> </a:t>
            </a:r>
            <a:r>
              <a:rPr lang="de-DE" dirty="0" err="1"/>
              <a:t>languages</a:t>
            </a:r>
            <a:r>
              <a:rPr lang="de-DE" dirty="0"/>
              <a:t> </a:t>
            </a:r>
          </a:p>
        </p:txBody>
      </p:sp>
    </p:spTree>
    <p:extLst>
      <p:ext uri="{BB962C8B-B14F-4D97-AF65-F5344CB8AC3E}">
        <p14:creationId xmlns:p14="http://schemas.microsoft.com/office/powerpoint/2010/main" val="3331393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D0FAAA-7A3C-4267-B63F-930D6B38B2E8}"/>
              </a:ext>
            </a:extLst>
          </p:cNvPr>
          <p:cNvSpPr>
            <a:spLocks noGrp="1"/>
          </p:cNvSpPr>
          <p:nvPr>
            <p:ph type="title"/>
          </p:nvPr>
        </p:nvSpPr>
        <p:spPr/>
        <p:txBody>
          <a:bodyPr/>
          <a:lstStyle/>
          <a:p>
            <a:r>
              <a:rPr lang="de-DE" dirty="0"/>
              <a:t>Project </a:t>
            </a:r>
            <a:r>
              <a:rPr lang="de-DE" dirty="0" err="1"/>
              <a:t>Results</a:t>
            </a:r>
            <a:r>
              <a:rPr lang="de-DE" dirty="0"/>
              <a:t> 1 – </a:t>
            </a:r>
            <a:r>
              <a:rPr lang="en-US" dirty="0"/>
              <a:t>Quantitative Research</a:t>
            </a:r>
            <a:endParaRPr lang="de-DE" dirty="0"/>
          </a:p>
        </p:txBody>
      </p:sp>
      <p:pic>
        <p:nvPicPr>
          <p:cNvPr id="4" name="Grafik 3">
            <a:extLst>
              <a:ext uri="{FF2B5EF4-FFF2-40B4-BE49-F238E27FC236}">
                <a16:creationId xmlns:a16="http://schemas.microsoft.com/office/drawing/2014/main" id="{7914CECE-0B09-4436-BB2E-D4C0FF6203CE}"/>
              </a:ext>
            </a:extLst>
          </p:cNvPr>
          <p:cNvPicPr>
            <a:picLocks noChangeAspect="1"/>
          </p:cNvPicPr>
          <p:nvPr/>
        </p:nvPicPr>
        <p:blipFill>
          <a:blip r:embed="rId2"/>
          <a:stretch>
            <a:fillRect/>
          </a:stretch>
        </p:blipFill>
        <p:spPr>
          <a:xfrm>
            <a:off x="1505568" y="1609796"/>
            <a:ext cx="2631866" cy="3890184"/>
          </a:xfrm>
          <a:prstGeom prst="rect">
            <a:avLst/>
          </a:prstGeom>
          <a:ln>
            <a:solidFill>
              <a:schemeClr val="tx1"/>
            </a:solidFill>
          </a:ln>
        </p:spPr>
      </p:pic>
      <p:pic>
        <p:nvPicPr>
          <p:cNvPr id="5" name="Grafik 4">
            <a:extLst>
              <a:ext uri="{FF2B5EF4-FFF2-40B4-BE49-F238E27FC236}">
                <a16:creationId xmlns:a16="http://schemas.microsoft.com/office/drawing/2014/main" id="{29C110BD-AE08-45C3-B95D-E823846F6E92}"/>
              </a:ext>
            </a:extLst>
          </p:cNvPr>
          <p:cNvPicPr>
            <a:picLocks noChangeAspect="1"/>
          </p:cNvPicPr>
          <p:nvPr/>
        </p:nvPicPr>
        <p:blipFill>
          <a:blip r:embed="rId3"/>
          <a:stretch>
            <a:fillRect/>
          </a:stretch>
        </p:blipFill>
        <p:spPr>
          <a:xfrm>
            <a:off x="4798042" y="1638676"/>
            <a:ext cx="2698144" cy="3861303"/>
          </a:xfrm>
          <a:prstGeom prst="rect">
            <a:avLst/>
          </a:prstGeom>
          <a:ln>
            <a:solidFill>
              <a:schemeClr val="tx1"/>
            </a:solidFill>
          </a:ln>
        </p:spPr>
      </p:pic>
      <p:sp>
        <p:nvSpPr>
          <p:cNvPr id="6" name="Textfeld 5">
            <a:extLst>
              <a:ext uri="{FF2B5EF4-FFF2-40B4-BE49-F238E27FC236}">
                <a16:creationId xmlns:a16="http://schemas.microsoft.com/office/drawing/2014/main" id="{291F6630-BEDD-4140-9826-A2D78DD23ADE}"/>
              </a:ext>
            </a:extLst>
          </p:cNvPr>
          <p:cNvSpPr txBox="1"/>
          <p:nvPr/>
        </p:nvSpPr>
        <p:spPr>
          <a:xfrm>
            <a:off x="8374454" y="1874067"/>
            <a:ext cx="2781225" cy="1477328"/>
          </a:xfrm>
          <a:prstGeom prst="rect">
            <a:avLst/>
          </a:prstGeom>
          <a:noFill/>
        </p:spPr>
        <p:txBody>
          <a:bodyPr wrap="square" rtlCol="0">
            <a:spAutoFit/>
          </a:bodyPr>
          <a:lstStyle/>
          <a:p>
            <a:r>
              <a:rPr lang="de-DE" dirty="0"/>
              <a:t>Quantitative </a:t>
            </a:r>
            <a:r>
              <a:rPr lang="de-DE" dirty="0" err="1"/>
              <a:t>questionnaire</a:t>
            </a:r>
            <a:r>
              <a:rPr lang="de-DE" dirty="0"/>
              <a:t> </a:t>
            </a:r>
            <a:r>
              <a:rPr lang="en-GB" dirty="0"/>
              <a:t>has</a:t>
            </a:r>
            <a:r>
              <a:rPr lang="de-DE" dirty="0"/>
              <a:t> to </a:t>
            </a:r>
            <a:r>
              <a:rPr lang="de-DE" dirty="0" err="1"/>
              <a:t>be</a:t>
            </a:r>
            <a:r>
              <a:rPr lang="de-DE" dirty="0"/>
              <a:t> </a:t>
            </a:r>
            <a:r>
              <a:rPr lang="de-DE" dirty="0" err="1"/>
              <a:t>translated</a:t>
            </a:r>
            <a:r>
              <a:rPr lang="de-DE" dirty="0"/>
              <a:t> in </a:t>
            </a:r>
            <a:r>
              <a:rPr lang="de-DE" dirty="0" err="1"/>
              <a:t>each</a:t>
            </a:r>
            <a:r>
              <a:rPr lang="de-DE" dirty="0"/>
              <a:t> </a:t>
            </a:r>
            <a:r>
              <a:rPr lang="de-DE" dirty="0" err="1"/>
              <a:t>partner</a:t>
            </a:r>
            <a:r>
              <a:rPr lang="de-DE" dirty="0"/>
              <a:t> </a:t>
            </a:r>
            <a:r>
              <a:rPr lang="de-DE" dirty="0" err="1"/>
              <a:t>language</a:t>
            </a:r>
            <a:r>
              <a:rPr lang="de-DE" dirty="0"/>
              <a:t>.</a:t>
            </a:r>
          </a:p>
          <a:p>
            <a:endParaRPr lang="de-DE" dirty="0"/>
          </a:p>
          <a:p>
            <a:r>
              <a:rPr lang="de-DE" dirty="0"/>
              <a:t>English </a:t>
            </a:r>
            <a:r>
              <a:rPr lang="de-DE" dirty="0" err="1"/>
              <a:t>version</a:t>
            </a:r>
            <a:r>
              <a:rPr lang="de-DE" dirty="0"/>
              <a:t> </a:t>
            </a:r>
            <a:r>
              <a:rPr lang="de-DE" dirty="0" err="1"/>
              <a:t>available</a:t>
            </a:r>
            <a:r>
              <a:rPr lang="de-DE" dirty="0"/>
              <a:t> </a:t>
            </a:r>
          </a:p>
        </p:txBody>
      </p:sp>
    </p:spTree>
    <p:extLst>
      <p:ext uri="{BB962C8B-B14F-4D97-AF65-F5344CB8AC3E}">
        <p14:creationId xmlns:p14="http://schemas.microsoft.com/office/powerpoint/2010/main" val="4018784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D7963-9B22-4795-BC48-BA379CF1AC8C}"/>
              </a:ext>
            </a:extLst>
          </p:cNvPr>
          <p:cNvSpPr>
            <a:spLocks noGrp="1"/>
          </p:cNvSpPr>
          <p:nvPr>
            <p:ph type="title"/>
          </p:nvPr>
        </p:nvSpPr>
        <p:spPr/>
        <p:txBody>
          <a:bodyPr>
            <a:normAutofit fontScale="90000"/>
          </a:bodyPr>
          <a:lstStyle/>
          <a:p>
            <a:r>
              <a:rPr lang="de-DE" dirty="0"/>
              <a:t>Project </a:t>
            </a:r>
            <a:r>
              <a:rPr lang="de-DE" dirty="0" err="1"/>
              <a:t>Result</a:t>
            </a:r>
            <a:r>
              <a:rPr lang="de-DE" dirty="0"/>
              <a:t> 1 – </a:t>
            </a:r>
            <a:r>
              <a:rPr lang="en-US" dirty="0"/>
              <a:t>Research on Quality criteria, Accreditation and Certificate Structures </a:t>
            </a:r>
            <a:endParaRPr lang="de-DE" dirty="0"/>
          </a:p>
        </p:txBody>
      </p:sp>
      <p:sp>
        <p:nvSpPr>
          <p:cNvPr id="3" name="Inhaltsplatzhalter 2">
            <a:extLst>
              <a:ext uri="{FF2B5EF4-FFF2-40B4-BE49-F238E27FC236}">
                <a16:creationId xmlns:a16="http://schemas.microsoft.com/office/drawing/2014/main" id="{8613F587-AD2A-4775-A5B9-63C299E75D5B}"/>
              </a:ext>
            </a:extLst>
          </p:cNvPr>
          <p:cNvSpPr>
            <a:spLocks noGrp="1"/>
          </p:cNvSpPr>
          <p:nvPr>
            <p:ph idx="1"/>
          </p:nvPr>
        </p:nvSpPr>
        <p:spPr/>
        <p:txBody>
          <a:bodyPr/>
          <a:lstStyle/>
          <a:p>
            <a:r>
              <a:rPr lang="de-DE" dirty="0"/>
              <a:t>All Project </a:t>
            </a:r>
            <a:r>
              <a:rPr lang="de-DE" dirty="0" err="1"/>
              <a:t>Results</a:t>
            </a:r>
            <a:r>
              <a:rPr lang="de-DE" dirty="0"/>
              <a:t> 1 </a:t>
            </a:r>
            <a:r>
              <a:rPr lang="de-DE" dirty="0" err="1"/>
              <a:t>has</a:t>
            </a:r>
            <a:r>
              <a:rPr lang="de-DE" dirty="0"/>
              <a:t> to </a:t>
            </a:r>
            <a:r>
              <a:rPr lang="de-DE" dirty="0" err="1"/>
              <a:t>be</a:t>
            </a:r>
            <a:r>
              <a:rPr lang="de-DE" dirty="0"/>
              <a:t> </a:t>
            </a:r>
            <a:r>
              <a:rPr lang="de-DE" dirty="0" err="1"/>
              <a:t>translated</a:t>
            </a:r>
            <a:r>
              <a:rPr lang="de-DE" dirty="0"/>
              <a:t> in </a:t>
            </a:r>
            <a:r>
              <a:rPr lang="de-DE" dirty="0" err="1"/>
              <a:t>the</a:t>
            </a:r>
            <a:r>
              <a:rPr lang="de-DE" dirty="0"/>
              <a:t> </a:t>
            </a:r>
            <a:r>
              <a:rPr lang="de-DE" dirty="0" err="1"/>
              <a:t>following</a:t>
            </a:r>
            <a:r>
              <a:rPr lang="de-DE" dirty="0"/>
              <a:t> </a:t>
            </a:r>
            <a:r>
              <a:rPr lang="de-DE" dirty="0" err="1"/>
              <a:t>partner</a:t>
            </a:r>
            <a:r>
              <a:rPr lang="de-DE" dirty="0"/>
              <a:t> </a:t>
            </a:r>
            <a:r>
              <a:rPr lang="de-DE" dirty="0" err="1"/>
              <a:t>languages</a:t>
            </a:r>
            <a:r>
              <a:rPr lang="de-DE" dirty="0"/>
              <a:t>:</a:t>
            </a:r>
          </a:p>
          <a:p>
            <a:r>
              <a:rPr lang="en-US" b="1" dirty="0"/>
              <a:t>Croatian , German , English , French , Greek , Portuguese</a:t>
            </a:r>
            <a:endParaRPr lang="de-DE" b="1" dirty="0"/>
          </a:p>
        </p:txBody>
      </p:sp>
    </p:spTree>
    <p:extLst>
      <p:ext uri="{BB962C8B-B14F-4D97-AF65-F5344CB8AC3E}">
        <p14:creationId xmlns:p14="http://schemas.microsoft.com/office/powerpoint/2010/main" val="19797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BF0D51-CA5A-4E92-AD23-0355F6E07D6E}"/>
              </a:ext>
            </a:extLst>
          </p:cNvPr>
          <p:cNvSpPr>
            <a:spLocks noGrp="1"/>
          </p:cNvSpPr>
          <p:nvPr>
            <p:ph type="title"/>
          </p:nvPr>
        </p:nvSpPr>
        <p:spPr/>
        <p:txBody>
          <a:bodyPr/>
          <a:lstStyle/>
          <a:p>
            <a:r>
              <a:rPr lang="de-DE" dirty="0"/>
              <a:t>Partners of EU-CERT</a:t>
            </a:r>
          </a:p>
        </p:txBody>
      </p:sp>
      <p:sp>
        <p:nvSpPr>
          <p:cNvPr id="3" name="Inhaltsplatzhalter 2">
            <a:extLst>
              <a:ext uri="{FF2B5EF4-FFF2-40B4-BE49-F238E27FC236}">
                <a16:creationId xmlns:a16="http://schemas.microsoft.com/office/drawing/2014/main" id="{BB9D11BC-A82F-4107-9805-8E4C4E2504AB}"/>
              </a:ext>
            </a:extLst>
          </p:cNvPr>
          <p:cNvSpPr>
            <a:spLocks noGrp="1"/>
          </p:cNvSpPr>
          <p:nvPr>
            <p:ph idx="1"/>
          </p:nvPr>
        </p:nvSpPr>
        <p:spPr>
          <a:xfrm>
            <a:off x="1097280" y="1492624"/>
            <a:ext cx="2915427" cy="4376470"/>
          </a:xfrm>
        </p:spPr>
        <p:txBody>
          <a:bodyPr>
            <a:normAutofit/>
          </a:bodyPr>
          <a:lstStyle/>
          <a:p>
            <a:r>
              <a:rPr lang="de-DE" dirty="0" err="1"/>
              <a:t>Associação</a:t>
            </a:r>
            <a:r>
              <a:rPr lang="de-DE" dirty="0"/>
              <a:t> Rede de </a:t>
            </a:r>
            <a:r>
              <a:rPr lang="de-DE" dirty="0" err="1"/>
              <a:t>Universidades</a:t>
            </a:r>
            <a:r>
              <a:rPr lang="de-DE" dirty="0"/>
              <a:t> da </a:t>
            </a:r>
            <a:r>
              <a:rPr lang="de-DE" dirty="0" err="1"/>
              <a:t>Terceira</a:t>
            </a:r>
            <a:r>
              <a:rPr lang="de-DE" dirty="0"/>
              <a:t> </a:t>
            </a:r>
            <a:r>
              <a:rPr lang="de-DE" dirty="0" err="1"/>
              <a:t>Idade</a:t>
            </a:r>
            <a:r>
              <a:rPr lang="de-DE" dirty="0"/>
              <a:t> </a:t>
            </a:r>
            <a:r>
              <a:rPr lang="de-DE" dirty="0" err="1"/>
              <a:t>PortugalCentro</a:t>
            </a:r>
            <a:r>
              <a:rPr lang="de-DE" dirty="0"/>
              <a:t> </a:t>
            </a:r>
          </a:p>
        </p:txBody>
      </p:sp>
      <p:pic>
        <p:nvPicPr>
          <p:cNvPr id="5" name="Grafik 4">
            <a:extLst>
              <a:ext uri="{FF2B5EF4-FFF2-40B4-BE49-F238E27FC236}">
                <a16:creationId xmlns:a16="http://schemas.microsoft.com/office/drawing/2014/main" id="{45C76359-7FB7-4D13-BF6B-4173ABACD31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487924" y="4528547"/>
            <a:ext cx="989860" cy="618662"/>
          </a:xfrm>
          <a:prstGeom prst="rect">
            <a:avLst/>
          </a:prstGeom>
        </p:spPr>
      </p:pic>
      <p:pic>
        <p:nvPicPr>
          <p:cNvPr id="7" name="Grafik 6">
            <a:extLst>
              <a:ext uri="{FF2B5EF4-FFF2-40B4-BE49-F238E27FC236}">
                <a16:creationId xmlns:a16="http://schemas.microsoft.com/office/drawing/2014/main" id="{837FF4AB-98EB-4E20-9222-8C33CBC65648}"/>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179295" y="1640543"/>
            <a:ext cx="989860" cy="618662"/>
          </a:xfrm>
          <a:prstGeom prst="rect">
            <a:avLst/>
          </a:prstGeom>
        </p:spPr>
      </p:pic>
      <p:pic>
        <p:nvPicPr>
          <p:cNvPr id="9" name="Grafik 8">
            <a:extLst>
              <a:ext uri="{FF2B5EF4-FFF2-40B4-BE49-F238E27FC236}">
                <a16:creationId xmlns:a16="http://schemas.microsoft.com/office/drawing/2014/main" id="{728CA203-DA03-4FEC-B855-A356F9B1F4FA}"/>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052765" y="1619921"/>
            <a:ext cx="989860" cy="659907"/>
          </a:xfrm>
          <a:prstGeom prst="rect">
            <a:avLst/>
          </a:prstGeom>
        </p:spPr>
      </p:pic>
      <p:pic>
        <p:nvPicPr>
          <p:cNvPr id="12" name="Grafik 11">
            <a:extLst>
              <a:ext uri="{FF2B5EF4-FFF2-40B4-BE49-F238E27FC236}">
                <a16:creationId xmlns:a16="http://schemas.microsoft.com/office/drawing/2014/main" id="{DE763125-A1B5-4BA1-8B18-E21681DEBE29}"/>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3249401" y="3154195"/>
            <a:ext cx="1078206" cy="539103"/>
          </a:xfrm>
          <a:prstGeom prst="rect">
            <a:avLst/>
          </a:prstGeom>
        </p:spPr>
      </p:pic>
      <p:sp>
        <p:nvSpPr>
          <p:cNvPr id="13" name="Textfeld 12">
            <a:extLst>
              <a:ext uri="{FF2B5EF4-FFF2-40B4-BE49-F238E27FC236}">
                <a16:creationId xmlns:a16="http://schemas.microsoft.com/office/drawing/2014/main" id="{82C227E5-1433-4F54-B60A-2E63BB3DD4BE}"/>
              </a:ext>
            </a:extLst>
          </p:cNvPr>
          <p:cNvSpPr txBox="1"/>
          <p:nvPr/>
        </p:nvSpPr>
        <p:spPr>
          <a:xfrm>
            <a:off x="9557699" y="5553623"/>
            <a:ext cx="3195961" cy="630942"/>
          </a:xfrm>
          <a:prstGeom prst="rect">
            <a:avLst/>
          </a:prstGeom>
          <a:noFill/>
        </p:spPr>
        <p:txBody>
          <a:bodyPr wrap="square" rtlCol="0">
            <a:spAutoFit/>
          </a:bodyPr>
          <a:lstStyle/>
          <a:p>
            <a:r>
              <a:rPr lang="de-DE" sz="700" dirty="0"/>
              <a:t>"</a:t>
            </a:r>
            <a:r>
              <a:rPr lang="de-DE" sz="700" dirty="0">
                <a:hlinkClick r:id="rId7" tooltip="https://de.wikipedia.org/wiki/Flagge_Kroatiens"/>
              </a:rPr>
              <a:t>Dieses Foto</a:t>
            </a:r>
            <a:r>
              <a:rPr lang="de-DE" sz="700" dirty="0"/>
              <a:t>" von Unbekannter Autor ist lizenziert gemäß </a:t>
            </a:r>
            <a:r>
              <a:rPr lang="de-DE" sz="700" dirty="0">
                <a:hlinkClick r:id="rId8" tooltip="https://creativecommons.org/licenses/by-sa/3.0/"/>
              </a:rPr>
              <a:t>CC BY-SA</a:t>
            </a:r>
            <a:endParaRPr lang="de-DE" sz="700" dirty="0"/>
          </a:p>
          <a:p>
            <a:endParaRPr lang="de-DE" sz="700" dirty="0"/>
          </a:p>
          <a:p>
            <a:r>
              <a:rPr lang="de-DE" sz="700" dirty="0"/>
              <a:t>"</a:t>
            </a:r>
            <a:r>
              <a:rPr lang="de-DE" sz="700" dirty="0">
                <a:hlinkClick r:id="rId3" tooltip="https://pngimg.com/download/14615"/>
              </a:rPr>
              <a:t>Dieses Foto</a:t>
            </a:r>
            <a:r>
              <a:rPr lang="de-DE" sz="700" dirty="0"/>
              <a:t>" von Unbekannter Autor ist lizenziert gemäß </a:t>
            </a:r>
            <a:r>
              <a:rPr lang="de-DE" sz="700" dirty="0">
                <a:hlinkClick r:id="rId9" tooltip="https://creativecommons.org/licenses/by-nc/3.0/"/>
              </a:rPr>
              <a:t>CC BY-NC</a:t>
            </a:r>
            <a:endParaRPr lang="de-DE" sz="700" dirty="0"/>
          </a:p>
          <a:p>
            <a:endParaRPr lang="de-DE" sz="700" dirty="0"/>
          </a:p>
          <a:p>
            <a:r>
              <a:rPr lang="de-DE" sz="700" dirty="0"/>
              <a:t>"</a:t>
            </a:r>
            <a:r>
              <a:rPr lang="de-DE" sz="700" dirty="0">
                <a:hlinkClick r:id="rId5" tooltip="https://et.wiktionary.org/wiki/Portugal"/>
              </a:rPr>
              <a:t>Dieses Foto</a:t>
            </a:r>
            <a:r>
              <a:rPr lang="de-DE" sz="700" dirty="0"/>
              <a:t>" von Unbekannter Autor ist lizenziert gemäß </a:t>
            </a:r>
            <a:r>
              <a:rPr lang="de-DE" sz="700" dirty="0">
                <a:hlinkClick r:id="rId8" tooltip="https://creativecommons.org/licenses/by-sa/3.0/"/>
              </a:rPr>
              <a:t>CC BY-SA</a:t>
            </a:r>
            <a:endParaRPr lang="de-DE" sz="700" dirty="0"/>
          </a:p>
        </p:txBody>
      </p:sp>
      <p:pic>
        <p:nvPicPr>
          <p:cNvPr id="15" name="Grafik 14">
            <a:extLst>
              <a:ext uri="{FF2B5EF4-FFF2-40B4-BE49-F238E27FC236}">
                <a16:creationId xmlns:a16="http://schemas.microsoft.com/office/drawing/2014/main" id="{3291216C-7B2E-4353-B2ED-09A3FCE2FA90}"/>
              </a:ext>
            </a:extLst>
          </p:cNvPr>
          <p:cNvPicPr>
            <a:picLocks noChangeAspect="1"/>
          </p:cNvPicPr>
          <p:nvPr/>
        </p:nvPicPr>
        <p:blipFill>
          <a:blip r:embed="rId10" cstate="print">
            <a:extLst>
              <a:ext uri="{28A0092B-C50C-407E-A947-70E740481C1C}">
                <a14:useLocalDpi xmlns:a14="http://schemas.microsoft.com/office/drawing/2010/main" val="0"/>
              </a:ext>
              <a:ext uri="{837473B0-CC2E-450A-ABE3-18F120FF3D39}">
                <a1611:picAttrSrcUrl xmlns:a1611="http://schemas.microsoft.com/office/drawing/2016/11/main" r:id="rId11"/>
              </a:ext>
            </a:extLst>
          </a:blip>
          <a:stretch>
            <a:fillRect/>
          </a:stretch>
        </p:blipFill>
        <p:spPr>
          <a:xfrm>
            <a:off x="6323953" y="3029162"/>
            <a:ext cx="1243733" cy="866079"/>
          </a:xfrm>
          <a:prstGeom prst="rect">
            <a:avLst/>
          </a:prstGeom>
        </p:spPr>
      </p:pic>
      <p:pic>
        <p:nvPicPr>
          <p:cNvPr id="17" name="Grafik 16">
            <a:extLst>
              <a:ext uri="{FF2B5EF4-FFF2-40B4-BE49-F238E27FC236}">
                <a16:creationId xmlns:a16="http://schemas.microsoft.com/office/drawing/2014/main" id="{2CBFA511-5CAA-4ABA-AB70-BC9CD5C74A40}"/>
              </a:ext>
            </a:extLst>
          </p:cNvPr>
          <p:cNvPicPr>
            <a:picLocks noChangeAspect="1"/>
          </p:cNvPicPr>
          <p:nvPr/>
        </p:nvPicPr>
        <p:blipFill>
          <a:blip r:embed="rId12" cstate="print">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5042625" y="4810519"/>
            <a:ext cx="1122300" cy="673380"/>
          </a:xfrm>
          <a:prstGeom prst="rect">
            <a:avLst/>
          </a:prstGeom>
        </p:spPr>
      </p:pic>
      <p:sp>
        <p:nvSpPr>
          <p:cNvPr id="18" name="Rechteck 17">
            <a:extLst>
              <a:ext uri="{FF2B5EF4-FFF2-40B4-BE49-F238E27FC236}">
                <a16:creationId xmlns:a16="http://schemas.microsoft.com/office/drawing/2014/main" id="{E8A62F41-40EF-4FE6-B249-6AC3A507CAF3}"/>
              </a:ext>
            </a:extLst>
          </p:cNvPr>
          <p:cNvSpPr/>
          <p:nvPr/>
        </p:nvSpPr>
        <p:spPr>
          <a:xfrm>
            <a:off x="8477226" y="2322478"/>
            <a:ext cx="2255877" cy="923330"/>
          </a:xfrm>
          <a:prstGeom prst="rect">
            <a:avLst/>
          </a:prstGeom>
        </p:spPr>
        <p:txBody>
          <a:bodyPr wrap="square">
            <a:spAutoFit/>
          </a:bodyPr>
          <a:lstStyle/>
          <a:p>
            <a:r>
              <a:rPr lang="de-DE" dirty="0"/>
              <a:t>University of Paderborn Germany</a:t>
            </a:r>
          </a:p>
          <a:p>
            <a:r>
              <a:rPr lang="de-DE" dirty="0"/>
              <a:t>(</a:t>
            </a:r>
            <a:r>
              <a:rPr lang="de-DE" dirty="0" err="1"/>
              <a:t>Coordinator</a:t>
            </a:r>
            <a:r>
              <a:rPr lang="de-DE" dirty="0"/>
              <a:t>)</a:t>
            </a:r>
          </a:p>
        </p:txBody>
      </p:sp>
      <p:sp>
        <p:nvSpPr>
          <p:cNvPr id="19" name="Rechteck 18">
            <a:extLst>
              <a:ext uri="{FF2B5EF4-FFF2-40B4-BE49-F238E27FC236}">
                <a16:creationId xmlns:a16="http://schemas.microsoft.com/office/drawing/2014/main" id="{043E9324-1298-4B89-933A-E0C4C278D74D}"/>
              </a:ext>
            </a:extLst>
          </p:cNvPr>
          <p:cNvSpPr/>
          <p:nvPr/>
        </p:nvSpPr>
        <p:spPr>
          <a:xfrm>
            <a:off x="7335706" y="4348854"/>
            <a:ext cx="2188873" cy="923330"/>
          </a:xfrm>
          <a:prstGeom prst="rect">
            <a:avLst/>
          </a:prstGeom>
        </p:spPr>
        <p:txBody>
          <a:bodyPr wrap="square">
            <a:spAutoFit/>
          </a:bodyPr>
          <a:lstStyle/>
          <a:p>
            <a:r>
              <a:rPr lang="de-DE" dirty="0" err="1"/>
              <a:t>Ingenious</a:t>
            </a:r>
            <a:r>
              <a:rPr lang="de-DE" dirty="0"/>
              <a:t> Knowledge GmbH Germany</a:t>
            </a:r>
          </a:p>
          <a:p>
            <a:r>
              <a:rPr lang="de-DE" dirty="0"/>
              <a:t>(Technical </a:t>
            </a:r>
            <a:r>
              <a:rPr lang="de-DE" dirty="0" err="1"/>
              <a:t>partner</a:t>
            </a:r>
            <a:r>
              <a:rPr lang="de-DE" dirty="0"/>
              <a:t>)</a:t>
            </a:r>
          </a:p>
        </p:txBody>
      </p:sp>
      <p:sp>
        <p:nvSpPr>
          <p:cNvPr id="20" name="Rechteck 19">
            <a:extLst>
              <a:ext uri="{FF2B5EF4-FFF2-40B4-BE49-F238E27FC236}">
                <a16:creationId xmlns:a16="http://schemas.microsoft.com/office/drawing/2014/main" id="{BE7EE635-1854-486B-AE17-0E69E76E068C}"/>
              </a:ext>
            </a:extLst>
          </p:cNvPr>
          <p:cNvSpPr/>
          <p:nvPr/>
        </p:nvSpPr>
        <p:spPr>
          <a:xfrm>
            <a:off x="890726" y="2967335"/>
            <a:ext cx="2482788" cy="923330"/>
          </a:xfrm>
          <a:prstGeom prst="rect">
            <a:avLst/>
          </a:prstGeom>
        </p:spPr>
        <p:txBody>
          <a:bodyPr wrap="square">
            <a:spAutoFit/>
          </a:bodyPr>
          <a:lstStyle/>
          <a:p>
            <a:r>
              <a:rPr lang="de-DE" dirty="0"/>
              <a:t>TIR Consulting Group </a:t>
            </a:r>
            <a:r>
              <a:rPr lang="de-DE" dirty="0" err="1"/>
              <a:t>j.d.o.o</a:t>
            </a:r>
            <a:r>
              <a:rPr lang="de-DE" dirty="0"/>
              <a:t> </a:t>
            </a:r>
            <a:r>
              <a:rPr lang="de-DE" dirty="0" err="1"/>
              <a:t>Croatia</a:t>
            </a:r>
            <a:r>
              <a:rPr lang="de-DE" dirty="0"/>
              <a:t> Grad Zagreb</a:t>
            </a:r>
          </a:p>
        </p:txBody>
      </p:sp>
      <p:sp>
        <p:nvSpPr>
          <p:cNvPr id="21" name="Rechteck 20">
            <a:extLst>
              <a:ext uri="{FF2B5EF4-FFF2-40B4-BE49-F238E27FC236}">
                <a16:creationId xmlns:a16="http://schemas.microsoft.com/office/drawing/2014/main" id="{15FEEEA2-EACF-46BB-90ED-EE7011844799}"/>
              </a:ext>
            </a:extLst>
          </p:cNvPr>
          <p:cNvSpPr/>
          <p:nvPr/>
        </p:nvSpPr>
        <p:spPr>
          <a:xfrm>
            <a:off x="5468248" y="2425615"/>
            <a:ext cx="2369785" cy="923330"/>
          </a:xfrm>
          <a:prstGeom prst="rect">
            <a:avLst/>
          </a:prstGeom>
        </p:spPr>
        <p:txBody>
          <a:bodyPr wrap="square">
            <a:spAutoFit/>
          </a:bodyPr>
          <a:lstStyle/>
          <a:p>
            <a:r>
              <a:rPr lang="de-DE" dirty="0" err="1"/>
              <a:t>Esquare</a:t>
            </a:r>
            <a:r>
              <a:rPr lang="de-DE" dirty="0"/>
              <a:t> France Provence-Alpes-Côte d'Azur</a:t>
            </a:r>
          </a:p>
        </p:txBody>
      </p:sp>
      <p:sp>
        <p:nvSpPr>
          <p:cNvPr id="22" name="Rechteck 21">
            <a:extLst>
              <a:ext uri="{FF2B5EF4-FFF2-40B4-BE49-F238E27FC236}">
                <a16:creationId xmlns:a16="http://schemas.microsoft.com/office/drawing/2014/main" id="{570FBCE8-54EB-40A0-A944-D099959C978C}"/>
              </a:ext>
            </a:extLst>
          </p:cNvPr>
          <p:cNvSpPr/>
          <p:nvPr/>
        </p:nvSpPr>
        <p:spPr>
          <a:xfrm>
            <a:off x="2869893" y="4364185"/>
            <a:ext cx="2915427" cy="646331"/>
          </a:xfrm>
          <a:prstGeom prst="rect">
            <a:avLst/>
          </a:prstGeom>
        </p:spPr>
        <p:txBody>
          <a:bodyPr wrap="square">
            <a:spAutoFit/>
          </a:bodyPr>
          <a:lstStyle/>
          <a:p>
            <a:r>
              <a:rPr lang="de-DE" dirty="0"/>
              <a:t>STANDO LTD Cyprus </a:t>
            </a:r>
            <a:r>
              <a:rPr lang="el-GR" dirty="0"/>
              <a:t>Κύπρος (</a:t>
            </a:r>
            <a:r>
              <a:rPr lang="de-DE" dirty="0" err="1"/>
              <a:t>Kýpros</a:t>
            </a:r>
            <a:r>
              <a:rPr lang="de-DE" dirty="0"/>
              <a:t>) Nicosia</a:t>
            </a:r>
          </a:p>
        </p:txBody>
      </p:sp>
    </p:spTree>
    <p:extLst>
      <p:ext uri="{BB962C8B-B14F-4D97-AF65-F5344CB8AC3E}">
        <p14:creationId xmlns:p14="http://schemas.microsoft.com/office/powerpoint/2010/main" val="126921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a:xfrm>
            <a:off x="1097280" y="1243509"/>
            <a:ext cx="10683388" cy="4758750"/>
          </a:xfrm>
        </p:spPr>
        <p:txBody>
          <a:bodyPr>
            <a:noAutofit/>
          </a:bodyPr>
          <a:lstStyle/>
          <a:p>
            <a:pPr algn="just"/>
            <a:r>
              <a:rPr lang="en-US" sz="1500" b="1" dirty="0"/>
              <a:t>The EU-CERT project focuses on adult education. </a:t>
            </a:r>
          </a:p>
          <a:p>
            <a:pPr algn="just"/>
            <a:r>
              <a:rPr lang="en-US" sz="1500" b="1" u="sng" dirty="0"/>
              <a:t>Initial position: </a:t>
            </a:r>
          </a:p>
          <a:p>
            <a:pPr algn="just"/>
            <a:r>
              <a:rPr lang="en-US" sz="1500" dirty="0"/>
              <a:t>One of the core ideas is to promote adult education results created within ERASMUS+ projects. Typically, there is no certification or accreditation of those. </a:t>
            </a:r>
          </a:p>
          <a:p>
            <a:pPr algn="just"/>
            <a:r>
              <a:rPr lang="en-US" sz="1500" b="1" u="sng" dirty="0"/>
              <a:t>Preliminary </a:t>
            </a:r>
            <a:r>
              <a:rPr lang="en-US" sz="1500" b="1" u="sng" dirty="0" err="1"/>
              <a:t>Studie</a:t>
            </a:r>
            <a:r>
              <a:rPr lang="en-US" sz="1500" b="1" u="sng" dirty="0"/>
              <a:t> of EU-CERT- A needs analysis (Winter 2020, N=250)</a:t>
            </a:r>
          </a:p>
          <a:p>
            <a:pPr algn="just"/>
            <a:r>
              <a:rPr lang="en-US" sz="1500" dirty="0"/>
              <a:t>87% of the consulted users complain about </a:t>
            </a:r>
            <a:r>
              <a:rPr lang="en-US" sz="1500" dirty="0" err="1"/>
              <a:t>intransparency</a:t>
            </a:r>
            <a:r>
              <a:rPr lang="en-US" sz="1500" dirty="0"/>
              <a:t> and weak quality of European adult education project results which cannot be transferred into daily adult education practice. </a:t>
            </a:r>
          </a:p>
          <a:p>
            <a:pPr algn="just"/>
            <a:r>
              <a:rPr lang="en-US" sz="1500" dirty="0"/>
              <a:t>86.5% stated that there is a strong need to get to evidence-based approaches to certification and that certificates are badly needed in adult education. The participant emphasized that the need is specifically for accredited certificates.</a:t>
            </a:r>
          </a:p>
          <a:p>
            <a:pPr algn="just"/>
            <a:r>
              <a:rPr lang="en-US" sz="1500" dirty="0"/>
              <a:t>84% answered, that adult education projects of the EU were seen critical with regard to the quality of their outcomes</a:t>
            </a:r>
          </a:p>
          <a:p>
            <a:pPr algn="just"/>
            <a:r>
              <a:rPr lang="en-US" sz="1500" dirty="0"/>
              <a:t>The participants underpinned that many EU projects create results for adult education but </a:t>
            </a:r>
          </a:p>
          <a:p>
            <a:pPr algn="just"/>
            <a:r>
              <a:rPr lang="en-US" sz="1500" dirty="0"/>
              <a:t>(a) not many people are aware of them (79%), </a:t>
            </a:r>
          </a:p>
          <a:p>
            <a:pPr algn="just"/>
            <a:r>
              <a:rPr lang="en-US" sz="1500" dirty="0"/>
              <a:t>(b) the quality of the results is not certified (87%), and </a:t>
            </a:r>
          </a:p>
          <a:p>
            <a:pPr algn="just"/>
            <a:r>
              <a:rPr lang="en-US" sz="1500" dirty="0"/>
              <a:t>(c) and the possibilities for an good transfer into other adult education </a:t>
            </a:r>
            <a:r>
              <a:rPr lang="en-US" sz="1500" dirty="0" err="1"/>
              <a:t>organisation</a:t>
            </a:r>
            <a:r>
              <a:rPr lang="en-US" sz="1500" dirty="0"/>
              <a:t> is not made clear ( 89.5%).</a:t>
            </a:r>
          </a:p>
          <a:p>
            <a:pPr algn="just"/>
            <a:endParaRPr lang="en-US" sz="1500" dirty="0"/>
          </a:p>
        </p:txBody>
      </p:sp>
    </p:spTree>
    <p:extLst>
      <p:ext uri="{BB962C8B-B14F-4D97-AF65-F5344CB8AC3E}">
        <p14:creationId xmlns:p14="http://schemas.microsoft.com/office/powerpoint/2010/main" val="87627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a:xfrm>
            <a:off x="1097279" y="1899822"/>
            <a:ext cx="9840009" cy="3969272"/>
          </a:xfrm>
        </p:spPr>
        <p:txBody>
          <a:bodyPr>
            <a:noAutofit/>
          </a:bodyPr>
          <a:lstStyle/>
          <a:p>
            <a:pPr algn="just"/>
            <a:r>
              <a:rPr lang="en-US" dirty="0">
                <a:sym typeface="Wingdings" panose="05000000000000000000" pitchFamily="2" charset="2"/>
              </a:rPr>
              <a:t> </a:t>
            </a:r>
            <a:r>
              <a:rPr lang="en-US" dirty="0"/>
              <a:t>Here the EU-CERT project comes into action: The project tries to enhance quality in adult education and helps to ensure that adult education providers are able to find high quality adult education results which can be used in practice and which base on excellent adult education projects. </a:t>
            </a:r>
          </a:p>
          <a:p>
            <a:pPr algn="just"/>
            <a:r>
              <a:rPr lang="en-US" dirty="0"/>
              <a:t>Therefore, the project consortium is going to develop a mechanism to </a:t>
            </a:r>
            <a:r>
              <a:rPr lang="en-US" b="1" dirty="0"/>
              <a:t>monitor the effectiveness of adult education project</a:t>
            </a:r>
            <a:r>
              <a:rPr lang="en-US" dirty="0"/>
              <a:t> via an </a:t>
            </a:r>
            <a:r>
              <a:rPr lang="en-US" b="1" dirty="0"/>
              <a:t>accreditation system </a:t>
            </a:r>
            <a:r>
              <a:rPr lang="en-US" dirty="0"/>
              <a:t>which is based on </a:t>
            </a:r>
            <a:r>
              <a:rPr lang="en-US" b="1" dirty="0"/>
              <a:t>clear criteria </a:t>
            </a:r>
            <a:r>
              <a:rPr lang="en-US" dirty="0"/>
              <a:t>and a </a:t>
            </a:r>
            <a:r>
              <a:rPr lang="en-US" b="1" dirty="0"/>
              <a:t>solid accreditation procedure</a:t>
            </a:r>
            <a:r>
              <a:rPr lang="en-US" dirty="0"/>
              <a:t>. </a:t>
            </a:r>
          </a:p>
          <a:p>
            <a:pPr algn="just"/>
            <a:endParaRPr lang="en-US" dirty="0"/>
          </a:p>
          <a:p>
            <a:pPr algn="ctr"/>
            <a:r>
              <a:rPr lang="en-US" sz="2400" b="1" dirty="0"/>
              <a:t>Core project result </a:t>
            </a:r>
            <a:r>
              <a:rPr lang="en-US" dirty="0"/>
              <a:t>is the </a:t>
            </a:r>
            <a:r>
              <a:rPr lang="en-US" b="1" dirty="0"/>
              <a:t>accreditation system of EU-CERT</a:t>
            </a:r>
            <a:endParaRPr lang="en-US" dirty="0"/>
          </a:p>
        </p:txBody>
      </p:sp>
    </p:spTree>
    <p:extLst>
      <p:ext uri="{BB962C8B-B14F-4D97-AF65-F5344CB8AC3E}">
        <p14:creationId xmlns:p14="http://schemas.microsoft.com/office/powerpoint/2010/main" val="177045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0E7389-0B62-4823-AB05-E8762919F995}"/>
              </a:ext>
            </a:extLst>
          </p:cNvPr>
          <p:cNvSpPr>
            <a:spLocks noGrp="1"/>
          </p:cNvSpPr>
          <p:nvPr>
            <p:ph type="title"/>
          </p:nvPr>
        </p:nvSpPr>
        <p:spPr/>
        <p:txBody>
          <a:bodyPr/>
          <a:lstStyle/>
          <a:p>
            <a:r>
              <a:rPr lang="de-DE" dirty="0"/>
              <a:t>About EU-CERT</a:t>
            </a:r>
          </a:p>
        </p:txBody>
      </p:sp>
      <p:sp>
        <p:nvSpPr>
          <p:cNvPr id="3" name="Inhaltsplatzhalter 2">
            <a:extLst>
              <a:ext uri="{FF2B5EF4-FFF2-40B4-BE49-F238E27FC236}">
                <a16:creationId xmlns:a16="http://schemas.microsoft.com/office/drawing/2014/main" id="{D4797087-2A58-44E4-A7DD-85A6F895EDF1}"/>
              </a:ext>
            </a:extLst>
          </p:cNvPr>
          <p:cNvSpPr>
            <a:spLocks noGrp="1"/>
          </p:cNvSpPr>
          <p:nvPr>
            <p:ph idx="1"/>
          </p:nvPr>
        </p:nvSpPr>
        <p:spPr/>
        <p:txBody>
          <a:bodyPr>
            <a:normAutofit/>
          </a:bodyPr>
          <a:lstStyle/>
          <a:p>
            <a:r>
              <a:rPr lang="en-US" b="1" dirty="0"/>
              <a:t>Benefits of EU-CERT: </a:t>
            </a:r>
          </a:p>
          <a:p>
            <a:r>
              <a:rPr lang="en-US" dirty="0"/>
              <a:t>This will help to </a:t>
            </a:r>
            <a:r>
              <a:rPr lang="en-US" b="1" dirty="0"/>
              <a:t>support common shared values in adult education </a:t>
            </a:r>
            <a:r>
              <a:rPr lang="en-US" dirty="0"/>
              <a:t>and is the basis for civic engagement which is fostered by excellent adult education approaches. </a:t>
            </a:r>
          </a:p>
          <a:p>
            <a:r>
              <a:rPr lang="en-US" dirty="0"/>
              <a:t>Moreover, it fosters the </a:t>
            </a:r>
            <a:r>
              <a:rPr lang="en-US" b="1" dirty="0"/>
              <a:t>participation of European adult educator in a high quality adult education network </a:t>
            </a:r>
            <a:r>
              <a:rPr lang="en-US" dirty="0"/>
              <a:t>with ensured standards. </a:t>
            </a:r>
          </a:p>
          <a:p>
            <a:r>
              <a:rPr lang="en-US" dirty="0"/>
              <a:t>An accreditation system for projects which run under adult education </a:t>
            </a:r>
            <a:r>
              <a:rPr lang="en-US" b="1" dirty="0"/>
              <a:t>promotes the idea of ERAMUS+ </a:t>
            </a:r>
            <a:r>
              <a:rPr lang="en-US" dirty="0"/>
              <a:t>and offers another way of </a:t>
            </a:r>
            <a:r>
              <a:rPr lang="en-US" b="1" dirty="0"/>
              <a:t>transparency </a:t>
            </a:r>
            <a:r>
              <a:rPr lang="en-US" dirty="0"/>
              <a:t>and </a:t>
            </a:r>
            <a:r>
              <a:rPr lang="en-US" b="1" dirty="0"/>
              <a:t>visibility</a:t>
            </a:r>
            <a:r>
              <a:rPr lang="en-US" dirty="0"/>
              <a:t> in Europe. </a:t>
            </a:r>
          </a:p>
          <a:p>
            <a:r>
              <a:rPr lang="en-US" dirty="0"/>
              <a:t>All seniors and all European citizens get a </a:t>
            </a:r>
            <a:r>
              <a:rPr lang="en-US" b="1" dirty="0" err="1"/>
              <a:t>possibilty</a:t>
            </a:r>
            <a:r>
              <a:rPr lang="en-US" b="1" dirty="0"/>
              <a:t> to find excellent adult education resources via the accreditation information and standards</a:t>
            </a:r>
            <a:r>
              <a:rPr lang="en-US" dirty="0"/>
              <a:t>. This is the crucial basis for </a:t>
            </a:r>
            <a:r>
              <a:rPr lang="en-US" b="1" dirty="0"/>
              <a:t>enhancing quality </a:t>
            </a:r>
            <a:r>
              <a:rPr lang="en-US" b="1" dirty="0" err="1"/>
              <a:t>assureance</a:t>
            </a:r>
            <a:r>
              <a:rPr lang="en-US" b="1" dirty="0"/>
              <a:t> in adult education</a:t>
            </a:r>
            <a:r>
              <a:rPr lang="en-US" dirty="0"/>
              <a:t>. </a:t>
            </a:r>
            <a:endParaRPr lang="de-DE" dirty="0"/>
          </a:p>
        </p:txBody>
      </p:sp>
    </p:spTree>
    <p:extLst>
      <p:ext uri="{BB962C8B-B14F-4D97-AF65-F5344CB8AC3E}">
        <p14:creationId xmlns:p14="http://schemas.microsoft.com/office/powerpoint/2010/main" val="229944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94865-677E-475B-BDF1-45B50C9F8357}"/>
              </a:ext>
            </a:extLst>
          </p:cNvPr>
          <p:cNvSpPr>
            <a:spLocks noGrp="1"/>
          </p:cNvSpPr>
          <p:nvPr>
            <p:ph type="ctrTitle"/>
          </p:nvPr>
        </p:nvSpPr>
        <p:spPr/>
        <p:txBody>
          <a:bodyPr>
            <a:normAutofit/>
          </a:bodyPr>
          <a:lstStyle/>
          <a:p>
            <a:r>
              <a:rPr lang="de-DE" dirty="0"/>
              <a:t>Project </a:t>
            </a:r>
            <a:r>
              <a:rPr lang="de-DE" dirty="0" err="1"/>
              <a:t>Result</a:t>
            </a:r>
            <a:r>
              <a:rPr lang="de-DE" dirty="0"/>
              <a:t> 1</a:t>
            </a:r>
          </a:p>
        </p:txBody>
      </p:sp>
      <p:sp>
        <p:nvSpPr>
          <p:cNvPr id="3" name="Untertitel 2">
            <a:extLst>
              <a:ext uri="{FF2B5EF4-FFF2-40B4-BE49-F238E27FC236}">
                <a16:creationId xmlns:a16="http://schemas.microsoft.com/office/drawing/2014/main" id="{E81319B2-77D5-44D8-881B-10A42E617E0B}"/>
              </a:ext>
            </a:extLst>
          </p:cNvPr>
          <p:cNvSpPr>
            <a:spLocks noGrp="1"/>
          </p:cNvSpPr>
          <p:nvPr>
            <p:ph type="subTitle" idx="1"/>
          </p:nvPr>
        </p:nvSpPr>
        <p:spPr/>
        <p:txBody>
          <a:bodyPr/>
          <a:lstStyle/>
          <a:p>
            <a:r>
              <a:rPr lang="en-US" dirty="0"/>
              <a:t>EU-CERT - Research on Quality criteria, Accreditation and Certificate Structures </a:t>
            </a:r>
            <a:r>
              <a:rPr lang="en-US" sz="2000" dirty="0"/>
              <a:t>(Leading </a:t>
            </a:r>
            <a:r>
              <a:rPr lang="en-US" sz="2000" dirty="0" err="1"/>
              <a:t>orga</a:t>
            </a:r>
            <a:r>
              <a:rPr lang="en-US" sz="2000" dirty="0"/>
              <a:t>: University of Paderborn) </a:t>
            </a:r>
            <a:endParaRPr lang="de-DE" dirty="0"/>
          </a:p>
        </p:txBody>
      </p:sp>
    </p:spTree>
    <p:extLst>
      <p:ext uri="{BB962C8B-B14F-4D97-AF65-F5344CB8AC3E}">
        <p14:creationId xmlns:p14="http://schemas.microsoft.com/office/powerpoint/2010/main" val="1097789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F3D8A-5412-456A-BE5B-43BF4A3A501E}"/>
              </a:ext>
            </a:extLst>
          </p:cNvPr>
          <p:cNvSpPr>
            <a:spLocks noGrp="1"/>
          </p:cNvSpPr>
          <p:nvPr>
            <p:ph type="title"/>
          </p:nvPr>
        </p:nvSpPr>
        <p:spPr/>
        <p:txBody>
          <a:bodyPr/>
          <a:lstStyle/>
          <a:p>
            <a:r>
              <a:rPr lang="de-DE" dirty="0"/>
              <a:t>Project </a:t>
            </a:r>
            <a:r>
              <a:rPr lang="de-DE" dirty="0" err="1"/>
              <a:t>Result</a:t>
            </a:r>
            <a:r>
              <a:rPr lang="de-DE" dirty="0"/>
              <a:t> 1 – Mixed- Methods Design of </a:t>
            </a:r>
            <a:r>
              <a:rPr lang="de-DE" dirty="0" err="1"/>
              <a:t>the</a:t>
            </a:r>
            <a:r>
              <a:rPr lang="de-DE" dirty="0"/>
              <a:t> Research </a:t>
            </a:r>
          </a:p>
        </p:txBody>
      </p:sp>
      <p:sp>
        <p:nvSpPr>
          <p:cNvPr id="3" name="Inhaltsplatzhalter 2">
            <a:extLst>
              <a:ext uri="{FF2B5EF4-FFF2-40B4-BE49-F238E27FC236}">
                <a16:creationId xmlns:a16="http://schemas.microsoft.com/office/drawing/2014/main" id="{D3698254-9EBF-4B71-96D4-2D392F0498DC}"/>
              </a:ext>
            </a:extLst>
          </p:cNvPr>
          <p:cNvSpPr>
            <a:spLocks noGrp="1"/>
          </p:cNvSpPr>
          <p:nvPr>
            <p:ph idx="1"/>
          </p:nvPr>
        </p:nvSpPr>
        <p:spPr/>
        <p:txBody>
          <a:bodyPr>
            <a:noAutofit/>
          </a:bodyPr>
          <a:lstStyle/>
          <a:p>
            <a:r>
              <a:rPr lang="en-US" b="1" u="sng" dirty="0"/>
              <a:t>Needs analysis (Nov./ Dec. 2021): </a:t>
            </a:r>
          </a:p>
          <a:p>
            <a:r>
              <a:rPr lang="en-US" dirty="0"/>
              <a:t>more than 80% of the participants asked for evidences concerning the situation with regard to certification and accreditation in adult education </a:t>
            </a:r>
          </a:p>
          <a:p>
            <a:endParaRPr lang="en-US" dirty="0">
              <a:sym typeface="Wingdings" panose="05000000000000000000" pitchFamily="2" charset="2"/>
            </a:endParaRPr>
          </a:p>
          <a:p>
            <a:r>
              <a:rPr lang="en-US" dirty="0">
                <a:sym typeface="Wingdings" panose="05000000000000000000" pitchFamily="2" charset="2"/>
              </a:rPr>
              <a:t> </a:t>
            </a:r>
            <a:r>
              <a:rPr lang="en-US" dirty="0"/>
              <a:t>To take this need for serious we designed this first project result which ones with evidence derived from research in the partner countries. </a:t>
            </a:r>
          </a:p>
          <a:p>
            <a:endParaRPr lang="en-US" sz="1600" dirty="0"/>
          </a:p>
          <a:p>
            <a:pPr marL="0" indent="0">
              <a:buNone/>
            </a:pPr>
            <a:endParaRPr lang="de-DE" sz="1600" dirty="0"/>
          </a:p>
        </p:txBody>
      </p:sp>
    </p:spTree>
    <p:extLst>
      <p:ext uri="{BB962C8B-B14F-4D97-AF65-F5344CB8AC3E}">
        <p14:creationId xmlns:p14="http://schemas.microsoft.com/office/powerpoint/2010/main" val="1220216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F3D8A-5412-456A-BE5B-43BF4A3A501E}"/>
              </a:ext>
            </a:extLst>
          </p:cNvPr>
          <p:cNvSpPr>
            <a:spLocks noGrp="1"/>
          </p:cNvSpPr>
          <p:nvPr>
            <p:ph type="title"/>
          </p:nvPr>
        </p:nvSpPr>
        <p:spPr/>
        <p:txBody>
          <a:bodyPr/>
          <a:lstStyle/>
          <a:p>
            <a:r>
              <a:rPr lang="de-DE" dirty="0"/>
              <a:t>Project </a:t>
            </a:r>
            <a:r>
              <a:rPr lang="de-DE" dirty="0" err="1"/>
              <a:t>Result</a:t>
            </a:r>
            <a:r>
              <a:rPr lang="de-DE" dirty="0"/>
              <a:t> 1 – Mixed- Methods Design of </a:t>
            </a:r>
            <a:r>
              <a:rPr lang="de-DE" dirty="0" err="1"/>
              <a:t>the</a:t>
            </a:r>
            <a:r>
              <a:rPr lang="de-DE" dirty="0"/>
              <a:t> Research </a:t>
            </a:r>
          </a:p>
        </p:txBody>
      </p:sp>
      <p:sp>
        <p:nvSpPr>
          <p:cNvPr id="3" name="Inhaltsplatzhalter 2">
            <a:extLst>
              <a:ext uri="{FF2B5EF4-FFF2-40B4-BE49-F238E27FC236}">
                <a16:creationId xmlns:a16="http://schemas.microsoft.com/office/drawing/2014/main" id="{D3698254-9EBF-4B71-96D4-2D392F0498DC}"/>
              </a:ext>
            </a:extLst>
          </p:cNvPr>
          <p:cNvSpPr>
            <a:spLocks noGrp="1"/>
          </p:cNvSpPr>
          <p:nvPr>
            <p:ph idx="1"/>
          </p:nvPr>
        </p:nvSpPr>
        <p:spPr/>
        <p:txBody>
          <a:bodyPr>
            <a:noAutofit/>
          </a:bodyPr>
          <a:lstStyle/>
          <a:p>
            <a:r>
              <a:rPr lang="en-US" sz="1600" dirty="0"/>
              <a:t>This project result 1 (PR1) provides deep research on existing certificate and quality </a:t>
            </a:r>
            <a:r>
              <a:rPr lang="en-US" sz="1600" dirty="0" err="1"/>
              <a:t>assureance</a:t>
            </a:r>
            <a:r>
              <a:rPr lang="en-US" sz="1600" dirty="0"/>
              <a:t> structures in the partner countries of EU-CERT. </a:t>
            </a:r>
          </a:p>
          <a:p>
            <a:r>
              <a:rPr lang="en-US" sz="1600" dirty="0"/>
              <a:t>It basis on the already existing needs analysis which was done before applying for this projects. The needs analysis gave a general overview on the accreditation and certification structure in adult education with regard to ERASMUS+. It should that there exist several general quality </a:t>
            </a:r>
            <a:r>
              <a:rPr lang="en-US" sz="1600" dirty="0" err="1"/>
              <a:t>assureance</a:t>
            </a:r>
            <a:r>
              <a:rPr lang="en-US" sz="1600" dirty="0"/>
              <a:t> solutions in the partner countries but that there is no focus no general accreditation process which takes the ERASMUS+ results into account and fosters transparency of the ERASMUS+ adult education </a:t>
            </a:r>
            <a:r>
              <a:rPr lang="en-US" sz="1600" dirty="0" err="1"/>
              <a:t>programme</a:t>
            </a:r>
            <a:r>
              <a:rPr lang="en-US" sz="1600" dirty="0"/>
              <a:t>. Also it was clear after the needs analysis that there is a variety of quality </a:t>
            </a:r>
            <a:r>
              <a:rPr lang="en-US" sz="1600" dirty="0" err="1"/>
              <a:t>assureance</a:t>
            </a:r>
            <a:r>
              <a:rPr lang="en-US" sz="1600" dirty="0"/>
              <a:t> approaches. </a:t>
            </a:r>
          </a:p>
          <a:p>
            <a:r>
              <a:rPr lang="en-US" sz="1600" dirty="0"/>
              <a:t>Our needs analysis before this application was a formal, systematic process of identifying and evaluating the need for such an certification and accreditation process in the field of adult education. It also showed that just a PDCA-cycle (Plan, Do, Check, Act) cannot be an </a:t>
            </a:r>
            <a:r>
              <a:rPr lang="en-US" sz="1600" dirty="0" err="1"/>
              <a:t>adeqaute</a:t>
            </a:r>
            <a:r>
              <a:rPr lang="en-US" sz="1600" dirty="0"/>
              <a:t> basis for future quality </a:t>
            </a:r>
            <a:r>
              <a:rPr lang="en-US" sz="1600" dirty="0" err="1"/>
              <a:t>assureance</a:t>
            </a:r>
            <a:r>
              <a:rPr lang="en-US" sz="1600" dirty="0"/>
              <a:t> and accreditation in adult education. This means, to design a feasible approach within EU-CERT, we need more detailed information about the existing processes. </a:t>
            </a:r>
          </a:p>
          <a:p>
            <a:r>
              <a:rPr lang="en-US" sz="1600" dirty="0"/>
              <a:t>To make sure that there are no double works and that existing </a:t>
            </a:r>
            <a:r>
              <a:rPr lang="en-US" sz="1600" dirty="0" err="1"/>
              <a:t>strutures</a:t>
            </a:r>
            <a:r>
              <a:rPr lang="en-US" sz="1600" dirty="0"/>
              <a:t> will be taken under account the IO1 research of EU-CERT gathers the existing quality criteria and puts them together in a criteria matrix. Therefore, the certificate structures and quality criteria will be explained by experts in interviews to get a deeper insight and also existing accreditation processes are explained and documented.</a:t>
            </a:r>
          </a:p>
          <a:p>
            <a:pPr marL="0" indent="0">
              <a:buNone/>
            </a:pPr>
            <a:endParaRPr lang="de-DE" sz="1600" dirty="0"/>
          </a:p>
        </p:txBody>
      </p:sp>
    </p:spTree>
    <p:extLst>
      <p:ext uri="{BB962C8B-B14F-4D97-AF65-F5344CB8AC3E}">
        <p14:creationId xmlns:p14="http://schemas.microsoft.com/office/powerpoint/2010/main" val="392603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AF3D8A-5412-456A-BE5B-43BF4A3A501E}"/>
              </a:ext>
            </a:extLst>
          </p:cNvPr>
          <p:cNvSpPr>
            <a:spLocks noGrp="1"/>
          </p:cNvSpPr>
          <p:nvPr>
            <p:ph type="title"/>
          </p:nvPr>
        </p:nvSpPr>
        <p:spPr/>
        <p:txBody>
          <a:bodyPr/>
          <a:lstStyle/>
          <a:p>
            <a:r>
              <a:rPr lang="de-DE" dirty="0"/>
              <a:t>Project </a:t>
            </a:r>
            <a:r>
              <a:rPr lang="de-DE" dirty="0" err="1"/>
              <a:t>Result</a:t>
            </a:r>
            <a:r>
              <a:rPr lang="de-DE" dirty="0"/>
              <a:t> 1 – Mixed- Methods Design of </a:t>
            </a:r>
            <a:r>
              <a:rPr lang="de-DE" dirty="0" err="1"/>
              <a:t>the</a:t>
            </a:r>
            <a:r>
              <a:rPr lang="de-DE" dirty="0"/>
              <a:t> Research </a:t>
            </a:r>
          </a:p>
        </p:txBody>
      </p:sp>
      <p:sp>
        <p:nvSpPr>
          <p:cNvPr id="3" name="Inhaltsplatzhalter 2">
            <a:extLst>
              <a:ext uri="{FF2B5EF4-FFF2-40B4-BE49-F238E27FC236}">
                <a16:creationId xmlns:a16="http://schemas.microsoft.com/office/drawing/2014/main" id="{D3698254-9EBF-4B71-96D4-2D392F0498DC}"/>
              </a:ext>
            </a:extLst>
          </p:cNvPr>
          <p:cNvSpPr>
            <a:spLocks noGrp="1"/>
          </p:cNvSpPr>
          <p:nvPr>
            <p:ph idx="1"/>
          </p:nvPr>
        </p:nvSpPr>
        <p:spPr>
          <a:xfrm>
            <a:off x="4377342" y="1761698"/>
            <a:ext cx="3024448" cy="335324"/>
          </a:xfrm>
        </p:spPr>
        <p:txBody>
          <a:bodyPr>
            <a:noAutofit/>
          </a:bodyPr>
          <a:lstStyle/>
          <a:p>
            <a:pPr algn="ctr"/>
            <a:r>
              <a:rPr lang="en-US" dirty="0"/>
              <a:t>Project result 1 (PR1) - EU-CERT - Research on Quality criteria, Accreditation and Certificate Structures" comes with </a:t>
            </a:r>
          </a:p>
          <a:p>
            <a:pPr algn="ctr"/>
            <a:endParaRPr lang="en-US" dirty="0"/>
          </a:p>
        </p:txBody>
      </p:sp>
      <p:sp>
        <p:nvSpPr>
          <p:cNvPr id="5" name="Rechteck 4">
            <a:extLst>
              <a:ext uri="{FF2B5EF4-FFF2-40B4-BE49-F238E27FC236}">
                <a16:creationId xmlns:a16="http://schemas.microsoft.com/office/drawing/2014/main" id="{1B368EC1-AF0E-488B-9DAC-5026E791A03E}"/>
              </a:ext>
            </a:extLst>
          </p:cNvPr>
          <p:cNvSpPr/>
          <p:nvPr/>
        </p:nvSpPr>
        <p:spPr>
          <a:xfrm>
            <a:off x="3867266" y="5485721"/>
            <a:ext cx="6096000" cy="646331"/>
          </a:xfrm>
          <a:prstGeom prst="rect">
            <a:avLst/>
          </a:prstGeom>
        </p:spPr>
        <p:txBody>
          <a:bodyPr>
            <a:spAutoFit/>
          </a:bodyPr>
          <a:lstStyle/>
          <a:p>
            <a:r>
              <a:rPr lang="en-US" dirty="0"/>
              <a:t>This is a crucial basis for the concept design</a:t>
            </a:r>
          </a:p>
          <a:p>
            <a:r>
              <a:rPr lang="en-US" dirty="0"/>
              <a:t>in PR2 and the programming in PR3</a:t>
            </a:r>
            <a:endParaRPr lang="de-DE" dirty="0"/>
          </a:p>
        </p:txBody>
      </p:sp>
      <p:graphicFrame>
        <p:nvGraphicFramePr>
          <p:cNvPr id="9" name="Diagramm 8">
            <a:extLst>
              <a:ext uri="{FF2B5EF4-FFF2-40B4-BE49-F238E27FC236}">
                <a16:creationId xmlns:a16="http://schemas.microsoft.com/office/drawing/2014/main" id="{7B5BFC0F-5929-4737-9DC1-45B5146F2A48}"/>
              </a:ext>
            </a:extLst>
          </p:cNvPr>
          <p:cNvGraphicFramePr/>
          <p:nvPr>
            <p:extLst/>
          </p:nvPr>
        </p:nvGraphicFramePr>
        <p:xfrm>
          <a:off x="1097279" y="1599793"/>
          <a:ext cx="9584575" cy="4032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2275857"/>
      </p:ext>
    </p:extLst>
  </p:cSld>
  <p:clrMapOvr>
    <a:masterClrMapping/>
  </p:clrMapOvr>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purl.org/dc/terms/"/>
    <ds:schemaRef ds:uri="http://schemas.microsoft.com/office/2006/documentManagement/types"/>
    <ds:schemaRef ds:uri="http://purl.org/dc/elements/1.1/"/>
    <ds:schemaRef ds:uri="http://schemas.microsoft.com/office/2006/metadata/properties"/>
    <ds:schemaRef ds:uri="4873beb7-5857-4685-be1f-d57550cc96cc"/>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1519</Words>
  <Application>Microsoft Office PowerPoint</Application>
  <PresentationFormat>Breitbild</PresentationFormat>
  <Paragraphs>115</Paragraphs>
  <Slides>18</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18</vt:i4>
      </vt:variant>
    </vt:vector>
  </HeadingPairs>
  <TitlesOfParts>
    <vt:vector size="27" baseType="lpstr">
      <vt:lpstr>宋体</vt:lpstr>
      <vt:lpstr>Calibri</vt:lpstr>
      <vt:lpstr>Calibri Light</vt:lpstr>
      <vt:lpstr>Euphemia</vt:lpstr>
      <vt:lpstr>FreeSans</vt:lpstr>
      <vt:lpstr>Times New Roman</vt:lpstr>
      <vt:lpstr>Wingdings</vt:lpstr>
      <vt:lpstr>Wingdings 3</vt:lpstr>
      <vt:lpstr>Rückblick</vt:lpstr>
      <vt:lpstr>EU-CERT: European Certificates and Accreditation for European Projects</vt:lpstr>
      <vt:lpstr>Partners of EU-CERT</vt:lpstr>
      <vt:lpstr>About EU-CERT</vt:lpstr>
      <vt:lpstr>About EU-CERT</vt:lpstr>
      <vt:lpstr>About EU-CERT</vt:lpstr>
      <vt:lpstr>Project Result 1</vt:lpstr>
      <vt:lpstr>Project Result 1 – Mixed- Methods Design of the Research </vt:lpstr>
      <vt:lpstr>Project Result 1 – Mixed- Methods Design of the Research </vt:lpstr>
      <vt:lpstr>Project Result 1 – Mixed- Methods Design of the Research </vt:lpstr>
      <vt:lpstr>Project Result 1 – Mixed- Methods Design of the Research </vt:lpstr>
      <vt:lpstr>Project Results 1 - Qualitative Research</vt:lpstr>
      <vt:lpstr>Project Results 1 - Qualitative Research</vt:lpstr>
      <vt:lpstr>Project Results 1 - Qualitative Research</vt:lpstr>
      <vt:lpstr>Project Results 1 - Qualitative Research</vt:lpstr>
      <vt:lpstr>Project Results 1 – Quantitative Research</vt:lpstr>
      <vt:lpstr>Project Results 1 – Quantitative Research</vt:lpstr>
      <vt:lpstr>Project Result 1 – Research on Quality criteria, Accreditation and Certificate Structures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2022-04-04T06:42:48Z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