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9"/>
  </p:notesMasterIdLst>
  <p:handoutMasterIdLst>
    <p:handoutMasterId r:id="rId20"/>
  </p:handoutMasterIdLst>
  <p:sldIdLst>
    <p:sldId id="289" r:id="rId5"/>
    <p:sldId id="361" r:id="rId6"/>
    <p:sldId id="370" r:id="rId7"/>
    <p:sldId id="364" r:id="rId8"/>
    <p:sldId id="366" r:id="rId9"/>
    <p:sldId id="368" r:id="rId10"/>
    <p:sldId id="362" r:id="rId11"/>
    <p:sldId id="379" r:id="rId12"/>
    <p:sldId id="377" r:id="rId13"/>
    <p:sldId id="383" r:id="rId14"/>
    <p:sldId id="384" r:id="rId15"/>
    <p:sldId id="385" r:id="rId16"/>
    <p:sldId id="386" r:id="rId17"/>
    <p:sldId id="35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showGuides="1">
      <p:cViewPr varScale="1">
        <p:scale>
          <a:sx n="86" d="100"/>
          <a:sy n="86" d="100"/>
        </p:scale>
        <p:origin x="523" y="-82"/>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04.04.2022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04.04.2022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04.04.2022</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04.04.2022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04.04.2022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04.04.2022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04.04.2022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13" Type="http://schemas.openxmlformats.org/officeDocument/2006/relationships/hyperlink" Target="https://pixabay.com/en/flag-country-cyprus-1040575/" TargetMode="External"/><Relationship Id="rId3" Type="http://schemas.openxmlformats.org/officeDocument/2006/relationships/hyperlink" Target="https://pngimg.com/download/14615" TargetMode="External"/><Relationship Id="rId7" Type="http://schemas.openxmlformats.org/officeDocument/2006/relationships/hyperlink" Target="https://de.wikipedia.org/wiki/Flagge_Kroatiens" TargetMode="External"/><Relationship Id="rId12"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publicdomainpictures.net/view-image.php?image=119665&amp;picture=&amp;jazyk=DE" TargetMode="External"/><Relationship Id="rId5" Type="http://schemas.openxmlformats.org/officeDocument/2006/relationships/hyperlink" Target="https://et.wiktionary.org/wiki/Portugal" TargetMode="External"/><Relationship Id="rId10" Type="http://schemas.openxmlformats.org/officeDocument/2006/relationships/image" Target="../media/image6.jpeg"/><Relationship Id="rId4" Type="http://schemas.openxmlformats.org/officeDocument/2006/relationships/image" Target="../media/image4.png"/><Relationship Id="rId9" Type="http://schemas.openxmlformats.org/officeDocument/2006/relationships/hyperlink" Target="https://creativecommons.org/licenses/by-nc/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b="1" dirty="0"/>
              <a:t>First EU-CERT transnational partner meeting (TPM1)</a:t>
            </a:r>
            <a:br>
              <a:rPr lang="en-US" sz="2800" b="1" dirty="0"/>
            </a:br>
            <a:r>
              <a:rPr lang="en-US" sz="2800" b="1" dirty="0"/>
              <a:t>in Germany, Cologne</a:t>
            </a:r>
            <a:endParaRPr lang="de-DE" sz="2800" dirty="0"/>
          </a:p>
          <a:p>
            <a:r>
              <a:rPr lang="en-US" sz="2800" b="1" dirty="0"/>
              <a:t>The EU-CERT – Kick-off-Conference</a:t>
            </a:r>
            <a:endParaRPr lang="de-DE" sz="2800" dirty="0"/>
          </a:p>
          <a:p>
            <a:r>
              <a:rPr lang="en-US" sz="2800" b="1" dirty="0"/>
              <a:t>11</a:t>
            </a:r>
            <a:r>
              <a:rPr lang="en-US" sz="2800" b="1" baseline="30000" dirty="0"/>
              <a:t>th</a:t>
            </a:r>
            <a:r>
              <a:rPr lang="en-US" sz="2800" b="1" dirty="0"/>
              <a:t> - 13</a:t>
            </a:r>
            <a:r>
              <a:rPr lang="en-US" sz="2800" b="1" baseline="30000" dirty="0"/>
              <a:t>th</a:t>
            </a:r>
            <a:r>
              <a:rPr lang="en-US" sz="2800" b="1" dirty="0"/>
              <a:t> of April 2022</a:t>
            </a:r>
            <a:endParaRPr lang="de-DE" sz="2800" dirty="0"/>
          </a:p>
          <a:p>
            <a:endParaRPr lang="en-US" sz="2000" b="1" dirty="0"/>
          </a:p>
          <a:p>
            <a:r>
              <a:rPr lang="en-US" sz="2000" b="1" dirty="0"/>
              <a:t>Partner Presentation</a:t>
            </a:r>
            <a:br>
              <a:rPr lang="en-US" sz="2000" b="1" dirty="0"/>
            </a:br>
            <a:r>
              <a:rPr lang="en-US" sz="2000" b="1" dirty="0"/>
              <a:t>University of Paderborn </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D7963-9B22-4795-BC48-BA379CF1AC8C}"/>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8613F587-AD2A-4775-A5B9-63C299E75D5B}"/>
              </a:ext>
            </a:extLst>
          </p:cNvPr>
          <p:cNvSpPr>
            <a:spLocks noGrp="1"/>
          </p:cNvSpPr>
          <p:nvPr>
            <p:ph idx="1"/>
          </p:nvPr>
        </p:nvSpPr>
        <p:spPr/>
        <p:txBody>
          <a:bodyPr>
            <a:normAutofit/>
          </a:bodyPr>
          <a:lstStyle/>
          <a:p>
            <a:r>
              <a:rPr lang="en-US" dirty="0"/>
              <a:t>The book will be assessable in a </a:t>
            </a:r>
            <a:r>
              <a:rPr lang="en-US" b="1" dirty="0"/>
              <a:t>printed</a:t>
            </a:r>
            <a:r>
              <a:rPr lang="en-US" dirty="0"/>
              <a:t> and an </a:t>
            </a:r>
            <a:r>
              <a:rPr lang="en-US" b="1" dirty="0"/>
              <a:t>online version</a:t>
            </a:r>
            <a:r>
              <a:rPr lang="en-US" dirty="0"/>
              <a:t>. </a:t>
            </a:r>
          </a:p>
          <a:p>
            <a:r>
              <a:rPr lang="en-US" dirty="0"/>
              <a:t>The accreditation handbook provides </a:t>
            </a:r>
            <a:r>
              <a:rPr lang="en-US" b="1" dirty="0" err="1"/>
              <a:t>generell</a:t>
            </a:r>
            <a:r>
              <a:rPr lang="en-US" b="1" dirty="0"/>
              <a:t> information on </a:t>
            </a:r>
            <a:r>
              <a:rPr lang="en-US" b="1" dirty="0" err="1"/>
              <a:t>acccreditation</a:t>
            </a:r>
            <a:r>
              <a:rPr lang="en-US" b="1" dirty="0"/>
              <a:t> </a:t>
            </a:r>
            <a:r>
              <a:rPr lang="en-US" dirty="0"/>
              <a:t>for </a:t>
            </a:r>
            <a:r>
              <a:rPr lang="en-US" b="1" dirty="0"/>
              <a:t>adult education </a:t>
            </a:r>
            <a:r>
              <a:rPr lang="en-US" dirty="0"/>
              <a:t>and the </a:t>
            </a:r>
            <a:r>
              <a:rPr lang="en-US" b="1" dirty="0"/>
              <a:t>accreditation and certification processes within EU-CERT: </a:t>
            </a:r>
          </a:p>
          <a:p>
            <a:endParaRPr lang="en-US" dirty="0"/>
          </a:p>
          <a:p>
            <a:pPr lvl="2">
              <a:buFont typeface="Wingdings" panose="05000000000000000000" pitchFamily="2" charset="2"/>
              <a:buChar char="§"/>
            </a:pPr>
            <a:r>
              <a:rPr lang="en-US" sz="2000" b="1" dirty="0"/>
              <a:t> addresses the quality criteria </a:t>
            </a:r>
            <a:r>
              <a:rPr lang="en-US" sz="2000" dirty="0"/>
              <a:t>and </a:t>
            </a:r>
          </a:p>
          <a:p>
            <a:pPr lvl="2">
              <a:buFont typeface="Wingdings" panose="05000000000000000000" pitchFamily="2" charset="2"/>
              <a:buChar char="§"/>
            </a:pPr>
            <a:r>
              <a:rPr lang="en-US" sz="2000" b="1" dirty="0"/>
              <a:t>explains them </a:t>
            </a:r>
            <a:r>
              <a:rPr lang="en-US" sz="2000" dirty="0"/>
              <a:t>and </a:t>
            </a:r>
          </a:p>
          <a:p>
            <a:pPr lvl="2">
              <a:buFont typeface="Wingdings" panose="05000000000000000000" pitchFamily="2" charset="2"/>
              <a:buChar char="§"/>
            </a:pPr>
            <a:r>
              <a:rPr lang="en-US" sz="2000" b="1" dirty="0"/>
              <a:t>their use</a:t>
            </a:r>
            <a:r>
              <a:rPr lang="en-US" sz="2000" dirty="0"/>
              <a:t>. </a:t>
            </a:r>
          </a:p>
        </p:txBody>
      </p:sp>
    </p:spTree>
    <p:extLst>
      <p:ext uri="{BB962C8B-B14F-4D97-AF65-F5344CB8AC3E}">
        <p14:creationId xmlns:p14="http://schemas.microsoft.com/office/powerpoint/2010/main" val="270844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D7963-9B22-4795-BC48-BA379CF1AC8C}"/>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8613F587-AD2A-4775-A5B9-63C299E75D5B}"/>
              </a:ext>
            </a:extLst>
          </p:cNvPr>
          <p:cNvSpPr>
            <a:spLocks noGrp="1"/>
          </p:cNvSpPr>
          <p:nvPr>
            <p:ph idx="1"/>
          </p:nvPr>
        </p:nvSpPr>
        <p:spPr/>
        <p:txBody>
          <a:bodyPr>
            <a:normAutofit/>
          </a:bodyPr>
          <a:lstStyle/>
          <a:p>
            <a:pPr marL="0" indent="0">
              <a:buNone/>
            </a:pPr>
            <a:endParaRPr lang="en-US" sz="2400" dirty="0"/>
          </a:p>
          <a:p>
            <a:pPr marL="0" indent="0">
              <a:buNone/>
            </a:pPr>
            <a:r>
              <a:rPr lang="en-US" sz="2400" dirty="0"/>
              <a:t>The handbook will be assessable in a: </a:t>
            </a:r>
          </a:p>
          <a:p>
            <a:pPr marL="0" indent="0">
              <a:buNone/>
            </a:pPr>
            <a:r>
              <a:rPr lang="en-US" sz="2400" b="1" dirty="0"/>
              <a:t>short version - Guideline A: </a:t>
            </a:r>
            <a:r>
              <a:rPr lang="en-US" sz="2400" dirty="0"/>
              <a:t>which steers the user through the accreditation process and the website, etc. </a:t>
            </a:r>
          </a:p>
        </p:txBody>
      </p:sp>
    </p:spTree>
    <p:extLst>
      <p:ext uri="{BB962C8B-B14F-4D97-AF65-F5344CB8AC3E}">
        <p14:creationId xmlns:p14="http://schemas.microsoft.com/office/powerpoint/2010/main" val="3522784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D7963-9B22-4795-BC48-BA379CF1AC8C}"/>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8613F587-AD2A-4775-A5B9-63C299E75D5B}"/>
              </a:ext>
            </a:extLst>
          </p:cNvPr>
          <p:cNvSpPr>
            <a:spLocks noGrp="1"/>
          </p:cNvSpPr>
          <p:nvPr>
            <p:ph idx="1"/>
          </p:nvPr>
        </p:nvSpPr>
        <p:spPr/>
        <p:txBody>
          <a:bodyPr>
            <a:normAutofit fontScale="92500" lnSpcReduction="20000"/>
          </a:bodyPr>
          <a:lstStyle/>
          <a:p>
            <a:pPr marL="0" indent="0">
              <a:buNone/>
            </a:pPr>
            <a:r>
              <a:rPr lang="en-US" dirty="0"/>
              <a:t>The handbook will be assessable in a </a:t>
            </a:r>
          </a:p>
          <a:p>
            <a:pPr marL="0" indent="0">
              <a:buNone/>
            </a:pPr>
            <a:r>
              <a:rPr lang="en-US" b="1" dirty="0"/>
              <a:t>Detailed version- Guideline B: </a:t>
            </a:r>
            <a:r>
              <a:rPr lang="en-US" dirty="0"/>
              <a:t>which provides the provides help and hints for the accreditations/evaluators. </a:t>
            </a:r>
          </a:p>
          <a:p>
            <a:pPr marL="0" indent="0">
              <a:buNone/>
            </a:pPr>
            <a:r>
              <a:rPr lang="en-US" dirty="0"/>
              <a:t>It will be also assessable in a complete book version which addresses the following aspects: </a:t>
            </a:r>
          </a:p>
          <a:p>
            <a:pPr marL="457200" indent="-457200">
              <a:buAutoNum type="alphaLcParenBoth"/>
            </a:pPr>
            <a:r>
              <a:rPr lang="en-US" dirty="0"/>
              <a:t>General introduction into accreditation, certification and certificates </a:t>
            </a:r>
          </a:p>
          <a:p>
            <a:pPr marL="457200" indent="-457200">
              <a:buAutoNum type="alphaLcParenBoth"/>
            </a:pPr>
            <a:r>
              <a:rPr lang="en-US" dirty="0"/>
              <a:t>The need for accreditation, certification and certificates in adult education </a:t>
            </a:r>
          </a:p>
          <a:p>
            <a:pPr marL="457200" indent="-457200">
              <a:buAutoNum type="alphaLcParenBoth"/>
            </a:pPr>
            <a:r>
              <a:rPr lang="en-US" dirty="0"/>
              <a:t>EU-CERT - Overview on the project, its aims and objectives </a:t>
            </a:r>
          </a:p>
          <a:p>
            <a:pPr marL="457200" indent="-457200">
              <a:buAutoNum type="alphaLcParenBoth"/>
            </a:pPr>
            <a:r>
              <a:rPr lang="en-US" dirty="0"/>
              <a:t>The Accreditation and Certification processes of EU-CERT </a:t>
            </a:r>
          </a:p>
          <a:p>
            <a:pPr marL="457200" indent="-457200">
              <a:buAutoNum type="alphaLcParenBoth"/>
            </a:pPr>
            <a:r>
              <a:rPr lang="en-US" dirty="0"/>
              <a:t>The quality criteria of EU-CERT </a:t>
            </a:r>
          </a:p>
          <a:p>
            <a:pPr marL="457200" indent="-457200">
              <a:buAutoNum type="alphaLcParenBoth"/>
            </a:pPr>
            <a:r>
              <a:rPr lang="en-US" dirty="0"/>
              <a:t>User guideline through the accreditation process and the website </a:t>
            </a:r>
          </a:p>
          <a:p>
            <a:pPr marL="457200" indent="-457200">
              <a:buAutoNum type="alphaLcParenBoth"/>
            </a:pPr>
            <a:r>
              <a:rPr lang="en-US" dirty="0" err="1"/>
              <a:t>Accreditators</a:t>
            </a:r>
            <a:r>
              <a:rPr lang="en-US" dirty="0"/>
              <a:t>/evaluator guideline </a:t>
            </a:r>
          </a:p>
          <a:p>
            <a:pPr marL="457200" indent="-457200">
              <a:buAutoNum type="alphaLcParenBoth"/>
            </a:pPr>
            <a:r>
              <a:rPr lang="en-US" dirty="0"/>
              <a:t>Results of the EU-CERT Research on Accreditation and Certification in EUROPEAN adult education</a:t>
            </a:r>
            <a:endParaRPr lang="de-DE" b="1" dirty="0"/>
          </a:p>
        </p:txBody>
      </p:sp>
    </p:spTree>
    <p:extLst>
      <p:ext uri="{BB962C8B-B14F-4D97-AF65-F5344CB8AC3E}">
        <p14:creationId xmlns:p14="http://schemas.microsoft.com/office/powerpoint/2010/main" val="3029328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BFEF0-9C62-4495-85BB-60A21B548AB9}"/>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F5E7330F-A273-4F54-AE9D-6CBEBA3F3041}"/>
              </a:ext>
            </a:extLst>
          </p:cNvPr>
          <p:cNvSpPr>
            <a:spLocks noGrp="1"/>
          </p:cNvSpPr>
          <p:nvPr>
            <p:ph idx="1"/>
          </p:nvPr>
        </p:nvSpPr>
        <p:spPr>
          <a:xfrm>
            <a:off x="1097280" y="2481530"/>
            <a:ext cx="10058400" cy="4376470"/>
          </a:xfrm>
        </p:spPr>
        <p:txBody>
          <a:bodyPr>
            <a:normAutofit/>
          </a:bodyPr>
          <a:lstStyle/>
          <a:p>
            <a:pPr algn="ctr"/>
            <a:r>
              <a:rPr lang="de-DE" sz="2800" dirty="0"/>
              <a:t>Further information </a:t>
            </a:r>
            <a:r>
              <a:rPr lang="de-DE" sz="2800" dirty="0" err="1"/>
              <a:t>regarding</a:t>
            </a:r>
            <a:r>
              <a:rPr lang="de-DE" sz="2800" dirty="0"/>
              <a:t> </a:t>
            </a:r>
            <a:r>
              <a:rPr lang="de-DE" sz="2800" dirty="0" err="1"/>
              <a:t>the</a:t>
            </a:r>
            <a:r>
              <a:rPr lang="de-DE" sz="2800" dirty="0"/>
              <a:t> </a:t>
            </a:r>
          </a:p>
          <a:p>
            <a:pPr algn="ctr"/>
            <a:r>
              <a:rPr lang="de-DE" sz="2800" dirty="0" err="1"/>
              <a:t>accredition</a:t>
            </a:r>
            <a:r>
              <a:rPr lang="de-DE" sz="2800" dirty="0"/>
              <a:t> </a:t>
            </a:r>
            <a:r>
              <a:rPr lang="de-DE" sz="2800" dirty="0" err="1"/>
              <a:t>handbook</a:t>
            </a:r>
            <a:r>
              <a:rPr lang="de-DE" sz="2800" dirty="0"/>
              <a:t> </a:t>
            </a:r>
            <a:r>
              <a:rPr lang="de-DE" sz="2800" dirty="0" err="1"/>
              <a:t>coming</a:t>
            </a:r>
            <a:r>
              <a:rPr lang="de-DE" sz="2800" dirty="0"/>
              <a:t> </a:t>
            </a:r>
            <a:r>
              <a:rPr lang="de-DE" sz="2800" dirty="0" err="1"/>
              <a:t>soon</a:t>
            </a:r>
            <a:r>
              <a:rPr lang="de-DE" sz="2800" dirty="0"/>
              <a:t>…</a:t>
            </a:r>
          </a:p>
        </p:txBody>
      </p:sp>
    </p:spTree>
    <p:extLst>
      <p:ext uri="{BB962C8B-B14F-4D97-AF65-F5344CB8AC3E}">
        <p14:creationId xmlns:p14="http://schemas.microsoft.com/office/powerpoint/2010/main" val="115944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BF0D51-CA5A-4E92-AD23-0355F6E07D6E}"/>
              </a:ext>
            </a:extLst>
          </p:cNvPr>
          <p:cNvSpPr>
            <a:spLocks noGrp="1"/>
          </p:cNvSpPr>
          <p:nvPr>
            <p:ph type="title"/>
          </p:nvPr>
        </p:nvSpPr>
        <p:spPr/>
        <p:txBody>
          <a:bodyPr/>
          <a:lstStyle/>
          <a:p>
            <a:r>
              <a:rPr lang="de-DE" dirty="0"/>
              <a:t>Partners of EU-CERT</a:t>
            </a:r>
          </a:p>
        </p:txBody>
      </p:sp>
      <p:sp>
        <p:nvSpPr>
          <p:cNvPr id="3" name="Inhaltsplatzhalter 2">
            <a:extLst>
              <a:ext uri="{FF2B5EF4-FFF2-40B4-BE49-F238E27FC236}">
                <a16:creationId xmlns:a16="http://schemas.microsoft.com/office/drawing/2014/main" id="{BB9D11BC-A82F-4107-9805-8E4C4E2504AB}"/>
              </a:ext>
            </a:extLst>
          </p:cNvPr>
          <p:cNvSpPr>
            <a:spLocks noGrp="1"/>
          </p:cNvSpPr>
          <p:nvPr>
            <p:ph idx="1"/>
          </p:nvPr>
        </p:nvSpPr>
        <p:spPr>
          <a:xfrm>
            <a:off x="1097280" y="1492624"/>
            <a:ext cx="2915427" cy="4376470"/>
          </a:xfrm>
        </p:spPr>
        <p:txBody>
          <a:bodyPr>
            <a:normAutofit/>
          </a:bodyPr>
          <a:lstStyle/>
          <a:p>
            <a:r>
              <a:rPr lang="de-DE" dirty="0" err="1"/>
              <a:t>Associação</a:t>
            </a:r>
            <a:r>
              <a:rPr lang="de-DE" dirty="0"/>
              <a:t> Rede de </a:t>
            </a:r>
            <a:r>
              <a:rPr lang="de-DE" dirty="0" err="1"/>
              <a:t>Universidades</a:t>
            </a:r>
            <a:r>
              <a:rPr lang="de-DE" dirty="0"/>
              <a:t> da </a:t>
            </a:r>
            <a:r>
              <a:rPr lang="de-DE" dirty="0" err="1"/>
              <a:t>Terceira</a:t>
            </a:r>
            <a:r>
              <a:rPr lang="de-DE" dirty="0"/>
              <a:t> </a:t>
            </a:r>
            <a:r>
              <a:rPr lang="de-DE" dirty="0" err="1"/>
              <a:t>Idade</a:t>
            </a:r>
            <a:r>
              <a:rPr lang="de-DE" dirty="0"/>
              <a:t> </a:t>
            </a:r>
            <a:r>
              <a:rPr lang="de-DE" dirty="0" err="1"/>
              <a:t>PortugalCentro</a:t>
            </a:r>
            <a:r>
              <a:rPr lang="de-DE" dirty="0"/>
              <a:t> </a:t>
            </a:r>
          </a:p>
        </p:txBody>
      </p:sp>
      <p:pic>
        <p:nvPicPr>
          <p:cNvPr id="5" name="Grafik 4">
            <a:extLst>
              <a:ext uri="{FF2B5EF4-FFF2-40B4-BE49-F238E27FC236}">
                <a16:creationId xmlns:a16="http://schemas.microsoft.com/office/drawing/2014/main" id="{45C76359-7FB7-4D13-BF6B-4173ABACD31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487924" y="4528547"/>
            <a:ext cx="989860" cy="618662"/>
          </a:xfrm>
          <a:prstGeom prst="rect">
            <a:avLst/>
          </a:prstGeom>
        </p:spPr>
      </p:pic>
      <p:pic>
        <p:nvPicPr>
          <p:cNvPr id="7" name="Grafik 6">
            <a:extLst>
              <a:ext uri="{FF2B5EF4-FFF2-40B4-BE49-F238E27FC236}">
                <a16:creationId xmlns:a16="http://schemas.microsoft.com/office/drawing/2014/main" id="{837FF4AB-98EB-4E20-9222-8C33CBC6564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79295" y="1640543"/>
            <a:ext cx="989860" cy="618662"/>
          </a:xfrm>
          <a:prstGeom prst="rect">
            <a:avLst/>
          </a:prstGeom>
        </p:spPr>
      </p:pic>
      <p:pic>
        <p:nvPicPr>
          <p:cNvPr id="9" name="Grafik 8">
            <a:extLst>
              <a:ext uri="{FF2B5EF4-FFF2-40B4-BE49-F238E27FC236}">
                <a16:creationId xmlns:a16="http://schemas.microsoft.com/office/drawing/2014/main" id="{728CA203-DA03-4FEC-B855-A356F9B1F4FA}"/>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052765" y="1619921"/>
            <a:ext cx="989860" cy="659907"/>
          </a:xfrm>
          <a:prstGeom prst="rect">
            <a:avLst/>
          </a:prstGeom>
        </p:spPr>
      </p:pic>
      <p:pic>
        <p:nvPicPr>
          <p:cNvPr id="12" name="Grafik 11">
            <a:extLst>
              <a:ext uri="{FF2B5EF4-FFF2-40B4-BE49-F238E27FC236}">
                <a16:creationId xmlns:a16="http://schemas.microsoft.com/office/drawing/2014/main" id="{DE763125-A1B5-4BA1-8B18-E21681DEBE29}"/>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249401" y="3154195"/>
            <a:ext cx="1078206" cy="539103"/>
          </a:xfrm>
          <a:prstGeom prst="rect">
            <a:avLst/>
          </a:prstGeom>
        </p:spPr>
      </p:pic>
      <p:sp>
        <p:nvSpPr>
          <p:cNvPr id="13" name="Textfeld 12">
            <a:extLst>
              <a:ext uri="{FF2B5EF4-FFF2-40B4-BE49-F238E27FC236}">
                <a16:creationId xmlns:a16="http://schemas.microsoft.com/office/drawing/2014/main" id="{82C227E5-1433-4F54-B60A-2E63BB3DD4BE}"/>
              </a:ext>
            </a:extLst>
          </p:cNvPr>
          <p:cNvSpPr txBox="1"/>
          <p:nvPr/>
        </p:nvSpPr>
        <p:spPr>
          <a:xfrm>
            <a:off x="9557699" y="5553623"/>
            <a:ext cx="3195961" cy="630942"/>
          </a:xfrm>
          <a:prstGeom prst="rect">
            <a:avLst/>
          </a:prstGeom>
          <a:noFill/>
        </p:spPr>
        <p:txBody>
          <a:bodyPr wrap="square" rtlCol="0">
            <a:spAutoFit/>
          </a:bodyPr>
          <a:lstStyle/>
          <a:p>
            <a:r>
              <a:rPr lang="de-DE" sz="700" dirty="0"/>
              <a:t>"</a:t>
            </a:r>
            <a:r>
              <a:rPr lang="de-DE" sz="700" dirty="0">
                <a:hlinkClick r:id="rId7" tooltip="https://de.wikipedia.org/wiki/Flagge_Kroatiens"/>
              </a:rPr>
              <a:t>Dieses Foto</a:t>
            </a:r>
            <a:r>
              <a:rPr lang="de-DE" sz="700" dirty="0"/>
              <a:t>" von Unbekannter Autor ist lizenziert gemäß </a:t>
            </a:r>
            <a:r>
              <a:rPr lang="de-DE" sz="700" dirty="0">
                <a:hlinkClick r:id="rId8" tooltip="https://creativecommons.org/licenses/by-sa/3.0/"/>
              </a:rPr>
              <a:t>CC BY-SA</a:t>
            </a:r>
            <a:endParaRPr lang="de-DE" sz="700" dirty="0"/>
          </a:p>
          <a:p>
            <a:endParaRPr lang="de-DE" sz="700" dirty="0"/>
          </a:p>
          <a:p>
            <a:r>
              <a:rPr lang="de-DE" sz="700" dirty="0"/>
              <a:t>"</a:t>
            </a:r>
            <a:r>
              <a:rPr lang="de-DE" sz="700" dirty="0">
                <a:hlinkClick r:id="rId3" tooltip="https://pngimg.com/download/14615"/>
              </a:rPr>
              <a:t>Dieses Foto</a:t>
            </a:r>
            <a:r>
              <a:rPr lang="de-DE" sz="700" dirty="0"/>
              <a:t>" von Unbekannter Autor ist lizenziert gemäß </a:t>
            </a:r>
            <a:r>
              <a:rPr lang="de-DE" sz="700" dirty="0">
                <a:hlinkClick r:id="rId9" tooltip="https://creativecommons.org/licenses/by-nc/3.0/"/>
              </a:rPr>
              <a:t>CC BY-NC</a:t>
            </a:r>
            <a:endParaRPr lang="de-DE" sz="700" dirty="0"/>
          </a:p>
          <a:p>
            <a:endParaRPr lang="de-DE" sz="700" dirty="0"/>
          </a:p>
          <a:p>
            <a:r>
              <a:rPr lang="de-DE" sz="700" dirty="0"/>
              <a:t>"</a:t>
            </a:r>
            <a:r>
              <a:rPr lang="de-DE" sz="700" dirty="0">
                <a:hlinkClick r:id="rId5" tooltip="https://et.wiktionary.org/wiki/Portugal"/>
              </a:rPr>
              <a:t>Dieses Foto</a:t>
            </a:r>
            <a:r>
              <a:rPr lang="de-DE" sz="700" dirty="0"/>
              <a:t>" von Unbekannter Autor ist lizenziert gemäß </a:t>
            </a:r>
            <a:r>
              <a:rPr lang="de-DE" sz="700" dirty="0">
                <a:hlinkClick r:id="rId8" tooltip="https://creativecommons.org/licenses/by-sa/3.0/"/>
              </a:rPr>
              <a:t>CC BY-SA</a:t>
            </a:r>
            <a:endParaRPr lang="de-DE" sz="700" dirty="0"/>
          </a:p>
        </p:txBody>
      </p:sp>
      <p:pic>
        <p:nvPicPr>
          <p:cNvPr id="15" name="Grafik 14">
            <a:extLst>
              <a:ext uri="{FF2B5EF4-FFF2-40B4-BE49-F238E27FC236}">
                <a16:creationId xmlns:a16="http://schemas.microsoft.com/office/drawing/2014/main" id="{3291216C-7B2E-4353-B2ED-09A3FCE2FA90}"/>
              </a:ext>
            </a:extLst>
          </p:cNvPr>
          <p:cNvPicPr>
            <a:picLocks noChangeAspect="1"/>
          </p:cNvPicPr>
          <p:nvPr/>
        </p:nvPicPr>
        <p:blipFill>
          <a:blip r:embed="rId10" cstate="print">
            <a:extLst>
              <a:ext uri="{28A0092B-C50C-407E-A947-70E740481C1C}">
                <a14:useLocalDpi xmlns:a14="http://schemas.microsoft.com/office/drawing/2010/main" val="0"/>
              </a:ext>
              <a:ext uri="{837473B0-CC2E-450A-ABE3-18F120FF3D39}">
                <a1611:picAttrSrcUrl xmlns:a1611="http://schemas.microsoft.com/office/drawing/2016/11/main" r:id="rId11"/>
              </a:ext>
            </a:extLst>
          </a:blip>
          <a:stretch>
            <a:fillRect/>
          </a:stretch>
        </p:blipFill>
        <p:spPr>
          <a:xfrm>
            <a:off x="6323953" y="3029162"/>
            <a:ext cx="1243733" cy="866079"/>
          </a:xfrm>
          <a:prstGeom prst="rect">
            <a:avLst/>
          </a:prstGeom>
        </p:spPr>
      </p:pic>
      <p:pic>
        <p:nvPicPr>
          <p:cNvPr id="17" name="Grafik 16">
            <a:extLst>
              <a:ext uri="{FF2B5EF4-FFF2-40B4-BE49-F238E27FC236}">
                <a16:creationId xmlns:a16="http://schemas.microsoft.com/office/drawing/2014/main" id="{2CBFA511-5CAA-4ABA-AB70-BC9CD5C74A40}"/>
              </a:ext>
            </a:extLst>
          </p:cNvPr>
          <p:cNvPicPr>
            <a:picLocks noChangeAspect="1"/>
          </p:cNvPicPr>
          <p:nvPr/>
        </p:nvPicPr>
        <p:blipFill>
          <a:blip r:embed="rId12" cstate="print">
            <a:extLst>
              <a:ext uri="{28A0092B-C50C-407E-A947-70E740481C1C}">
                <a14:useLocalDpi xmlns:a14="http://schemas.microsoft.com/office/drawing/2010/main" val="0"/>
              </a:ext>
              <a:ext uri="{837473B0-CC2E-450A-ABE3-18F120FF3D39}">
                <a1611:picAttrSrcUrl xmlns:a1611="http://schemas.microsoft.com/office/drawing/2016/11/main" r:id="rId13"/>
              </a:ext>
            </a:extLst>
          </a:blip>
          <a:stretch>
            <a:fillRect/>
          </a:stretch>
        </p:blipFill>
        <p:spPr>
          <a:xfrm>
            <a:off x="5042625" y="4810519"/>
            <a:ext cx="1122300" cy="673380"/>
          </a:xfrm>
          <a:prstGeom prst="rect">
            <a:avLst/>
          </a:prstGeom>
        </p:spPr>
      </p:pic>
      <p:sp>
        <p:nvSpPr>
          <p:cNvPr id="18" name="Rechteck 17">
            <a:extLst>
              <a:ext uri="{FF2B5EF4-FFF2-40B4-BE49-F238E27FC236}">
                <a16:creationId xmlns:a16="http://schemas.microsoft.com/office/drawing/2014/main" id="{E8A62F41-40EF-4FE6-B249-6AC3A507CAF3}"/>
              </a:ext>
            </a:extLst>
          </p:cNvPr>
          <p:cNvSpPr/>
          <p:nvPr/>
        </p:nvSpPr>
        <p:spPr>
          <a:xfrm>
            <a:off x="8477226" y="2322478"/>
            <a:ext cx="2255877" cy="923330"/>
          </a:xfrm>
          <a:prstGeom prst="rect">
            <a:avLst/>
          </a:prstGeom>
        </p:spPr>
        <p:txBody>
          <a:bodyPr wrap="square">
            <a:spAutoFit/>
          </a:bodyPr>
          <a:lstStyle/>
          <a:p>
            <a:r>
              <a:rPr lang="de-DE" dirty="0"/>
              <a:t>University of Paderborn Germany</a:t>
            </a:r>
          </a:p>
          <a:p>
            <a:r>
              <a:rPr lang="de-DE" dirty="0"/>
              <a:t>(</a:t>
            </a:r>
            <a:r>
              <a:rPr lang="de-DE" dirty="0" err="1"/>
              <a:t>Coordinator</a:t>
            </a:r>
            <a:r>
              <a:rPr lang="de-DE" dirty="0"/>
              <a:t>)</a:t>
            </a:r>
          </a:p>
        </p:txBody>
      </p:sp>
      <p:sp>
        <p:nvSpPr>
          <p:cNvPr id="19" name="Rechteck 18">
            <a:extLst>
              <a:ext uri="{FF2B5EF4-FFF2-40B4-BE49-F238E27FC236}">
                <a16:creationId xmlns:a16="http://schemas.microsoft.com/office/drawing/2014/main" id="{043E9324-1298-4B89-933A-E0C4C278D74D}"/>
              </a:ext>
            </a:extLst>
          </p:cNvPr>
          <p:cNvSpPr/>
          <p:nvPr/>
        </p:nvSpPr>
        <p:spPr>
          <a:xfrm>
            <a:off x="7335706" y="4348854"/>
            <a:ext cx="2188873" cy="923330"/>
          </a:xfrm>
          <a:prstGeom prst="rect">
            <a:avLst/>
          </a:prstGeom>
        </p:spPr>
        <p:txBody>
          <a:bodyPr wrap="square">
            <a:spAutoFit/>
          </a:bodyPr>
          <a:lstStyle/>
          <a:p>
            <a:r>
              <a:rPr lang="de-DE" dirty="0" err="1"/>
              <a:t>Ingenious</a:t>
            </a:r>
            <a:r>
              <a:rPr lang="de-DE" dirty="0"/>
              <a:t> Knowledge GmbH Germany</a:t>
            </a:r>
          </a:p>
          <a:p>
            <a:r>
              <a:rPr lang="de-DE" dirty="0"/>
              <a:t>(Technical </a:t>
            </a:r>
            <a:r>
              <a:rPr lang="de-DE" dirty="0" err="1"/>
              <a:t>partner</a:t>
            </a:r>
            <a:r>
              <a:rPr lang="de-DE" dirty="0"/>
              <a:t>)</a:t>
            </a:r>
          </a:p>
        </p:txBody>
      </p:sp>
      <p:sp>
        <p:nvSpPr>
          <p:cNvPr id="20" name="Rechteck 19">
            <a:extLst>
              <a:ext uri="{FF2B5EF4-FFF2-40B4-BE49-F238E27FC236}">
                <a16:creationId xmlns:a16="http://schemas.microsoft.com/office/drawing/2014/main" id="{BE7EE635-1854-486B-AE17-0E69E76E068C}"/>
              </a:ext>
            </a:extLst>
          </p:cNvPr>
          <p:cNvSpPr/>
          <p:nvPr/>
        </p:nvSpPr>
        <p:spPr>
          <a:xfrm>
            <a:off x="890726" y="2967335"/>
            <a:ext cx="2482788" cy="923330"/>
          </a:xfrm>
          <a:prstGeom prst="rect">
            <a:avLst/>
          </a:prstGeom>
        </p:spPr>
        <p:txBody>
          <a:bodyPr wrap="square">
            <a:spAutoFit/>
          </a:bodyPr>
          <a:lstStyle/>
          <a:p>
            <a:r>
              <a:rPr lang="de-DE" dirty="0"/>
              <a:t>TIR Consulting Group </a:t>
            </a:r>
            <a:r>
              <a:rPr lang="de-DE" dirty="0" err="1"/>
              <a:t>j.d.o.o</a:t>
            </a:r>
            <a:r>
              <a:rPr lang="de-DE" dirty="0"/>
              <a:t> </a:t>
            </a:r>
            <a:r>
              <a:rPr lang="de-DE" dirty="0" err="1"/>
              <a:t>Croatia</a:t>
            </a:r>
            <a:r>
              <a:rPr lang="de-DE" dirty="0"/>
              <a:t> Grad Zagreb</a:t>
            </a:r>
          </a:p>
        </p:txBody>
      </p:sp>
      <p:sp>
        <p:nvSpPr>
          <p:cNvPr id="21" name="Rechteck 20">
            <a:extLst>
              <a:ext uri="{FF2B5EF4-FFF2-40B4-BE49-F238E27FC236}">
                <a16:creationId xmlns:a16="http://schemas.microsoft.com/office/drawing/2014/main" id="{15FEEEA2-EACF-46BB-90ED-EE7011844799}"/>
              </a:ext>
            </a:extLst>
          </p:cNvPr>
          <p:cNvSpPr/>
          <p:nvPr/>
        </p:nvSpPr>
        <p:spPr>
          <a:xfrm>
            <a:off x="5468248" y="2425615"/>
            <a:ext cx="2369785" cy="923330"/>
          </a:xfrm>
          <a:prstGeom prst="rect">
            <a:avLst/>
          </a:prstGeom>
        </p:spPr>
        <p:txBody>
          <a:bodyPr wrap="square">
            <a:spAutoFit/>
          </a:bodyPr>
          <a:lstStyle/>
          <a:p>
            <a:r>
              <a:rPr lang="de-DE" dirty="0" err="1"/>
              <a:t>Esquare</a:t>
            </a:r>
            <a:r>
              <a:rPr lang="de-DE" dirty="0"/>
              <a:t> France Provence-Alpes-Côte d'Azur</a:t>
            </a:r>
          </a:p>
        </p:txBody>
      </p:sp>
      <p:sp>
        <p:nvSpPr>
          <p:cNvPr id="22" name="Rechteck 21">
            <a:extLst>
              <a:ext uri="{FF2B5EF4-FFF2-40B4-BE49-F238E27FC236}">
                <a16:creationId xmlns:a16="http://schemas.microsoft.com/office/drawing/2014/main" id="{570FBCE8-54EB-40A0-A944-D099959C978C}"/>
              </a:ext>
            </a:extLst>
          </p:cNvPr>
          <p:cNvSpPr/>
          <p:nvPr/>
        </p:nvSpPr>
        <p:spPr>
          <a:xfrm>
            <a:off x="2869893" y="4364185"/>
            <a:ext cx="2915427" cy="646331"/>
          </a:xfrm>
          <a:prstGeom prst="rect">
            <a:avLst/>
          </a:prstGeom>
        </p:spPr>
        <p:txBody>
          <a:bodyPr wrap="square">
            <a:spAutoFit/>
          </a:bodyPr>
          <a:lstStyle/>
          <a:p>
            <a:r>
              <a:rPr lang="de-DE" dirty="0"/>
              <a:t>STANDO LTD Cyprus </a:t>
            </a:r>
            <a:r>
              <a:rPr lang="el-GR" dirty="0"/>
              <a:t>Κύπρος (</a:t>
            </a:r>
            <a:r>
              <a:rPr lang="de-DE" dirty="0" err="1"/>
              <a:t>Kýpros</a:t>
            </a:r>
            <a:r>
              <a:rPr lang="de-DE" dirty="0"/>
              <a:t>) Nicosia</a:t>
            </a:r>
          </a:p>
        </p:txBody>
      </p:sp>
    </p:spTree>
    <p:extLst>
      <p:ext uri="{BB962C8B-B14F-4D97-AF65-F5344CB8AC3E}">
        <p14:creationId xmlns:p14="http://schemas.microsoft.com/office/powerpoint/2010/main" val="1269216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0E7389-0B62-4823-AB05-E8762919F995}"/>
              </a:ext>
            </a:extLst>
          </p:cNvPr>
          <p:cNvSpPr>
            <a:spLocks noGrp="1"/>
          </p:cNvSpPr>
          <p:nvPr>
            <p:ph type="title"/>
          </p:nvPr>
        </p:nvSpPr>
        <p:spPr/>
        <p:txBody>
          <a:bodyPr/>
          <a:lstStyle/>
          <a:p>
            <a:r>
              <a:rPr lang="de-DE" dirty="0"/>
              <a:t>About EU-CERT</a:t>
            </a:r>
          </a:p>
        </p:txBody>
      </p:sp>
      <p:sp>
        <p:nvSpPr>
          <p:cNvPr id="3" name="Inhaltsplatzhalter 2">
            <a:extLst>
              <a:ext uri="{FF2B5EF4-FFF2-40B4-BE49-F238E27FC236}">
                <a16:creationId xmlns:a16="http://schemas.microsoft.com/office/drawing/2014/main" id="{D4797087-2A58-44E4-A7DD-85A6F895EDF1}"/>
              </a:ext>
            </a:extLst>
          </p:cNvPr>
          <p:cNvSpPr>
            <a:spLocks noGrp="1"/>
          </p:cNvSpPr>
          <p:nvPr>
            <p:ph idx="1"/>
          </p:nvPr>
        </p:nvSpPr>
        <p:spPr>
          <a:xfrm>
            <a:off x="1097280" y="1243509"/>
            <a:ext cx="10683388" cy="4758750"/>
          </a:xfrm>
        </p:spPr>
        <p:txBody>
          <a:bodyPr>
            <a:noAutofit/>
          </a:bodyPr>
          <a:lstStyle/>
          <a:p>
            <a:pPr algn="just"/>
            <a:r>
              <a:rPr lang="en-US" sz="1500" b="1" dirty="0"/>
              <a:t>The EU-CERT project focuses on adult education. </a:t>
            </a:r>
          </a:p>
          <a:p>
            <a:pPr algn="just"/>
            <a:r>
              <a:rPr lang="en-US" sz="1500" b="1" u="sng" dirty="0"/>
              <a:t>Initial position: </a:t>
            </a:r>
          </a:p>
          <a:p>
            <a:pPr algn="just"/>
            <a:r>
              <a:rPr lang="en-US" sz="1500" dirty="0"/>
              <a:t>One of the core ideas is to promote adult education results created within ERASMUS+ projects. Typically, there is no certification or accreditation of those. </a:t>
            </a:r>
          </a:p>
          <a:p>
            <a:pPr algn="just"/>
            <a:r>
              <a:rPr lang="en-US" sz="1500" b="1" u="sng" dirty="0"/>
              <a:t>Preliminary </a:t>
            </a:r>
            <a:r>
              <a:rPr lang="en-US" sz="1500" b="1" u="sng" dirty="0" err="1"/>
              <a:t>Studie</a:t>
            </a:r>
            <a:r>
              <a:rPr lang="en-US" sz="1500" b="1" u="sng" dirty="0"/>
              <a:t> of EU-CERT- A needs analysis (Winter 2020, N=250)</a:t>
            </a:r>
          </a:p>
          <a:p>
            <a:pPr algn="just"/>
            <a:r>
              <a:rPr lang="en-US" sz="1500" dirty="0"/>
              <a:t>87% of the consulted users complain about </a:t>
            </a:r>
            <a:r>
              <a:rPr lang="en-US" sz="1500" dirty="0" err="1"/>
              <a:t>intransparency</a:t>
            </a:r>
            <a:r>
              <a:rPr lang="en-US" sz="1500" dirty="0"/>
              <a:t> and weak quality of European adult education project results which cannot be transferred into daily adult education practice. </a:t>
            </a:r>
          </a:p>
          <a:p>
            <a:pPr algn="just"/>
            <a:r>
              <a:rPr lang="en-US" sz="1500" dirty="0"/>
              <a:t>86.5% stated that there is a strong need to get to evidence-based approaches to certification and that certificates are badly needed in adult education. The participant emphasized that the need is specifically for accredited certificates.</a:t>
            </a:r>
          </a:p>
          <a:p>
            <a:pPr algn="just"/>
            <a:r>
              <a:rPr lang="en-US" sz="1500" dirty="0"/>
              <a:t>84% answered, that adult education projects of the EU were seen critical with regard to the quality of their outcomes</a:t>
            </a:r>
          </a:p>
          <a:p>
            <a:pPr algn="just"/>
            <a:r>
              <a:rPr lang="en-US" sz="1500" dirty="0"/>
              <a:t>The participants underpinned that many EU projects create results for adult education but </a:t>
            </a:r>
          </a:p>
          <a:p>
            <a:pPr algn="just"/>
            <a:r>
              <a:rPr lang="en-US" sz="1500" dirty="0"/>
              <a:t>(a) not many people are aware of them (79%), </a:t>
            </a:r>
          </a:p>
          <a:p>
            <a:pPr algn="just"/>
            <a:r>
              <a:rPr lang="en-US" sz="1500" dirty="0"/>
              <a:t>(b) the quality of the results is not certified (87%), and </a:t>
            </a:r>
          </a:p>
          <a:p>
            <a:pPr algn="just"/>
            <a:r>
              <a:rPr lang="en-US" sz="1500" dirty="0"/>
              <a:t>(c) and the possibilities for an good transfer into other adult education </a:t>
            </a:r>
            <a:r>
              <a:rPr lang="en-US" sz="1500" dirty="0" err="1"/>
              <a:t>organisation</a:t>
            </a:r>
            <a:r>
              <a:rPr lang="en-US" sz="1500" dirty="0"/>
              <a:t> is not made clear ( 89.5%).</a:t>
            </a:r>
          </a:p>
          <a:p>
            <a:pPr algn="just"/>
            <a:endParaRPr lang="en-US" sz="1500" dirty="0"/>
          </a:p>
        </p:txBody>
      </p:sp>
    </p:spTree>
    <p:extLst>
      <p:ext uri="{BB962C8B-B14F-4D97-AF65-F5344CB8AC3E}">
        <p14:creationId xmlns:p14="http://schemas.microsoft.com/office/powerpoint/2010/main" val="87627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0E7389-0B62-4823-AB05-E8762919F995}"/>
              </a:ext>
            </a:extLst>
          </p:cNvPr>
          <p:cNvSpPr>
            <a:spLocks noGrp="1"/>
          </p:cNvSpPr>
          <p:nvPr>
            <p:ph type="title"/>
          </p:nvPr>
        </p:nvSpPr>
        <p:spPr/>
        <p:txBody>
          <a:bodyPr/>
          <a:lstStyle/>
          <a:p>
            <a:r>
              <a:rPr lang="de-DE" dirty="0"/>
              <a:t>About EU-CERT</a:t>
            </a:r>
          </a:p>
        </p:txBody>
      </p:sp>
      <p:sp>
        <p:nvSpPr>
          <p:cNvPr id="3" name="Inhaltsplatzhalter 2">
            <a:extLst>
              <a:ext uri="{FF2B5EF4-FFF2-40B4-BE49-F238E27FC236}">
                <a16:creationId xmlns:a16="http://schemas.microsoft.com/office/drawing/2014/main" id="{D4797087-2A58-44E4-A7DD-85A6F895EDF1}"/>
              </a:ext>
            </a:extLst>
          </p:cNvPr>
          <p:cNvSpPr>
            <a:spLocks noGrp="1"/>
          </p:cNvSpPr>
          <p:nvPr>
            <p:ph idx="1"/>
          </p:nvPr>
        </p:nvSpPr>
        <p:spPr>
          <a:xfrm>
            <a:off x="1097279" y="1899822"/>
            <a:ext cx="9840009" cy="3969272"/>
          </a:xfrm>
        </p:spPr>
        <p:txBody>
          <a:bodyPr>
            <a:noAutofit/>
          </a:bodyPr>
          <a:lstStyle/>
          <a:p>
            <a:pPr algn="just"/>
            <a:r>
              <a:rPr lang="en-US" dirty="0">
                <a:sym typeface="Wingdings" panose="05000000000000000000" pitchFamily="2" charset="2"/>
              </a:rPr>
              <a:t> </a:t>
            </a:r>
            <a:r>
              <a:rPr lang="en-US" dirty="0"/>
              <a:t>Here the EU-CERT project comes into action: The project tries to enhance quality in adult education and helps to ensure that adult education providers are able to find high quality adult education results which can be used in practice and which base on excellent adult education projects. </a:t>
            </a:r>
          </a:p>
          <a:p>
            <a:pPr algn="just"/>
            <a:r>
              <a:rPr lang="en-US" dirty="0"/>
              <a:t>Therefore, the project consortium is going to develop a mechanism to </a:t>
            </a:r>
            <a:r>
              <a:rPr lang="en-US" b="1" dirty="0"/>
              <a:t>monitor the effectiveness of adult education project</a:t>
            </a:r>
            <a:r>
              <a:rPr lang="en-US" dirty="0"/>
              <a:t> via an </a:t>
            </a:r>
            <a:r>
              <a:rPr lang="en-US" b="1" dirty="0"/>
              <a:t>accreditation system </a:t>
            </a:r>
            <a:r>
              <a:rPr lang="en-US" dirty="0"/>
              <a:t>which is based on </a:t>
            </a:r>
            <a:r>
              <a:rPr lang="en-US" b="1" dirty="0"/>
              <a:t>clear criteria </a:t>
            </a:r>
            <a:r>
              <a:rPr lang="en-US" dirty="0"/>
              <a:t>and a </a:t>
            </a:r>
            <a:r>
              <a:rPr lang="en-US" b="1" dirty="0"/>
              <a:t>solid accreditation procedure</a:t>
            </a:r>
            <a:r>
              <a:rPr lang="en-US" dirty="0"/>
              <a:t>. </a:t>
            </a:r>
          </a:p>
          <a:p>
            <a:pPr algn="just"/>
            <a:endParaRPr lang="en-US" dirty="0"/>
          </a:p>
          <a:p>
            <a:pPr algn="ctr"/>
            <a:r>
              <a:rPr lang="en-US" sz="2400" b="1" dirty="0"/>
              <a:t>Core project result </a:t>
            </a:r>
            <a:r>
              <a:rPr lang="en-US" dirty="0"/>
              <a:t>is the </a:t>
            </a:r>
            <a:r>
              <a:rPr lang="en-US" b="1" dirty="0"/>
              <a:t>accreditation system of EU-CERT</a:t>
            </a:r>
            <a:endParaRPr lang="en-US" dirty="0"/>
          </a:p>
        </p:txBody>
      </p:sp>
    </p:spTree>
    <p:extLst>
      <p:ext uri="{BB962C8B-B14F-4D97-AF65-F5344CB8AC3E}">
        <p14:creationId xmlns:p14="http://schemas.microsoft.com/office/powerpoint/2010/main" val="177045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0E7389-0B62-4823-AB05-E8762919F995}"/>
              </a:ext>
            </a:extLst>
          </p:cNvPr>
          <p:cNvSpPr>
            <a:spLocks noGrp="1"/>
          </p:cNvSpPr>
          <p:nvPr>
            <p:ph type="title"/>
          </p:nvPr>
        </p:nvSpPr>
        <p:spPr/>
        <p:txBody>
          <a:bodyPr/>
          <a:lstStyle/>
          <a:p>
            <a:r>
              <a:rPr lang="de-DE" dirty="0"/>
              <a:t>About EU-CERT</a:t>
            </a:r>
          </a:p>
        </p:txBody>
      </p:sp>
      <p:sp>
        <p:nvSpPr>
          <p:cNvPr id="3" name="Inhaltsplatzhalter 2">
            <a:extLst>
              <a:ext uri="{FF2B5EF4-FFF2-40B4-BE49-F238E27FC236}">
                <a16:creationId xmlns:a16="http://schemas.microsoft.com/office/drawing/2014/main" id="{D4797087-2A58-44E4-A7DD-85A6F895EDF1}"/>
              </a:ext>
            </a:extLst>
          </p:cNvPr>
          <p:cNvSpPr>
            <a:spLocks noGrp="1"/>
          </p:cNvSpPr>
          <p:nvPr>
            <p:ph idx="1"/>
          </p:nvPr>
        </p:nvSpPr>
        <p:spPr/>
        <p:txBody>
          <a:bodyPr>
            <a:normAutofit/>
          </a:bodyPr>
          <a:lstStyle/>
          <a:p>
            <a:r>
              <a:rPr lang="en-US" b="1" dirty="0"/>
              <a:t>Benefits of EU-CERT: </a:t>
            </a:r>
          </a:p>
          <a:p>
            <a:r>
              <a:rPr lang="en-US" dirty="0"/>
              <a:t>This will help to </a:t>
            </a:r>
            <a:r>
              <a:rPr lang="en-US" b="1" dirty="0"/>
              <a:t>support common shared values in adult education </a:t>
            </a:r>
            <a:r>
              <a:rPr lang="en-US" dirty="0"/>
              <a:t>and is the basis for civic engagement which is fostered by excellent adult education approaches. </a:t>
            </a:r>
          </a:p>
          <a:p>
            <a:r>
              <a:rPr lang="en-US" dirty="0"/>
              <a:t>Moreover, it fosters the </a:t>
            </a:r>
            <a:r>
              <a:rPr lang="en-US" b="1" dirty="0"/>
              <a:t>participation of European adult educator in a high quality adult education network </a:t>
            </a:r>
            <a:r>
              <a:rPr lang="en-US" dirty="0"/>
              <a:t>with ensured standards. </a:t>
            </a:r>
          </a:p>
          <a:p>
            <a:r>
              <a:rPr lang="en-US" dirty="0"/>
              <a:t>An accreditation system for projects which run under adult education </a:t>
            </a:r>
            <a:r>
              <a:rPr lang="en-US" b="1" dirty="0"/>
              <a:t>promotes the idea of ERAMUS+ </a:t>
            </a:r>
            <a:r>
              <a:rPr lang="en-US" dirty="0"/>
              <a:t>and offers another way of </a:t>
            </a:r>
            <a:r>
              <a:rPr lang="en-US" b="1" dirty="0"/>
              <a:t>transparency </a:t>
            </a:r>
            <a:r>
              <a:rPr lang="en-US" dirty="0"/>
              <a:t>and </a:t>
            </a:r>
            <a:r>
              <a:rPr lang="en-US" b="1" dirty="0"/>
              <a:t>visibility</a:t>
            </a:r>
            <a:r>
              <a:rPr lang="en-US" dirty="0"/>
              <a:t> in Europe. </a:t>
            </a:r>
          </a:p>
          <a:p>
            <a:r>
              <a:rPr lang="en-US" dirty="0"/>
              <a:t>All seniors and all European citizens get a </a:t>
            </a:r>
            <a:r>
              <a:rPr lang="en-US" b="1" dirty="0" err="1"/>
              <a:t>possibilty</a:t>
            </a:r>
            <a:r>
              <a:rPr lang="en-US" b="1" dirty="0"/>
              <a:t> to find excellent adult education resources via the accreditation information and standards</a:t>
            </a:r>
            <a:r>
              <a:rPr lang="en-US" dirty="0"/>
              <a:t>. This is the crucial basis for </a:t>
            </a:r>
            <a:r>
              <a:rPr lang="en-US" b="1" dirty="0"/>
              <a:t>enhancing quality </a:t>
            </a:r>
            <a:r>
              <a:rPr lang="en-US" b="1" dirty="0" err="1"/>
              <a:t>assureance</a:t>
            </a:r>
            <a:r>
              <a:rPr lang="en-US" b="1" dirty="0"/>
              <a:t> in adult education</a:t>
            </a:r>
            <a:r>
              <a:rPr lang="en-US" dirty="0"/>
              <a:t>. </a:t>
            </a:r>
            <a:endParaRPr lang="de-DE" dirty="0"/>
          </a:p>
        </p:txBody>
      </p:sp>
    </p:spTree>
    <p:extLst>
      <p:ext uri="{BB962C8B-B14F-4D97-AF65-F5344CB8AC3E}">
        <p14:creationId xmlns:p14="http://schemas.microsoft.com/office/powerpoint/2010/main" val="2299442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64A329-D3AC-4EE3-BCD1-F8CC277768B3}"/>
              </a:ext>
            </a:extLst>
          </p:cNvPr>
          <p:cNvSpPr>
            <a:spLocks noGrp="1"/>
          </p:cNvSpPr>
          <p:nvPr>
            <p:ph type="ctrTitle"/>
          </p:nvPr>
        </p:nvSpPr>
        <p:spPr/>
        <p:txBody>
          <a:bodyPr/>
          <a:lstStyle/>
          <a:p>
            <a:r>
              <a:rPr lang="de-DE" dirty="0"/>
              <a:t>About </a:t>
            </a:r>
            <a:r>
              <a:rPr lang="de-DE" dirty="0" err="1"/>
              <a:t>the</a:t>
            </a:r>
            <a:r>
              <a:rPr lang="de-DE" dirty="0"/>
              <a:t> Project </a:t>
            </a:r>
            <a:r>
              <a:rPr lang="de-DE" dirty="0" err="1"/>
              <a:t>Results</a:t>
            </a:r>
            <a:r>
              <a:rPr lang="de-DE" dirty="0"/>
              <a:t> of EU-CERT</a:t>
            </a:r>
          </a:p>
        </p:txBody>
      </p:sp>
      <p:sp>
        <p:nvSpPr>
          <p:cNvPr id="3" name="Untertitel 2">
            <a:extLst>
              <a:ext uri="{FF2B5EF4-FFF2-40B4-BE49-F238E27FC236}">
                <a16:creationId xmlns:a16="http://schemas.microsoft.com/office/drawing/2014/main" id="{F3B82F76-DD8E-479F-8622-FD1BA047E682}"/>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249407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A4D08-65B3-4AD1-98DF-6FD079EA49A7}"/>
              </a:ext>
            </a:extLst>
          </p:cNvPr>
          <p:cNvSpPr>
            <a:spLocks noGrp="1"/>
          </p:cNvSpPr>
          <p:nvPr>
            <p:ph type="title"/>
          </p:nvPr>
        </p:nvSpPr>
        <p:spPr/>
        <p:txBody>
          <a:bodyPr/>
          <a:lstStyle/>
          <a:p>
            <a:r>
              <a:rPr lang="de-DE" dirty="0"/>
              <a:t>Project </a:t>
            </a:r>
            <a:r>
              <a:rPr lang="de-DE" dirty="0" err="1"/>
              <a:t>Results</a:t>
            </a:r>
            <a:r>
              <a:rPr lang="de-DE" dirty="0"/>
              <a:t> </a:t>
            </a:r>
          </a:p>
        </p:txBody>
      </p:sp>
      <p:graphicFrame>
        <p:nvGraphicFramePr>
          <p:cNvPr id="4" name="Inhaltsplatzhalter 3">
            <a:extLst>
              <a:ext uri="{FF2B5EF4-FFF2-40B4-BE49-F238E27FC236}">
                <a16:creationId xmlns:a16="http://schemas.microsoft.com/office/drawing/2014/main" id="{5AF53257-A906-4545-9323-285A54AC9163}"/>
              </a:ext>
            </a:extLst>
          </p:cNvPr>
          <p:cNvGraphicFramePr>
            <a:graphicFrameLocks noGrp="1"/>
          </p:cNvGraphicFramePr>
          <p:nvPr>
            <p:ph idx="1"/>
            <p:extLst>
              <p:ext uri="{D42A27DB-BD31-4B8C-83A1-F6EECF244321}">
                <p14:modId xmlns:p14="http://schemas.microsoft.com/office/powerpoint/2010/main" val="443521006"/>
              </p:ext>
            </p:extLst>
          </p:nvPr>
        </p:nvGraphicFramePr>
        <p:xfrm>
          <a:off x="803694" y="1110344"/>
          <a:ext cx="10584612" cy="4937760"/>
        </p:xfrm>
        <a:graphic>
          <a:graphicData uri="http://schemas.openxmlformats.org/drawingml/2006/table">
            <a:tbl>
              <a:tblPr firstRow="1" bandRow="1">
                <a:tableStyleId>{5C22544A-7EE6-4342-B048-85BDC9FD1C3A}</a:tableStyleId>
              </a:tblPr>
              <a:tblGrid>
                <a:gridCol w="1553478">
                  <a:extLst>
                    <a:ext uri="{9D8B030D-6E8A-4147-A177-3AD203B41FA5}">
                      <a16:colId xmlns:a16="http://schemas.microsoft.com/office/drawing/2014/main" val="3999859850"/>
                    </a:ext>
                  </a:extLst>
                </a:gridCol>
                <a:gridCol w="1467100">
                  <a:extLst>
                    <a:ext uri="{9D8B030D-6E8A-4147-A177-3AD203B41FA5}">
                      <a16:colId xmlns:a16="http://schemas.microsoft.com/office/drawing/2014/main" val="3607398813"/>
                    </a:ext>
                  </a:extLst>
                </a:gridCol>
                <a:gridCol w="1172820">
                  <a:extLst>
                    <a:ext uri="{9D8B030D-6E8A-4147-A177-3AD203B41FA5}">
                      <a16:colId xmlns:a16="http://schemas.microsoft.com/office/drawing/2014/main" val="3496840881"/>
                    </a:ext>
                  </a:extLst>
                </a:gridCol>
                <a:gridCol w="3702269">
                  <a:extLst>
                    <a:ext uri="{9D8B030D-6E8A-4147-A177-3AD203B41FA5}">
                      <a16:colId xmlns:a16="http://schemas.microsoft.com/office/drawing/2014/main" val="3087164003"/>
                    </a:ext>
                  </a:extLst>
                </a:gridCol>
                <a:gridCol w="2688945">
                  <a:extLst>
                    <a:ext uri="{9D8B030D-6E8A-4147-A177-3AD203B41FA5}">
                      <a16:colId xmlns:a16="http://schemas.microsoft.com/office/drawing/2014/main" val="3095970847"/>
                    </a:ext>
                  </a:extLst>
                </a:gridCol>
              </a:tblGrid>
              <a:tr h="370840">
                <a:tc>
                  <a:txBody>
                    <a:bodyPr/>
                    <a:lstStyle/>
                    <a:p>
                      <a:r>
                        <a:rPr lang="de-DE" sz="1800" dirty="0"/>
                        <a:t>Project </a:t>
                      </a:r>
                      <a:r>
                        <a:rPr lang="de-DE" sz="1800" dirty="0" err="1"/>
                        <a:t>Results</a:t>
                      </a:r>
                      <a:r>
                        <a:rPr lang="de-DE" sz="1800" dirty="0"/>
                        <a:t> </a:t>
                      </a:r>
                    </a:p>
                  </a:txBody>
                  <a:tcPr/>
                </a:tc>
                <a:tc>
                  <a:txBody>
                    <a:bodyPr/>
                    <a:lstStyle/>
                    <a:p>
                      <a:r>
                        <a:rPr lang="de-DE" sz="1800" dirty="0" err="1"/>
                        <a:t>Starting</a:t>
                      </a:r>
                      <a:r>
                        <a:rPr lang="de-DE" sz="1800" dirty="0"/>
                        <a:t> </a:t>
                      </a:r>
                      <a:r>
                        <a:rPr lang="de-DE" sz="1800" dirty="0" err="1"/>
                        <a:t>period</a:t>
                      </a:r>
                      <a:endParaRPr lang="de-DE" sz="1800" dirty="0"/>
                    </a:p>
                  </a:txBody>
                  <a:tcPr/>
                </a:tc>
                <a:tc>
                  <a:txBody>
                    <a:bodyPr/>
                    <a:lstStyle/>
                    <a:p>
                      <a:r>
                        <a:rPr lang="de-DE" sz="1800" dirty="0"/>
                        <a:t>End of </a:t>
                      </a:r>
                      <a:r>
                        <a:rPr lang="de-DE" sz="1800" dirty="0" err="1"/>
                        <a:t>period</a:t>
                      </a:r>
                      <a:endParaRPr lang="de-DE" sz="1800" dirty="0"/>
                    </a:p>
                  </a:txBody>
                  <a:tcPr/>
                </a:tc>
                <a:tc>
                  <a:txBody>
                    <a:bodyPr/>
                    <a:lstStyle/>
                    <a:p>
                      <a:r>
                        <a:rPr lang="de-DE" sz="1800" dirty="0"/>
                        <a:t>Activity Title </a:t>
                      </a:r>
                    </a:p>
                  </a:txBody>
                  <a:tcPr/>
                </a:tc>
                <a:tc>
                  <a:txBody>
                    <a:bodyPr/>
                    <a:lstStyle/>
                    <a:p>
                      <a:r>
                        <a:rPr lang="de-DE" sz="1800" dirty="0" err="1"/>
                        <a:t>Leading</a:t>
                      </a:r>
                      <a:r>
                        <a:rPr lang="de-DE" sz="1800" dirty="0"/>
                        <a:t> Organisation</a:t>
                      </a:r>
                    </a:p>
                  </a:txBody>
                  <a:tcPr/>
                </a:tc>
                <a:extLst>
                  <a:ext uri="{0D108BD9-81ED-4DB2-BD59-A6C34878D82A}">
                    <a16:rowId xmlns:a16="http://schemas.microsoft.com/office/drawing/2014/main" val="1040068762"/>
                  </a:ext>
                </a:extLst>
              </a:tr>
              <a:tr h="370840">
                <a:tc>
                  <a:txBody>
                    <a:bodyPr/>
                    <a:lstStyle/>
                    <a:p>
                      <a:r>
                        <a:rPr lang="de-DE" sz="1600" dirty="0"/>
                        <a:t>Project </a:t>
                      </a:r>
                      <a:r>
                        <a:rPr lang="de-DE" sz="1600" dirty="0" err="1"/>
                        <a:t>Result</a:t>
                      </a:r>
                      <a:r>
                        <a:rPr lang="de-DE" sz="1600" dirty="0"/>
                        <a:t> 1</a:t>
                      </a:r>
                    </a:p>
                  </a:txBody>
                  <a:tcPr/>
                </a:tc>
                <a:tc>
                  <a:txBody>
                    <a:bodyPr/>
                    <a:lstStyle/>
                    <a:p>
                      <a:r>
                        <a:rPr lang="de-DE" sz="1600" dirty="0"/>
                        <a:t>2022-02</a:t>
                      </a:r>
                    </a:p>
                  </a:txBody>
                  <a:tcPr/>
                </a:tc>
                <a:tc>
                  <a:txBody>
                    <a:bodyPr/>
                    <a:lstStyle/>
                    <a:p>
                      <a:r>
                        <a:rPr lang="de-DE" sz="1600" dirty="0"/>
                        <a:t>2022- 10</a:t>
                      </a:r>
                    </a:p>
                  </a:txBody>
                  <a:tcPr/>
                </a:tc>
                <a:tc>
                  <a:txBody>
                    <a:bodyPr/>
                    <a:lstStyle/>
                    <a:p>
                      <a:r>
                        <a:rPr lang="en-US" sz="1600" b="0" i="0" kern="1200" dirty="0">
                          <a:solidFill>
                            <a:schemeClr val="dk1"/>
                          </a:solidFill>
                          <a:effectLst/>
                          <a:latin typeface="+mn-lt"/>
                          <a:ea typeface="+mn-ea"/>
                          <a:cs typeface="+mn-cs"/>
                        </a:rPr>
                        <a:t>EU-CERT - Research on Quality criteria, Accreditation and Certificate Structures</a:t>
                      </a:r>
                      <a:endParaRPr lang="de-DE" sz="1600" dirty="0"/>
                    </a:p>
                  </a:txBody>
                  <a:tcPr/>
                </a:tc>
                <a:tc>
                  <a:txBody>
                    <a:bodyPr/>
                    <a:lstStyle/>
                    <a:p>
                      <a:r>
                        <a:rPr lang="de-DE" sz="1600" dirty="0"/>
                        <a:t>University of Paderborn – Germany </a:t>
                      </a:r>
                    </a:p>
                  </a:txBody>
                  <a:tcPr/>
                </a:tc>
                <a:extLst>
                  <a:ext uri="{0D108BD9-81ED-4DB2-BD59-A6C34878D82A}">
                    <a16:rowId xmlns:a16="http://schemas.microsoft.com/office/drawing/2014/main" val="2427232479"/>
                  </a:ext>
                </a:extLst>
              </a:tr>
              <a:tr h="370840">
                <a:tc>
                  <a:txBody>
                    <a:bodyPr/>
                    <a:lstStyle/>
                    <a:p>
                      <a:endParaRPr lang="de-DE" sz="1600" dirty="0"/>
                    </a:p>
                    <a:p>
                      <a:r>
                        <a:rPr lang="de-DE" sz="1600" dirty="0"/>
                        <a:t>Project </a:t>
                      </a:r>
                      <a:r>
                        <a:rPr lang="de-DE" sz="1600" dirty="0" err="1"/>
                        <a:t>Result</a:t>
                      </a:r>
                      <a:r>
                        <a:rPr lang="de-DE" sz="1600" dirty="0"/>
                        <a:t> 2</a:t>
                      </a:r>
                    </a:p>
                  </a:txBody>
                  <a:tcPr/>
                </a:tc>
                <a:tc>
                  <a:txBody>
                    <a:bodyPr/>
                    <a:lstStyle/>
                    <a:p>
                      <a:r>
                        <a:rPr lang="de-DE" sz="1600" dirty="0"/>
                        <a:t>2022-02</a:t>
                      </a:r>
                    </a:p>
                  </a:txBody>
                  <a:tcPr/>
                </a:tc>
                <a:tc>
                  <a:txBody>
                    <a:bodyPr/>
                    <a:lstStyle/>
                    <a:p>
                      <a:r>
                        <a:rPr lang="de-DE" sz="1600" dirty="0"/>
                        <a:t>2023-03</a:t>
                      </a:r>
                    </a:p>
                  </a:txBody>
                  <a:tcPr/>
                </a:tc>
                <a:tc>
                  <a:txBody>
                    <a:bodyPr/>
                    <a:lstStyle/>
                    <a:p>
                      <a:r>
                        <a:rPr lang="de-DE" sz="1600" b="0" i="0" kern="1200" dirty="0">
                          <a:solidFill>
                            <a:schemeClr val="dk1"/>
                          </a:solidFill>
                          <a:effectLst/>
                          <a:latin typeface="+mn-lt"/>
                          <a:ea typeface="+mn-ea"/>
                          <a:cs typeface="+mn-cs"/>
                        </a:rPr>
                        <a:t>EU-CERT - Concept Design for </a:t>
                      </a:r>
                      <a:r>
                        <a:rPr lang="de-DE" sz="1600" b="0" i="0" kern="1200" dirty="0" err="1">
                          <a:solidFill>
                            <a:schemeClr val="dk1"/>
                          </a:solidFill>
                          <a:effectLst/>
                          <a:latin typeface="+mn-lt"/>
                          <a:ea typeface="+mn-ea"/>
                          <a:cs typeface="+mn-cs"/>
                        </a:rPr>
                        <a:t>Accredition</a:t>
                      </a:r>
                      <a:r>
                        <a:rPr lang="de-DE" sz="1600" b="0" i="0" kern="1200" dirty="0">
                          <a:solidFill>
                            <a:schemeClr val="dk1"/>
                          </a:solidFill>
                          <a:effectLst/>
                          <a:latin typeface="+mn-lt"/>
                          <a:ea typeface="+mn-ea"/>
                          <a:cs typeface="+mn-cs"/>
                        </a:rPr>
                        <a:t> and </a:t>
                      </a:r>
                      <a:r>
                        <a:rPr lang="de-DE" sz="1600" b="0" i="0" kern="1200" dirty="0" err="1">
                          <a:solidFill>
                            <a:schemeClr val="dk1"/>
                          </a:solidFill>
                          <a:effectLst/>
                          <a:latin typeface="+mn-lt"/>
                          <a:ea typeface="+mn-ea"/>
                          <a:cs typeface="+mn-cs"/>
                        </a:rPr>
                        <a:t>Certification</a:t>
                      </a:r>
                      <a:r>
                        <a:rPr lang="de-DE" sz="1600" b="0" i="0" kern="1200" dirty="0">
                          <a:solidFill>
                            <a:schemeClr val="dk1"/>
                          </a:solidFill>
                          <a:effectLst/>
                          <a:latin typeface="+mn-lt"/>
                          <a:ea typeface="+mn-ea"/>
                          <a:cs typeface="+mn-cs"/>
                        </a:rPr>
                        <a:t> </a:t>
                      </a:r>
                      <a:r>
                        <a:rPr lang="de-DE" sz="1600" b="0" i="0" kern="1200" dirty="0" err="1">
                          <a:solidFill>
                            <a:schemeClr val="dk1"/>
                          </a:solidFill>
                          <a:effectLst/>
                          <a:latin typeface="+mn-lt"/>
                          <a:ea typeface="+mn-ea"/>
                          <a:cs typeface="+mn-cs"/>
                        </a:rPr>
                        <a:t>Processes</a:t>
                      </a:r>
                      <a:endParaRPr lang="de-DE" sz="1600" dirty="0"/>
                    </a:p>
                  </a:txBody>
                  <a:tcPr/>
                </a:tc>
                <a:tc>
                  <a:txBody>
                    <a:bodyPr/>
                    <a:lstStyle/>
                    <a:p>
                      <a:r>
                        <a:rPr lang="de-DE" sz="1600" dirty="0"/>
                        <a:t>STANDO - Cyprus </a:t>
                      </a:r>
                    </a:p>
                  </a:txBody>
                  <a:tcPr/>
                </a:tc>
                <a:extLst>
                  <a:ext uri="{0D108BD9-81ED-4DB2-BD59-A6C34878D82A}">
                    <a16:rowId xmlns:a16="http://schemas.microsoft.com/office/drawing/2014/main" val="1921303077"/>
                  </a:ext>
                </a:extLst>
              </a:tr>
              <a:tr h="370840">
                <a:tc>
                  <a:txBody>
                    <a:bodyPr/>
                    <a:lstStyle/>
                    <a:p>
                      <a:r>
                        <a:rPr lang="de-DE" sz="1600" dirty="0"/>
                        <a:t>Project </a:t>
                      </a:r>
                      <a:r>
                        <a:rPr lang="de-DE" sz="1600" dirty="0" err="1"/>
                        <a:t>Result</a:t>
                      </a:r>
                      <a:r>
                        <a:rPr lang="de-DE" sz="1600" dirty="0"/>
                        <a:t>  3</a:t>
                      </a:r>
                    </a:p>
                  </a:txBody>
                  <a:tcPr/>
                </a:tc>
                <a:tc>
                  <a:txBody>
                    <a:bodyPr/>
                    <a:lstStyle/>
                    <a:p>
                      <a:r>
                        <a:rPr lang="de-DE" sz="1600" dirty="0"/>
                        <a:t>2022-05</a:t>
                      </a:r>
                    </a:p>
                  </a:txBody>
                  <a:tcPr/>
                </a:tc>
                <a:tc>
                  <a:txBody>
                    <a:bodyPr/>
                    <a:lstStyle/>
                    <a:p>
                      <a:r>
                        <a:rPr lang="de-DE" sz="1600" dirty="0"/>
                        <a:t>2023-07</a:t>
                      </a:r>
                    </a:p>
                  </a:txBody>
                  <a:tcPr/>
                </a:tc>
                <a:tc>
                  <a:txBody>
                    <a:bodyPr/>
                    <a:lstStyle/>
                    <a:p>
                      <a:r>
                        <a:rPr lang="en-US" sz="1600" b="0" i="0" kern="1200" dirty="0">
                          <a:solidFill>
                            <a:schemeClr val="dk1"/>
                          </a:solidFill>
                          <a:effectLst/>
                          <a:latin typeface="+mn-lt"/>
                          <a:ea typeface="+mn-ea"/>
                          <a:cs typeface="+mn-cs"/>
                        </a:rPr>
                        <a:t>EU-CERT - Accreditation Website and Data-base Design and Programming</a:t>
                      </a:r>
                      <a:endParaRPr lang="de-DE" sz="1600" dirty="0"/>
                    </a:p>
                  </a:txBody>
                  <a:tcPr/>
                </a:tc>
                <a:tc>
                  <a:txBody>
                    <a:bodyPr/>
                    <a:lstStyle/>
                    <a:p>
                      <a:r>
                        <a:rPr lang="en-US" sz="1600" b="0" i="0" kern="1200" dirty="0">
                          <a:solidFill>
                            <a:schemeClr val="dk1"/>
                          </a:solidFill>
                          <a:effectLst/>
                          <a:latin typeface="+mn-lt"/>
                          <a:ea typeface="+mn-ea"/>
                          <a:cs typeface="+mn-cs"/>
                        </a:rPr>
                        <a:t>Ingenious Knowledge GmbH - Germany</a:t>
                      </a:r>
                      <a:endParaRPr lang="de-DE" sz="1600" dirty="0"/>
                    </a:p>
                  </a:txBody>
                  <a:tcPr/>
                </a:tc>
                <a:extLst>
                  <a:ext uri="{0D108BD9-81ED-4DB2-BD59-A6C34878D82A}">
                    <a16:rowId xmlns:a16="http://schemas.microsoft.com/office/drawing/2014/main" val="1891114391"/>
                  </a:ext>
                </a:extLst>
              </a:tr>
              <a:tr h="370840">
                <a:tc>
                  <a:txBody>
                    <a:bodyPr/>
                    <a:lstStyle/>
                    <a:p>
                      <a:r>
                        <a:rPr lang="de-DE" sz="1600" dirty="0"/>
                        <a:t>Project </a:t>
                      </a:r>
                      <a:r>
                        <a:rPr lang="de-DE" sz="1600" dirty="0" err="1"/>
                        <a:t>Result</a:t>
                      </a:r>
                      <a:r>
                        <a:rPr lang="de-DE" sz="1600" dirty="0"/>
                        <a:t> 4 </a:t>
                      </a:r>
                    </a:p>
                  </a:txBody>
                  <a:tcPr/>
                </a:tc>
                <a:tc>
                  <a:txBody>
                    <a:bodyPr/>
                    <a:lstStyle/>
                    <a:p>
                      <a:r>
                        <a:rPr lang="de-DE" sz="1600" dirty="0"/>
                        <a:t>2022-07</a:t>
                      </a:r>
                    </a:p>
                  </a:txBody>
                  <a:tcPr/>
                </a:tc>
                <a:tc>
                  <a:txBody>
                    <a:bodyPr/>
                    <a:lstStyle/>
                    <a:p>
                      <a:r>
                        <a:rPr lang="de-DE" sz="1600" dirty="0"/>
                        <a:t>2023-07</a:t>
                      </a:r>
                    </a:p>
                  </a:txBody>
                  <a:tcPr/>
                </a:tc>
                <a:tc>
                  <a:txBody>
                    <a:bodyPr/>
                    <a:lstStyle/>
                    <a:p>
                      <a:r>
                        <a:rPr lang="de-DE" sz="1600" b="0" i="0" kern="1200" dirty="0">
                          <a:solidFill>
                            <a:schemeClr val="dk1"/>
                          </a:solidFill>
                          <a:effectLst/>
                          <a:latin typeface="+mn-lt"/>
                          <a:ea typeface="+mn-ea"/>
                          <a:cs typeface="+mn-cs"/>
                        </a:rPr>
                        <a:t>EU-CERT - Accreditation Handbook</a:t>
                      </a:r>
                      <a:endParaRPr lang="de-DE"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University of Paderborn - Germany</a:t>
                      </a:r>
                    </a:p>
                  </a:txBody>
                  <a:tcPr/>
                </a:tc>
                <a:extLst>
                  <a:ext uri="{0D108BD9-81ED-4DB2-BD59-A6C34878D82A}">
                    <a16:rowId xmlns:a16="http://schemas.microsoft.com/office/drawing/2014/main" val="3966953644"/>
                  </a:ext>
                </a:extLst>
              </a:tr>
              <a:tr h="370840">
                <a:tc>
                  <a:txBody>
                    <a:bodyPr/>
                    <a:lstStyle/>
                    <a:p>
                      <a:r>
                        <a:rPr lang="de-DE" sz="1600" dirty="0"/>
                        <a:t>Project </a:t>
                      </a:r>
                      <a:r>
                        <a:rPr lang="de-DE" sz="1600" dirty="0" err="1"/>
                        <a:t>Result</a:t>
                      </a:r>
                      <a:r>
                        <a:rPr lang="de-DE" sz="1600" dirty="0"/>
                        <a:t> 5</a:t>
                      </a:r>
                    </a:p>
                  </a:txBody>
                  <a:tcPr/>
                </a:tc>
                <a:tc>
                  <a:txBody>
                    <a:bodyPr/>
                    <a:lstStyle/>
                    <a:p>
                      <a:r>
                        <a:rPr lang="de-DE" sz="1600" dirty="0"/>
                        <a:t>2022-03</a:t>
                      </a:r>
                    </a:p>
                  </a:txBody>
                  <a:tcPr/>
                </a:tc>
                <a:tc>
                  <a:txBody>
                    <a:bodyPr/>
                    <a:lstStyle/>
                    <a:p>
                      <a:r>
                        <a:rPr lang="de-DE" sz="1600" dirty="0"/>
                        <a:t>2023-11</a:t>
                      </a:r>
                    </a:p>
                  </a:txBody>
                  <a:tcPr/>
                </a:tc>
                <a:tc>
                  <a:txBody>
                    <a:bodyPr/>
                    <a:lstStyle/>
                    <a:p>
                      <a:r>
                        <a:rPr lang="en-US" sz="1600" b="0" i="0" kern="1200" dirty="0">
                          <a:solidFill>
                            <a:schemeClr val="dk1"/>
                          </a:solidFill>
                          <a:effectLst/>
                          <a:latin typeface="+mn-lt"/>
                          <a:ea typeface="+mn-ea"/>
                          <a:cs typeface="+mn-cs"/>
                        </a:rPr>
                        <a:t>EU-CERT - Accreditation and Certification - Roll-out to adult education providers</a:t>
                      </a:r>
                      <a:endParaRPr lang="de-DE" sz="1600" dirty="0"/>
                    </a:p>
                  </a:txBody>
                  <a:tcPr/>
                </a:tc>
                <a:tc>
                  <a:txBody>
                    <a:bodyPr/>
                    <a:lstStyle/>
                    <a:p>
                      <a:r>
                        <a:rPr lang="de-DE" sz="1600" b="0" i="0" kern="1200" dirty="0" err="1">
                          <a:solidFill>
                            <a:schemeClr val="dk1"/>
                          </a:solidFill>
                          <a:effectLst/>
                          <a:latin typeface="+mn-lt"/>
                          <a:ea typeface="+mn-ea"/>
                          <a:cs typeface="+mn-cs"/>
                        </a:rPr>
                        <a:t>Esquare</a:t>
                      </a:r>
                      <a:r>
                        <a:rPr lang="de-DE" sz="1600" b="0" i="0" kern="1200" dirty="0">
                          <a:solidFill>
                            <a:schemeClr val="dk1"/>
                          </a:solidFill>
                          <a:effectLst/>
                          <a:latin typeface="+mn-lt"/>
                          <a:ea typeface="+mn-ea"/>
                          <a:cs typeface="+mn-cs"/>
                        </a:rPr>
                        <a:t> - France</a:t>
                      </a:r>
                      <a:endParaRPr lang="de-DE" sz="1600" dirty="0"/>
                    </a:p>
                  </a:txBody>
                  <a:tcPr/>
                </a:tc>
                <a:extLst>
                  <a:ext uri="{0D108BD9-81ED-4DB2-BD59-A6C34878D82A}">
                    <a16:rowId xmlns:a16="http://schemas.microsoft.com/office/drawing/2014/main" val="3942034643"/>
                  </a:ext>
                </a:extLst>
              </a:tr>
              <a:tr h="370840">
                <a:tc>
                  <a:txBody>
                    <a:bodyPr/>
                    <a:lstStyle/>
                    <a:p>
                      <a:r>
                        <a:rPr lang="de-DE" sz="1600" dirty="0"/>
                        <a:t>Project </a:t>
                      </a:r>
                      <a:r>
                        <a:rPr lang="de-DE" sz="1600" dirty="0" err="1"/>
                        <a:t>Result</a:t>
                      </a:r>
                      <a:r>
                        <a:rPr lang="de-DE" sz="1600" dirty="0"/>
                        <a:t>  6</a:t>
                      </a:r>
                    </a:p>
                  </a:txBody>
                  <a:tcPr/>
                </a:tc>
                <a:tc>
                  <a:txBody>
                    <a:bodyPr/>
                    <a:lstStyle/>
                    <a:p>
                      <a:r>
                        <a:rPr lang="de-DE" sz="1600" dirty="0"/>
                        <a:t>2022-02</a:t>
                      </a:r>
                    </a:p>
                  </a:txBody>
                  <a:tcPr/>
                </a:tc>
                <a:tc>
                  <a:txBody>
                    <a:bodyPr/>
                    <a:lstStyle/>
                    <a:p>
                      <a:r>
                        <a:rPr lang="de-DE" sz="1600" dirty="0"/>
                        <a:t>2024-02</a:t>
                      </a:r>
                    </a:p>
                  </a:txBody>
                  <a:tcPr/>
                </a:tc>
                <a:tc>
                  <a:txBody>
                    <a:bodyPr/>
                    <a:lstStyle/>
                    <a:p>
                      <a:r>
                        <a:rPr lang="de-DE" sz="1600" b="0" i="0" kern="1200" dirty="0">
                          <a:solidFill>
                            <a:schemeClr val="dk1"/>
                          </a:solidFill>
                          <a:effectLst/>
                          <a:latin typeface="+mn-lt"/>
                          <a:ea typeface="+mn-ea"/>
                          <a:cs typeface="+mn-cs"/>
                        </a:rPr>
                        <a:t>IO6 EU-CERT - Policy </a:t>
                      </a:r>
                      <a:r>
                        <a:rPr lang="de-DE" sz="1600" b="0" i="0" kern="1200" dirty="0" err="1">
                          <a:solidFill>
                            <a:schemeClr val="dk1"/>
                          </a:solidFill>
                          <a:effectLst/>
                          <a:latin typeface="+mn-lt"/>
                          <a:ea typeface="+mn-ea"/>
                          <a:cs typeface="+mn-cs"/>
                        </a:rPr>
                        <a:t>paper</a:t>
                      </a:r>
                      <a:endParaRPr lang="de-DE" sz="1600" dirty="0"/>
                    </a:p>
                  </a:txBody>
                  <a:tcPr/>
                </a:tc>
                <a:tc>
                  <a:txBody>
                    <a:bodyPr/>
                    <a:lstStyle/>
                    <a:p>
                      <a:r>
                        <a:rPr lang="pt-BR" sz="1600" b="0" i="0" kern="1200" dirty="0">
                          <a:solidFill>
                            <a:schemeClr val="dk1"/>
                          </a:solidFill>
                          <a:effectLst/>
                          <a:latin typeface="+mn-lt"/>
                          <a:ea typeface="+mn-ea"/>
                          <a:cs typeface="+mn-cs"/>
                        </a:rPr>
                        <a:t>Associação Rede de Universidades da Terceira Idade - Portugal</a:t>
                      </a:r>
                      <a:endParaRPr lang="de-DE" sz="1600" dirty="0"/>
                    </a:p>
                  </a:txBody>
                  <a:tcPr/>
                </a:tc>
                <a:extLst>
                  <a:ext uri="{0D108BD9-81ED-4DB2-BD59-A6C34878D82A}">
                    <a16:rowId xmlns:a16="http://schemas.microsoft.com/office/drawing/2014/main" val="2637237808"/>
                  </a:ext>
                </a:extLst>
              </a:tr>
              <a:tr h="370840">
                <a:tc>
                  <a:txBody>
                    <a:bodyPr/>
                    <a:lstStyle/>
                    <a:p>
                      <a:r>
                        <a:rPr lang="de-DE" sz="1600" dirty="0"/>
                        <a:t>Project </a:t>
                      </a:r>
                      <a:r>
                        <a:rPr lang="de-DE" sz="1600" dirty="0" err="1"/>
                        <a:t>Result</a:t>
                      </a:r>
                      <a:r>
                        <a:rPr lang="de-DE" sz="1600" dirty="0"/>
                        <a:t> 7</a:t>
                      </a:r>
                    </a:p>
                  </a:txBody>
                  <a:tcPr/>
                </a:tc>
                <a:tc>
                  <a:txBody>
                    <a:bodyPr/>
                    <a:lstStyle/>
                    <a:p>
                      <a:r>
                        <a:rPr lang="de-DE" sz="1600" dirty="0"/>
                        <a:t>2202-02</a:t>
                      </a:r>
                    </a:p>
                  </a:txBody>
                  <a:tcPr/>
                </a:tc>
                <a:tc>
                  <a:txBody>
                    <a:bodyPr/>
                    <a:lstStyle/>
                    <a:p>
                      <a:r>
                        <a:rPr lang="de-DE" sz="1600" dirty="0"/>
                        <a:t>2024-02</a:t>
                      </a:r>
                    </a:p>
                  </a:txBody>
                  <a:tcPr/>
                </a:tc>
                <a:tc>
                  <a:txBody>
                    <a:bodyPr/>
                    <a:lstStyle/>
                    <a:p>
                      <a:r>
                        <a:rPr lang="fr-FR" sz="1600" b="0" i="0" kern="1200" dirty="0">
                          <a:solidFill>
                            <a:schemeClr val="dk1"/>
                          </a:solidFill>
                          <a:effectLst/>
                          <a:latin typeface="+mn-lt"/>
                          <a:ea typeface="+mn-ea"/>
                          <a:cs typeface="+mn-cs"/>
                        </a:rPr>
                        <a:t>IO6 EU-CERT - </a:t>
                      </a:r>
                      <a:r>
                        <a:rPr lang="fr-FR" sz="1600" b="0" i="0" kern="1200" dirty="0" err="1">
                          <a:solidFill>
                            <a:schemeClr val="dk1"/>
                          </a:solidFill>
                          <a:effectLst/>
                          <a:latin typeface="+mn-lt"/>
                          <a:ea typeface="+mn-ea"/>
                          <a:cs typeface="+mn-cs"/>
                        </a:rPr>
                        <a:t>Layman</a:t>
                      </a:r>
                      <a:r>
                        <a:rPr lang="fr-FR" sz="1600" b="0" i="0" kern="1200" dirty="0">
                          <a:solidFill>
                            <a:schemeClr val="dk1"/>
                          </a:solidFill>
                          <a:effectLst/>
                          <a:latin typeface="+mn-lt"/>
                          <a:ea typeface="+mn-ea"/>
                          <a:cs typeface="+mn-cs"/>
                        </a:rPr>
                        <a:t> ́s report</a:t>
                      </a:r>
                      <a:endParaRPr lang="de-DE" sz="1600" dirty="0"/>
                    </a:p>
                  </a:txBody>
                  <a:tcPr/>
                </a:tc>
                <a:tc>
                  <a:txBody>
                    <a:bodyPr/>
                    <a:lstStyle/>
                    <a:p>
                      <a:r>
                        <a:rPr lang="de-DE" sz="1600" b="0" i="0" kern="1200" dirty="0">
                          <a:solidFill>
                            <a:schemeClr val="dk1"/>
                          </a:solidFill>
                          <a:effectLst/>
                          <a:latin typeface="+mn-lt"/>
                          <a:ea typeface="+mn-ea"/>
                          <a:cs typeface="+mn-cs"/>
                        </a:rPr>
                        <a:t>TIR Consulting Group </a:t>
                      </a:r>
                      <a:r>
                        <a:rPr lang="de-DE" sz="1600" b="0" i="0" kern="1200" dirty="0" err="1">
                          <a:solidFill>
                            <a:schemeClr val="dk1"/>
                          </a:solidFill>
                          <a:effectLst/>
                          <a:latin typeface="+mn-lt"/>
                          <a:ea typeface="+mn-ea"/>
                          <a:cs typeface="+mn-cs"/>
                        </a:rPr>
                        <a:t>j.d.o.o</a:t>
                      </a:r>
                      <a:r>
                        <a:rPr lang="de-DE" sz="1600" b="0" i="0" kern="1200" dirty="0">
                          <a:solidFill>
                            <a:schemeClr val="dk1"/>
                          </a:solidFill>
                          <a:effectLst/>
                          <a:latin typeface="+mn-lt"/>
                          <a:ea typeface="+mn-ea"/>
                          <a:cs typeface="+mn-cs"/>
                        </a:rPr>
                        <a:t> - </a:t>
                      </a:r>
                      <a:r>
                        <a:rPr lang="de-DE" sz="1600" b="0" i="0" kern="1200" dirty="0" err="1">
                          <a:solidFill>
                            <a:schemeClr val="dk1"/>
                          </a:solidFill>
                          <a:effectLst/>
                          <a:latin typeface="+mn-lt"/>
                          <a:ea typeface="+mn-ea"/>
                          <a:cs typeface="+mn-cs"/>
                        </a:rPr>
                        <a:t>Croatia</a:t>
                      </a:r>
                      <a:endParaRPr lang="de-DE" sz="1600" dirty="0"/>
                    </a:p>
                  </a:txBody>
                  <a:tcPr/>
                </a:tc>
                <a:extLst>
                  <a:ext uri="{0D108BD9-81ED-4DB2-BD59-A6C34878D82A}">
                    <a16:rowId xmlns:a16="http://schemas.microsoft.com/office/drawing/2014/main" val="2576240836"/>
                  </a:ext>
                </a:extLst>
              </a:tr>
            </a:tbl>
          </a:graphicData>
        </a:graphic>
      </p:graphicFrame>
    </p:spTree>
    <p:extLst>
      <p:ext uri="{BB962C8B-B14F-4D97-AF65-F5344CB8AC3E}">
        <p14:creationId xmlns:p14="http://schemas.microsoft.com/office/powerpoint/2010/main" val="93117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4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a:bodyPr>
          <a:lstStyle/>
          <a:p>
            <a:r>
              <a:rPr lang="en-US" dirty="0"/>
              <a:t>EU-CERT - Accreditation Handbook</a:t>
            </a:r>
          </a:p>
          <a:p>
            <a:r>
              <a:rPr lang="en-US" sz="2000" dirty="0"/>
              <a:t>(Leading </a:t>
            </a:r>
            <a:r>
              <a:rPr lang="en-US" sz="2000" dirty="0" err="1"/>
              <a:t>orga</a:t>
            </a:r>
            <a:r>
              <a:rPr lang="en-US" sz="2000" dirty="0"/>
              <a:t>: University of Paderborn) </a:t>
            </a:r>
            <a:endParaRPr lang="de-DE" dirty="0"/>
          </a:p>
        </p:txBody>
      </p:sp>
    </p:spTree>
    <p:extLst>
      <p:ext uri="{BB962C8B-B14F-4D97-AF65-F5344CB8AC3E}">
        <p14:creationId xmlns:p14="http://schemas.microsoft.com/office/powerpoint/2010/main" val="367155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D7963-9B22-4795-BC48-BA379CF1AC8C}"/>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8613F587-AD2A-4775-A5B9-63C299E75D5B}"/>
              </a:ext>
            </a:extLst>
          </p:cNvPr>
          <p:cNvSpPr>
            <a:spLocks noGrp="1"/>
          </p:cNvSpPr>
          <p:nvPr>
            <p:ph idx="1"/>
          </p:nvPr>
        </p:nvSpPr>
        <p:spPr/>
        <p:txBody>
          <a:bodyPr>
            <a:normAutofit/>
          </a:bodyPr>
          <a:lstStyle/>
          <a:p>
            <a:r>
              <a:rPr lang="de-DE" dirty="0"/>
              <a:t>The </a:t>
            </a:r>
            <a:r>
              <a:rPr lang="de-DE" dirty="0" err="1"/>
              <a:t>accreditation</a:t>
            </a:r>
            <a:r>
              <a:rPr lang="de-DE" dirty="0"/>
              <a:t> </a:t>
            </a:r>
            <a:r>
              <a:rPr lang="de-DE" dirty="0" err="1"/>
              <a:t>handbook</a:t>
            </a:r>
            <a:r>
              <a:rPr lang="de-DE" dirty="0"/>
              <a:t> will </a:t>
            </a:r>
            <a:r>
              <a:rPr lang="de-DE" dirty="0" err="1"/>
              <a:t>be</a:t>
            </a:r>
            <a:r>
              <a:rPr lang="de-DE" dirty="0"/>
              <a:t> a </a:t>
            </a:r>
            <a:r>
              <a:rPr lang="de-DE" sz="2800" b="1" dirty="0" err="1"/>
              <a:t>best</a:t>
            </a:r>
            <a:r>
              <a:rPr lang="de-DE" sz="2800" b="1" dirty="0"/>
              <a:t> </a:t>
            </a:r>
            <a:r>
              <a:rPr lang="de-DE" sz="2800" b="1" dirty="0" err="1"/>
              <a:t>practice</a:t>
            </a:r>
            <a:r>
              <a:rPr lang="de-DE" sz="2800" b="1" dirty="0"/>
              <a:t> </a:t>
            </a:r>
            <a:r>
              <a:rPr lang="de-DE" sz="2800" b="1" dirty="0" err="1"/>
              <a:t>guidelines</a:t>
            </a:r>
            <a:r>
              <a:rPr lang="de-DE" sz="2800" b="1" dirty="0"/>
              <a:t>/ report </a:t>
            </a:r>
            <a:r>
              <a:rPr lang="de-DE" sz="2800" b="1" dirty="0" err="1"/>
              <a:t>offers</a:t>
            </a:r>
            <a:r>
              <a:rPr lang="de-DE" sz="2800" b="1" dirty="0"/>
              <a:t> in a </a:t>
            </a:r>
            <a:r>
              <a:rPr lang="de-DE" sz="2800" b="1" dirty="0" err="1"/>
              <a:t>book</a:t>
            </a:r>
            <a:r>
              <a:rPr lang="de-DE" sz="2800" b="1" dirty="0"/>
              <a:t> </a:t>
            </a:r>
            <a:r>
              <a:rPr lang="de-DE" sz="2800" b="1" dirty="0" err="1"/>
              <a:t>format</a:t>
            </a:r>
            <a:r>
              <a:rPr lang="de-DE" sz="2800" b="1" dirty="0"/>
              <a:t>  </a:t>
            </a:r>
          </a:p>
          <a:p>
            <a:pPr>
              <a:buFont typeface="Wingdings" panose="05000000000000000000" pitchFamily="2" charset="2"/>
              <a:buChar char="§"/>
            </a:pPr>
            <a:r>
              <a:rPr lang="en-US" dirty="0"/>
              <a:t>To get in touch with the EU-CERT accreditation and certification system it is helpful to get an </a:t>
            </a:r>
            <a:r>
              <a:rPr lang="en-US" b="1" dirty="0"/>
              <a:t>explanation of the processes and the criteria within a detailed handbook </a:t>
            </a:r>
            <a:r>
              <a:rPr lang="en-US" dirty="0"/>
              <a:t>which provided a compilation of all information needed. </a:t>
            </a:r>
          </a:p>
          <a:p>
            <a:pPr>
              <a:buFont typeface="Wingdings" panose="05000000000000000000" pitchFamily="2" charset="2"/>
              <a:buChar char="§"/>
            </a:pPr>
            <a:r>
              <a:rPr lang="en-US" dirty="0"/>
              <a:t>This offers more </a:t>
            </a:r>
            <a:r>
              <a:rPr lang="en-US" b="1" dirty="0"/>
              <a:t>transparency</a:t>
            </a:r>
            <a:r>
              <a:rPr lang="en-US" dirty="0"/>
              <a:t> to the </a:t>
            </a:r>
            <a:r>
              <a:rPr lang="en-US" b="1" dirty="0"/>
              <a:t>target groups </a:t>
            </a:r>
            <a:r>
              <a:rPr lang="en-US" dirty="0"/>
              <a:t>of the users of result in adult education but also to the target groups of coordinators of adult education project who want to get their project results accredited. </a:t>
            </a:r>
          </a:p>
          <a:p>
            <a:pPr>
              <a:buFont typeface="Wingdings" panose="05000000000000000000" pitchFamily="2" charset="2"/>
              <a:buChar char="§"/>
            </a:pPr>
            <a:r>
              <a:rPr lang="en-US" b="1" dirty="0"/>
              <a:t>The impact of such a handbook is directly at all users. </a:t>
            </a:r>
            <a:r>
              <a:rPr lang="en-US" dirty="0"/>
              <a:t>They get accustomed to the processes and can transfer these experiences also to future use of certificates. </a:t>
            </a:r>
            <a:endParaRPr lang="de-DE" b="1" dirty="0"/>
          </a:p>
        </p:txBody>
      </p:sp>
    </p:spTree>
    <p:extLst>
      <p:ext uri="{BB962C8B-B14F-4D97-AF65-F5344CB8AC3E}">
        <p14:creationId xmlns:p14="http://schemas.microsoft.com/office/powerpoint/2010/main" val="2293897594"/>
      </p:ext>
    </p:extLst>
  </p:cSld>
  <p:clrMapOvr>
    <a:masterClrMapping/>
  </p:clrMapOvr>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1115</Words>
  <Application>Microsoft Office PowerPoint</Application>
  <PresentationFormat>Breitbild</PresentationFormat>
  <Paragraphs>132</Paragraphs>
  <Slides>14</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14</vt:i4>
      </vt:variant>
    </vt:vector>
  </HeadingPairs>
  <TitlesOfParts>
    <vt:vector size="22" baseType="lpstr">
      <vt:lpstr>宋体</vt:lpstr>
      <vt:lpstr>Calibri</vt:lpstr>
      <vt:lpstr>Calibri Light</vt:lpstr>
      <vt:lpstr>Euphemia</vt:lpstr>
      <vt:lpstr>Times New Roman</vt:lpstr>
      <vt:lpstr>Wingdings</vt:lpstr>
      <vt:lpstr>Wingdings 3</vt:lpstr>
      <vt:lpstr>Rückblick</vt:lpstr>
      <vt:lpstr>EU-CERT: European Certificates and Accreditation for European Projects</vt:lpstr>
      <vt:lpstr>Partners of EU-CERT</vt:lpstr>
      <vt:lpstr>About EU-CERT</vt:lpstr>
      <vt:lpstr>About EU-CERT</vt:lpstr>
      <vt:lpstr>About EU-CERT</vt:lpstr>
      <vt:lpstr>About the Project Results of EU-CERT</vt:lpstr>
      <vt:lpstr>Project Results </vt:lpstr>
      <vt:lpstr>Project Result 4 </vt:lpstr>
      <vt:lpstr>Accreditation Handbook </vt:lpstr>
      <vt:lpstr>Accreditation Handbook </vt:lpstr>
      <vt:lpstr>Accreditation Handbook </vt:lpstr>
      <vt:lpstr>Accreditation Handbook </vt:lpstr>
      <vt:lpstr>Accreditation Handbook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2022-04-04T06:59:29Z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