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16"/>
  </p:notesMasterIdLst>
  <p:handoutMasterIdLst>
    <p:handoutMasterId r:id="rId17"/>
  </p:handoutMasterIdLst>
  <p:sldIdLst>
    <p:sldId id="289" r:id="rId5"/>
    <p:sldId id="332" r:id="rId6"/>
    <p:sldId id="361" r:id="rId7"/>
    <p:sldId id="341" r:id="rId8"/>
    <p:sldId id="342" r:id="rId9"/>
    <p:sldId id="344" r:id="rId10"/>
    <p:sldId id="345" r:id="rId11"/>
    <p:sldId id="349" r:id="rId12"/>
    <p:sldId id="351" r:id="rId13"/>
    <p:sldId id="353" r:id="rId14"/>
    <p:sldId id="35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showGuides="1">
      <p:cViewPr varScale="1">
        <p:scale>
          <a:sx n="86" d="100"/>
          <a:sy n="86" d="100"/>
        </p:scale>
        <p:origin x="523" y="-82"/>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09.03.2022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09.03.2022</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09.03.2022</a:t>
            </a:fld>
            <a:r>
              <a:t>​</a:t>
            </a:r>
            <a:endParaRPr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A5514CC5-9F74-410F-9764-C41B9AA117F4}"/>
              </a:ext>
            </a:extLst>
          </p:cNvPr>
          <p:cNvPicPr/>
          <p:nvPr userDrawn="1"/>
        </p:nvPicPr>
        <p:blipFill>
          <a:blip r:embed="rId2"/>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grpSp>
        <p:nvGrpSpPr>
          <p:cNvPr id="19" name="Gruppieren 18">
            <a:extLst>
              <a:ext uri="{FF2B5EF4-FFF2-40B4-BE49-F238E27FC236}">
                <a16:creationId xmlns:a16="http://schemas.microsoft.com/office/drawing/2014/main" id="{64FACD56-124A-4F91-9BAC-FBD4AD774ACA}"/>
              </a:ext>
            </a:extLst>
          </p:cNvPr>
          <p:cNvGrpSpPr/>
          <p:nvPr userDrawn="1"/>
        </p:nvGrpSpPr>
        <p:grpSpPr>
          <a:xfrm>
            <a:off x="10443312" y="254977"/>
            <a:ext cx="1299935" cy="1200032"/>
            <a:chOff x="1645920" y="1071155"/>
            <a:chExt cx="6296297" cy="5299166"/>
          </a:xfrm>
        </p:grpSpPr>
        <p:sp>
          <p:nvSpPr>
            <p:cNvPr id="20" name="Ellipse 19">
              <a:extLst>
                <a:ext uri="{FF2B5EF4-FFF2-40B4-BE49-F238E27FC236}">
                  <a16:creationId xmlns:a16="http://schemas.microsoft.com/office/drawing/2014/main" id="{551C68C4-A150-4A51-928A-B9A8682BA3D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2ABA6EDC-1E28-4944-AFB1-93D3C04470F3}"/>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1F5C9B87-0180-4E72-B293-F453E6BB65F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Freihandform: Form 22">
              <a:extLst>
                <a:ext uri="{FF2B5EF4-FFF2-40B4-BE49-F238E27FC236}">
                  <a16:creationId xmlns:a16="http://schemas.microsoft.com/office/drawing/2014/main" id="{2093B2DE-43F9-4A5F-94D3-AC4E180EC7F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Form 23">
              <a:extLst>
                <a:ext uri="{FF2B5EF4-FFF2-40B4-BE49-F238E27FC236}">
                  <a16:creationId xmlns:a16="http://schemas.microsoft.com/office/drawing/2014/main" id="{C246F082-8EB4-4A27-B1A1-9C4D2197F8BE}"/>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00E4EB3-3318-4D03-8999-F4FD6287CB0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C1AA8-D938-49CE-913A-5213511AA10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9B459D3B-5C95-420B-8377-9FE0A3559394}"/>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31C4E9E1-E326-4E2A-AEED-01D4F2BD15FA}"/>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655D0A6F-8793-40D1-AFC5-E28203BD00D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9752ACE8-49E2-456E-BE8A-622A7EEEF4B3}"/>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27167793-134C-44AB-A1E5-C6375A2D9C5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9A6450D8-78C0-467F-8E15-F02C8B9D2041}"/>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239356E6-0FED-4EE4-BA74-BEC11F5E9E77}"/>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E46D95B-B333-431D-953F-7EAC228B7D3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423A12A2-AC97-4E79-88AF-EF083E706AD2}"/>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48D13C5E-AAE5-4036-95D2-E2B549B3CFDE}"/>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5ACB0D16-97E4-4EB8-99AB-33B3207142F3}"/>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winkliges Dreieck 37">
              <a:extLst>
                <a:ext uri="{FF2B5EF4-FFF2-40B4-BE49-F238E27FC236}">
                  <a16:creationId xmlns:a16="http://schemas.microsoft.com/office/drawing/2014/main" id="{52A01412-C97B-4627-A8FA-82EC28CD811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EFD291E8-E9DF-4B45-9A9F-140DE3FE44A2}"/>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09.03.2022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8" name="Gruppieren 17">
            <a:extLst>
              <a:ext uri="{FF2B5EF4-FFF2-40B4-BE49-F238E27FC236}">
                <a16:creationId xmlns:a16="http://schemas.microsoft.com/office/drawing/2014/main" id="{08E204D4-EC27-4DFF-9BE1-B13EC99F867B}"/>
              </a:ext>
            </a:extLst>
          </p:cNvPr>
          <p:cNvGrpSpPr/>
          <p:nvPr userDrawn="1"/>
        </p:nvGrpSpPr>
        <p:grpSpPr>
          <a:xfrm>
            <a:off x="10443312" y="254977"/>
            <a:ext cx="1299935" cy="1200032"/>
            <a:chOff x="1645920" y="1071155"/>
            <a:chExt cx="6296297" cy="5299166"/>
          </a:xfrm>
        </p:grpSpPr>
        <p:sp>
          <p:nvSpPr>
            <p:cNvPr id="19" name="Ellipse 18">
              <a:extLst>
                <a:ext uri="{FF2B5EF4-FFF2-40B4-BE49-F238E27FC236}">
                  <a16:creationId xmlns:a16="http://schemas.microsoft.com/office/drawing/2014/main" id="{94C24630-3406-4CF6-B809-9DC8737D7CA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DEA036EB-17F2-407E-A549-415227A28BF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6E9E9AFA-C3AC-43C3-A2D7-524CD53A39A4}"/>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Freihandform: Form 21">
              <a:extLst>
                <a:ext uri="{FF2B5EF4-FFF2-40B4-BE49-F238E27FC236}">
                  <a16:creationId xmlns:a16="http://schemas.microsoft.com/office/drawing/2014/main" id="{9BDEFB25-3727-4364-BA02-87053E0E72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86D22735-799E-4A28-BDBC-95FB5EF0E91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A1611D20-033A-435D-975D-16CA68FEF49D}"/>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FD6E9ADD-F07D-4D4E-B40A-38B638EA4EA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6C70CD31-6700-4138-A46E-B3B6E76613C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17B1F6CA-C565-4971-AD6C-3751AD9F4634}"/>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AC3034A0-759D-40EF-BE10-2F1F4BA6E898}"/>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5ED69EE6-B8B3-4D2C-9BCE-CBE59BE41C1C}"/>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9F321595-8668-48EA-8773-6BD44AEBE88D}"/>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BC228C1F-C139-4B4D-9336-B47B295B882D}"/>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322684A1-5D88-465F-9633-E18D05399CAE}"/>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1CAA6570-A6C4-4835-8861-DBEB566D1D5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B7F43D3D-2769-4E96-8B72-172477B37199}"/>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3A03C49F-6C9B-4B5E-A377-49C8CE9E2A6C}"/>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107BB89A-E72B-4FAC-873A-CE0CE0E4F5D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3F3B7889-27F5-4E3A-98A9-F2CD20BC5A9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10990737-8ADD-4C5F-919F-DF2C13AED58A}"/>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6448C9EC-C3E1-4F5A-94AF-C149CD41BDF3}"/>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a:extLst>
              <a:ext uri="{FF2B5EF4-FFF2-40B4-BE49-F238E27FC236}">
                <a16:creationId xmlns:a16="http://schemas.microsoft.com/office/drawing/2014/main" id="{91C87DB6-1D4E-4694-9905-4E1B9F63E468}"/>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Grafik 21">
            <a:extLst>
              <a:ext uri="{FF2B5EF4-FFF2-40B4-BE49-F238E27FC236}">
                <a16:creationId xmlns:a16="http://schemas.microsoft.com/office/drawing/2014/main" id="{1229CAE1-65AE-42F6-B84F-37838C138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B51E1108-269B-49FE-B399-5753E0E425D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4" name="Gruppieren 13">
            <a:extLst>
              <a:ext uri="{FF2B5EF4-FFF2-40B4-BE49-F238E27FC236}">
                <a16:creationId xmlns:a16="http://schemas.microsoft.com/office/drawing/2014/main" id="{62ED3E63-2F3F-44D8-B544-EC4F32DAC622}"/>
              </a:ext>
            </a:extLst>
          </p:cNvPr>
          <p:cNvGrpSpPr/>
          <p:nvPr userDrawn="1"/>
        </p:nvGrpSpPr>
        <p:grpSpPr>
          <a:xfrm>
            <a:off x="10443312" y="254977"/>
            <a:ext cx="1299935" cy="1200032"/>
            <a:chOff x="1645920" y="1071155"/>
            <a:chExt cx="6296297" cy="5299166"/>
          </a:xfrm>
        </p:grpSpPr>
        <p:sp>
          <p:nvSpPr>
            <p:cNvPr id="15" name="Ellipse 14">
              <a:extLst>
                <a:ext uri="{FF2B5EF4-FFF2-40B4-BE49-F238E27FC236}">
                  <a16:creationId xmlns:a16="http://schemas.microsoft.com/office/drawing/2014/main" id="{4EE4A88E-473B-461F-978E-13BFF2D7F56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B0AA59A-3A38-436A-B0FF-CF3FEF8168B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AEB4F580-273B-4CF8-8399-6FF5F81E8D3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3F53B83E-4967-40B5-B64B-FD4BE127A0B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254D3768-FA78-4870-917B-381C87293216}"/>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51CDC62F-0FD0-4B7A-A8EC-6F260DFD171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796D14A8-3117-417C-B711-DD8DEEA95581}"/>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0757B28-065B-44C0-B1A2-161BAA1EFAD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777BD521-2103-4D9E-8938-665AEE566E6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4F0651D2-C72A-410B-8993-D5CE6DEF23A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46CC7128-4DCE-4BEC-8992-A89C6837145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727C3C21-A868-4590-8B35-F5EED853AB64}"/>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916E4FCD-7782-45A8-BBE0-B5BD41A9F56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2EFBEF0E-7847-49CA-B896-A461AC8B82F6}"/>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B74B1AE1-0FFC-4BA8-A4DF-945C737885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1AF90E3F-87A5-4166-953E-A0260118B9F5}"/>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7A35B9F6-D2E5-4CE4-8F26-77E66E5CFE00}"/>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B5373517-3C07-4AD2-9CD4-FB1B4C55C5E7}"/>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723FACE5-5B39-4AE1-BE5F-EAA862131E6A}"/>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6278BC15-A4F9-4005-9E9D-201EA83FF797}"/>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09.03.2022</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09.03.2022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39" name="Gruppieren 38">
            <a:extLst>
              <a:ext uri="{FF2B5EF4-FFF2-40B4-BE49-F238E27FC236}">
                <a16:creationId xmlns:a16="http://schemas.microsoft.com/office/drawing/2014/main" id="{BC8FA35B-A26F-42D8-8F81-110779FC8380}"/>
              </a:ext>
            </a:extLst>
          </p:cNvPr>
          <p:cNvGrpSpPr/>
          <p:nvPr userDrawn="1"/>
        </p:nvGrpSpPr>
        <p:grpSpPr>
          <a:xfrm>
            <a:off x="10443312" y="254977"/>
            <a:ext cx="1299935" cy="1200032"/>
            <a:chOff x="1645920" y="1071155"/>
            <a:chExt cx="6296297" cy="5299166"/>
          </a:xfrm>
        </p:grpSpPr>
        <p:sp>
          <p:nvSpPr>
            <p:cNvPr id="40" name="Ellipse 39">
              <a:extLst>
                <a:ext uri="{FF2B5EF4-FFF2-40B4-BE49-F238E27FC236}">
                  <a16:creationId xmlns:a16="http://schemas.microsoft.com/office/drawing/2014/main" id="{6271980F-81E8-4D3B-B739-1DCA1623D12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37DD7008-457D-4B77-8063-519CD536F8C1}"/>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D50E230D-3E64-4ECC-9DDF-DFA5D04C3DA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Freihandform: Form 42">
              <a:extLst>
                <a:ext uri="{FF2B5EF4-FFF2-40B4-BE49-F238E27FC236}">
                  <a16:creationId xmlns:a16="http://schemas.microsoft.com/office/drawing/2014/main" id="{0F0F60FB-5B14-4A10-83A2-46708B5EED9C}"/>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Form 43">
              <a:extLst>
                <a:ext uri="{FF2B5EF4-FFF2-40B4-BE49-F238E27FC236}">
                  <a16:creationId xmlns:a16="http://schemas.microsoft.com/office/drawing/2014/main" id="{389944C9-C8E9-4E2B-A7EC-3CB3A9D351AA}"/>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083D2437-630D-4DEE-BE5A-A546BF915C8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D08B2F48-EE68-47E4-A6FC-F34A9FEEBEC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4A8BB29A-359F-4A4A-AF31-EA987BF5813D}"/>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BBF68378-79B2-4325-9E4F-3D01F5828008}"/>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1A0D1A4E-F3C6-43A5-9BDB-3E1F9E841D84}"/>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a:extLst>
                <a:ext uri="{FF2B5EF4-FFF2-40B4-BE49-F238E27FC236}">
                  <a16:creationId xmlns:a16="http://schemas.microsoft.com/office/drawing/2014/main" id="{9CDDB6E5-ECFC-480B-93B9-CF3F4F57EAD9}"/>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386978D-5C39-4113-B480-8F9A0304CB98}"/>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30C6D954-A342-444B-9B57-6EE355AA518B}"/>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AFE17356-59B7-4E1E-BDC0-2C7558DB06C0}"/>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31F213F1-4A38-4927-B95D-A3B1020984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79417E79-3640-4133-82EC-F903B10FF527}"/>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E28FABFD-28A2-4C94-BD98-B0F2F6505A3A}"/>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winkliges Dreieck 56">
              <a:extLst>
                <a:ext uri="{FF2B5EF4-FFF2-40B4-BE49-F238E27FC236}">
                  <a16:creationId xmlns:a16="http://schemas.microsoft.com/office/drawing/2014/main" id="{E12B5A7E-9549-4779-AABA-80D187CECF08}"/>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winkliges Dreieck 57">
              <a:extLst>
                <a:ext uri="{FF2B5EF4-FFF2-40B4-BE49-F238E27FC236}">
                  <a16:creationId xmlns:a16="http://schemas.microsoft.com/office/drawing/2014/main" id="{D052F80B-EF8E-43F3-BF74-2C46E55F27DE}"/>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AEED4278-89C9-4784-9ED4-AA76DA0B5919}"/>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09.03.2022</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09.03.2022</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09.03.2022</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7" name="Date Placeholder 6"/>
          <p:cNvSpPr>
            <a:spLocks noGrp="1"/>
          </p:cNvSpPr>
          <p:nvPr>
            <p:ph type="dt" sz="half" idx="10"/>
          </p:nvPr>
        </p:nvSpPr>
        <p:spPr/>
        <p:txBody>
          <a:bodyPr/>
          <a:lstStyle/>
          <a:p>
            <a:r>
              <a:rPr lang="de-DE"/>
              <a:t>​</a:t>
            </a:r>
            <a:fld id="{B359ED08-3DAD-4873-BEAE-E00CBB3C2D85}" type="datetime1">
              <a:rPr lang="de" smtClean="0"/>
              <a:pPr/>
              <a:t>09.03.2022</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3"/>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0" name="Gruppieren 9">
            <a:extLst>
              <a:ext uri="{FF2B5EF4-FFF2-40B4-BE49-F238E27FC236}">
                <a16:creationId xmlns:a16="http://schemas.microsoft.com/office/drawing/2014/main" id="{FC843C18-55C8-491B-BD54-A28C7A937B4F}"/>
              </a:ext>
            </a:extLst>
          </p:cNvPr>
          <p:cNvGrpSpPr/>
          <p:nvPr userDrawn="1"/>
        </p:nvGrpSpPr>
        <p:grpSpPr>
          <a:xfrm>
            <a:off x="10443312" y="254977"/>
            <a:ext cx="1299935" cy="1200032"/>
            <a:chOff x="1645920" y="1071155"/>
            <a:chExt cx="6296297" cy="5299166"/>
          </a:xfrm>
        </p:grpSpPr>
        <p:sp>
          <p:nvSpPr>
            <p:cNvPr id="11" name="Ellipse 10">
              <a:extLst>
                <a:ext uri="{FF2B5EF4-FFF2-40B4-BE49-F238E27FC236}">
                  <a16:creationId xmlns:a16="http://schemas.microsoft.com/office/drawing/2014/main" id="{FBD646D8-D72D-41C5-BC5E-494255C1917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5978CCAC-5804-49BA-B21A-92674D379C57}"/>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FCD7DED3-EEB2-42C4-A2A8-7CAE7F35BAB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Freihandform: Form 18">
              <a:extLst>
                <a:ext uri="{FF2B5EF4-FFF2-40B4-BE49-F238E27FC236}">
                  <a16:creationId xmlns:a16="http://schemas.microsoft.com/office/drawing/2014/main" id="{0850F3CD-5B6F-47B7-8458-CB974E2D39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DBD45B25-86D6-4015-984B-9B5F054D7F5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99BBB1EE-EFFD-4E00-9CAC-7424FE2184F0}"/>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F618132B-AA82-42FE-A03A-94576A4074FB}"/>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6F4B099A-8A60-4A47-9017-57969E8AD61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32690EBA-5621-43B7-9A25-1DDDE361D24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C9CE091F-A37C-4DFA-9945-8ADA3844B90C}"/>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DE7BF2C9-7E82-4F25-9B96-415EA70D22B7}"/>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1310284-5B24-46FF-9284-0DB7DCA223FF}"/>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9F117F19-DCF8-410D-9A67-7DAD195FB30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A31A3AD7-CBA6-41D0-8D57-808B4EE5E9BB}"/>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C54065CF-059D-48AB-AC45-12F0BF07D21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3DB22CBC-6C06-49EA-AA77-9F3801EEB646}"/>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DE587752-9FCE-4BDE-92E8-CD3A6CC7481F}"/>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winkliges Dreieck 32">
              <a:extLst>
                <a:ext uri="{FF2B5EF4-FFF2-40B4-BE49-F238E27FC236}">
                  <a16:creationId xmlns:a16="http://schemas.microsoft.com/office/drawing/2014/main" id="{5E4532A1-A8E0-4FED-A49D-A33725C8378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FDC21935-6960-41B7-BEDB-7A5E66949E2F}"/>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1C0033D5-934D-4420-B8F6-D5DAFDFF57E6}"/>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09.03.2022</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3"/>
          <a:stretch>
            <a:fillRect/>
          </a:stretch>
        </p:blipFill>
        <p:spPr>
          <a:xfrm>
            <a:off x="10099505" y="6266872"/>
            <a:ext cx="1987550" cy="567690"/>
          </a:xfrm>
          <a:prstGeom prst="rect">
            <a:avLst/>
          </a:prstGeom>
        </p:spPr>
      </p:pic>
      <p:grpSp>
        <p:nvGrpSpPr>
          <p:cNvPr id="17" name="Gruppieren 16">
            <a:extLst>
              <a:ext uri="{FF2B5EF4-FFF2-40B4-BE49-F238E27FC236}">
                <a16:creationId xmlns:a16="http://schemas.microsoft.com/office/drawing/2014/main" id="{5FFAB49D-828E-467C-BD4A-87972F3C1EFA}"/>
              </a:ext>
            </a:extLst>
          </p:cNvPr>
          <p:cNvGrpSpPr/>
          <p:nvPr userDrawn="1"/>
        </p:nvGrpSpPr>
        <p:grpSpPr>
          <a:xfrm>
            <a:off x="10443312" y="254977"/>
            <a:ext cx="1299935" cy="1200032"/>
            <a:chOff x="1645920" y="1071155"/>
            <a:chExt cx="6296297" cy="5299166"/>
          </a:xfrm>
        </p:grpSpPr>
        <p:sp>
          <p:nvSpPr>
            <p:cNvPr id="18" name="Ellipse 17">
              <a:extLst>
                <a:ext uri="{FF2B5EF4-FFF2-40B4-BE49-F238E27FC236}">
                  <a16:creationId xmlns:a16="http://schemas.microsoft.com/office/drawing/2014/main" id="{5343A9FE-CACD-4C9F-A1DD-94AE22259D3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A2F4EF67-99D4-4311-9A83-CC40A0341769}"/>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9B2E7495-4AD9-4BCF-A6B0-FB4E6BB2D63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5F8E1512-CA59-40EA-846D-FF19DC680EF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Form 21">
              <a:extLst>
                <a:ext uri="{FF2B5EF4-FFF2-40B4-BE49-F238E27FC236}">
                  <a16:creationId xmlns:a16="http://schemas.microsoft.com/office/drawing/2014/main" id="{F083C05D-C82C-4114-B604-27170615DB82}"/>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89B72FAE-B2E3-4808-85ED-BD9D62FFD37B}"/>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362C3871-8DEE-441F-BB31-81251D17AE3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939401FA-D183-4200-BA47-15A41F3283F1}"/>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55052928-0D6B-45F0-9CA8-2758D0207F3C}"/>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D88A627-61E8-4F07-AEDB-EA6733270316}"/>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CFB709E1-664C-4368-814F-1CD8F7212B1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73558782-EFA6-43D8-98F0-5E9A5B100AB0}"/>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CEAEEDCC-320B-4325-898E-649FB0891EE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EAC0DDBC-494A-4545-AE95-3E6EB450D1A8}"/>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01ABF06C-7361-4581-BEF9-025E82C03783}"/>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C4B3200A-BAAB-42FA-B2EB-FCFF729AB5DF}"/>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3489978-4CE8-46F2-900D-BC4123ADB5C6}"/>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1F44CFB9-79DE-4EFA-B7B5-D538CB7B96B6}"/>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55D69203-7971-4BFA-8D69-DC0E2A3C3EA2}"/>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BE5274E4-F73A-412B-93CF-DCE11640800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09.03.2022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09.03.2022</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4"/>
          <a:stretch>
            <a:fillRect/>
          </a:stretch>
        </p:blipFill>
        <p:spPr>
          <a:xfrm>
            <a:off x="10099505" y="6266872"/>
            <a:ext cx="1987550" cy="567690"/>
          </a:xfrm>
          <a:prstGeom prst="rect">
            <a:avLst/>
          </a:prstGeom>
        </p:spPr>
      </p:pic>
      <p:grpSp>
        <p:nvGrpSpPr>
          <p:cNvPr id="16" name="Gruppieren 15">
            <a:extLst>
              <a:ext uri="{FF2B5EF4-FFF2-40B4-BE49-F238E27FC236}">
                <a16:creationId xmlns:a16="http://schemas.microsoft.com/office/drawing/2014/main" id="{E98F78F4-94DF-47EC-BFB0-B21628027D2B}"/>
              </a:ext>
            </a:extLst>
          </p:cNvPr>
          <p:cNvGrpSpPr/>
          <p:nvPr userDrawn="1"/>
        </p:nvGrpSpPr>
        <p:grpSpPr>
          <a:xfrm>
            <a:off x="10443312" y="254977"/>
            <a:ext cx="1299935" cy="1200032"/>
            <a:chOff x="1645920" y="1071155"/>
            <a:chExt cx="6296297" cy="5299166"/>
          </a:xfrm>
        </p:grpSpPr>
        <p:sp>
          <p:nvSpPr>
            <p:cNvPr id="17" name="Ellipse 16">
              <a:extLst>
                <a:ext uri="{FF2B5EF4-FFF2-40B4-BE49-F238E27FC236}">
                  <a16:creationId xmlns:a16="http://schemas.microsoft.com/office/drawing/2014/main" id="{52F04A53-A791-413C-A1AB-5FD42DF1D941}"/>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AE24C0E-BE91-4B7F-8B27-51285CA64DFA}"/>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20635180-45A7-4C1B-A131-F22801C4FB0A}"/>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Freihandform: Form 19">
              <a:extLst>
                <a:ext uri="{FF2B5EF4-FFF2-40B4-BE49-F238E27FC236}">
                  <a16:creationId xmlns:a16="http://schemas.microsoft.com/office/drawing/2014/main" id="{2178FF35-4AA6-4CDF-8CA4-867323F81231}"/>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933AA21D-E903-43D8-8863-F794FC93F9D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30F3A132-49A2-44AE-BFB6-A44013C39F72}"/>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522DB8A-AE2B-44CE-AB50-3517AF8B0AD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F7B1080C-3B7D-4B72-A980-CBD05869F4D2}"/>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9C40F18-44CD-4FB6-A692-AE5177F8E3CD}"/>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17F43-0646-46E8-837C-849746EF99B7}"/>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87B91B55-2482-465E-AD74-E8B85F6EB24B}"/>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C3355A68-C7F6-41A4-A50B-CACF916EFA4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24D9D787-DCD9-4944-8425-7082D3AE67B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448A39DC-064F-4EA9-8E7D-FFE3505C4B1D}"/>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8BF94997-1B0F-4CA4-8991-F7A928B18801}"/>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58A83B0B-8B19-4A1E-8772-40D880ED2078}"/>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50E6EA58-AF74-416A-ADA1-11BB9858DB14}"/>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8AFB14A1-96AD-4BC2-80C9-6FC4D461672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209F6648-3E30-4762-956A-950AA6A62521}"/>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59CA0489-DAD7-4EEE-8F7F-0106B0FDECE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13" Type="http://schemas.openxmlformats.org/officeDocument/2006/relationships/hyperlink" Target="https://pixabay.com/en/flag-country-cyprus-1040575/" TargetMode="External"/><Relationship Id="rId3" Type="http://schemas.openxmlformats.org/officeDocument/2006/relationships/hyperlink" Target="https://pngimg.com/download/14615" TargetMode="External"/><Relationship Id="rId7" Type="http://schemas.openxmlformats.org/officeDocument/2006/relationships/hyperlink" Target="https://de.wikipedia.org/wiki/Flagge_Kroatiens" TargetMode="External"/><Relationship Id="rId12"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www.publicdomainpictures.net/view-image.php?image=119665&amp;picture=&amp;jazyk=DE" TargetMode="External"/><Relationship Id="rId5" Type="http://schemas.openxmlformats.org/officeDocument/2006/relationships/hyperlink" Target="https://et.wiktionary.org/wiki/Portugal" TargetMode="External"/><Relationship Id="rId10" Type="http://schemas.openxmlformats.org/officeDocument/2006/relationships/image" Target="../media/image8.jpeg"/><Relationship Id="rId4" Type="http://schemas.openxmlformats.org/officeDocument/2006/relationships/image" Target="../media/image6.png"/><Relationship Id="rId9"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a:xfrm>
            <a:off x="457200" y="594359"/>
            <a:ext cx="3200400" cy="3906620"/>
          </a:xfrm>
        </p:spPr>
        <p:txBody>
          <a:bodyPr>
            <a:normAutofit/>
          </a:bodyPr>
          <a:lstStyle/>
          <a:p>
            <a:r>
              <a:rPr lang="en-US" dirty="0"/>
              <a:t>EU-CERT:</a:t>
            </a:r>
            <a:br>
              <a:rPr lang="en-US" dirty="0"/>
            </a:br>
            <a:r>
              <a:rPr lang="en-US" dirty="0"/>
              <a:t>European Certificates and Accreditation for European Projects</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a:xfrm>
            <a:off x="457200" y="4891596"/>
            <a:ext cx="3200400" cy="1413608"/>
          </a:xfrm>
        </p:spPr>
        <p:txBody>
          <a:bodyPr>
            <a:normAutofit/>
          </a:bodyPr>
          <a:lstStyle/>
          <a:p>
            <a:r>
              <a:rPr lang="en-US" b="1" i="1" dirty="0"/>
              <a:t>Reference Number:</a:t>
            </a:r>
            <a:br>
              <a:rPr lang="en-US" b="1" i="1" dirty="0"/>
            </a:br>
            <a:r>
              <a:rPr lang="fr-FR" dirty="0"/>
              <a:t>2021-1-DE02-KA220-ADU-000033541 </a:t>
            </a:r>
          </a:p>
          <a:p>
            <a:r>
              <a:rPr lang="de-DE" b="1" dirty="0"/>
              <a:t>Duration: </a:t>
            </a:r>
          </a:p>
          <a:p>
            <a:r>
              <a:rPr lang="fr-FR" dirty="0"/>
              <a:t>01.02.2022 – 31.05.2024 </a:t>
            </a:r>
            <a:r>
              <a:rPr lang="de-DE" b="1" dirty="0"/>
              <a:t>(28 </a:t>
            </a:r>
            <a:r>
              <a:rPr lang="en-GB" b="1" dirty="0"/>
              <a:t>month</a:t>
            </a:r>
            <a:r>
              <a:rPr lang="de-DE" b="1" dirty="0"/>
              <a:t>) </a:t>
            </a:r>
          </a:p>
          <a:p>
            <a:endParaRPr lang="de-DE" b="1" dirty="0"/>
          </a:p>
        </p:txBody>
      </p:sp>
      <p:sp>
        <p:nvSpPr>
          <p:cNvPr id="6" name="Subtítulo 2">
            <a:extLst>
              <a:ext uri="{FF2B5EF4-FFF2-40B4-BE49-F238E27FC236}">
                <a16:creationId xmlns:a16="http://schemas.microsoft.com/office/drawing/2014/main" id="{634A0BAB-2933-4C76-9D93-8028CB547A08}"/>
              </a:ext>
            </a:extLst>
          </p:cNvPr>
          <p:cNvSpPr txBox="1">
            <a:spLocks/>
          </p:cNvSpPr>
          <p:nvPr/>
        </p:nvSpPr>
        <p:spPr>
          <a:xfrm>
            <a:off x="5026982" y="2114548"/>
            <a:ext cx="5435353" cy="432753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800" b="1" dirty="0"/>
              <a:t>First EU-CERT transnational partner meeting (TPM1)</a:t>
            </a:r>
            <a:br>
              <a:rPr lang="en-US" sz="2800" b="1" dirty="0"/>
            </a:br>
            <a:r>
              <a:rPr lang="en-US" sz="2800" b="1" dirty="0"/>
              <a:t>in Germany, Cologne</a:t>
            </a:r>
            <a:endParaRPr lang="de-DE" sz="2800" dirty="0"/>
          </a:p>
          <a:p>
            <a:r>
              <a:rPr lang="en-US" sz="2800" b="1" dirty="0"/>
              <a:t>The EU-CERT – Kick-off-Conference</a:t>
            </a:r>
            <a:endParaRPr lang="de-DE" sz="2800" dirty="0"/>
          </a:p>
          <a:p>
            <a:r>
              <a:rPr lang="en-US" sz="2800" b="1" dirty="0"/>
              <a:t>11</a:t>
            </a:r>
            <a:r>
              <a:rPr lang="en-US" sz="2800" b="1" baseline="30000" dirty="0"/>
              <a:t>th</a:t>
            </a:r>
            <a:r>
              <a:rPr lang="en-US" sz="2800" b="1" dirty="0"/>
              <a:t> - 13</a:t>
            </a:r>
            <a:r>
              <a:rPr lang="en-US" sz="2800" b="1" baseline="30000" dirty="0"/>
              <a:t>th</a:t>
            </a:r>
            <a:r>
              <a:rPr lang="en-US" sz="2800" b="1" dirty="0"/>
              <a:t> of April 2022</a:t>
            </a:r>
            <a:endParaRPr lang="de-DE" sz="2800" dirty="0"/>
          </a:p>
          <a:p>
            <a:endParaRPr lang="en-US" sz="2000" b="1" dirty="0"/>
          </a:p>
          <a:p>
            <a:r>
              <a:rPr lang="en-US" sz="2000" b="1" dirty="0"/>
              <a:t>Partner Presentation</a:t>
            </a:r>
            <a:br>
              <a:rPr lang="en-US" sz="2000" b="1" dirty="0"/>
            </a:br>
            <a:r>
              <a:rPr lang="en-US" sz="2000" b="1" dirty="0"/>
              <a:t>University of Paderborn </a:t>
            </a:r>
            <a:endParaRPr lang="pt-PT" sz="2000" dirty="0"/>
          </a:p>
        </p:txBody>
      </p:sp>
    </p:spTree>
    <p:extLst>
      <p:ext uri="{BB962C8B-B14F-4D97-AF65-F5344CB8AC3E}">
        <p14:creationId xmlns:p14="http://schemas.microsoft.com/office/powerpoint/2010/main" val="376673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38051-AFA3-47FA-A64F-842C5D1157BE}"/>
              </a:ext>
            </a:extLst>
          </p:cNvPr>
          <p:cNvSpPr>
            <a:spLocks noGrp="1"/>
          </p:cNvSpPr>
          <p:nvPr>
            <p:ph type="title"/>
          </p:nvPr>
        </p:nvSpPr>
        <p:spPr>
          <a:xfrm>
            <a:off x="269966" y="208562"/>
            <a:ext cx="10058400" cy="823740"/>
          </a:xfrm>
        </p:spPr>
        <p:txBody>
          <a:bodyPr>
            <a:normAutofit fontScale="90000"/>
          </a:bodyPr>
          <a:lstStyle/>
          <a:p>
            <a:r>
              <a:rPr lang="en-GB" dirty="0"/>
              <a:t>Insights into currently running project – </a:t>
            </a:r>
            <a:r>
              <a:rPr lang="en-GB" sz="3600" dirty="0"/>
              <a:t>Starting Periode 2022</a:t>
            </a:r>
            <a:endParaRPr lang="de-DE" dirty="0"/>
          </a:p>
        </p:txBody>
      </p:sp>
      <p:sp>
        <p:nvSpPr>
          <p:cNvPr id="3" name="Inhaltsplatzhalter 2">
            <a:extLst>
              <a:ext uri="{FF2B5EF4-FFF2-40B4-BE49-F238E27FC236}">
                <a16:creationId xmlns:a16="http://schemas.microsoft.com/office/drawing/2014/main" id="{BDAC8B49-D64D-456C-BC3A-AB351BD03B9D}"/>
              </a:ext>
            </a:extLst>
          </p:cNvPr>
          <p:cNvSpPr>
            <a:spLocks noGrp="1"/>
          </p:cNvSpPr>
          <p:nvPr>
            <p:ph idx="1"/>
          </p:nvPr>
        </p:nvSpPr>
        <p:spPr>
          <a:xfrm>
            <a:off x="2751908" y="1320773"/>
            <a:ext cx="6686006" cy="1474409"/>
          </a:xfrm>
        </p:spPr>
        <p:txBody>
          <a:bodyPr>
            <a:normAutofit/>
          </a:bodyPr>
          <a:lstStyle/>
          <a:p>
            <a:pPr>
              <a:lnSpc>
                <a:spcPct val="100000"/>
              </a:lnSpc>
            </a:pPr>
            <a:r>
              <a:rPr lang="en-US" sz="1600" b="1" dirty="0" err="1"/>
              <a:t>DigiComConsumer</a:t>
            </a:r>
            <a:br>
              <a:rPr lang="en-US" sz="1600" dirty="0"/>
            </a:br>
            <a:r>
              <a:rPr lang="en-US" sz="1600" dirty="0"/>
              <a:t>Integrating Digital Competence for Consumers in secondary education</a:t>
            </a:r>
            <a:br>
              <a:rPr lang="en-US" sz="1600" dirty="0"/>
            </a:br>
            <a:r>
              <a:rPr lang="en-US" sz="1600" dirty="0"/>
              <a:t>through Digital Games Based Learning co creation approach</a:t>
            </a:r>
          </a:p>
          <a:p>
            <a:r>
              <a:rPr lang="en-US" sz="1600" dirty="0"/>
              <a:t>Projektnummer: 2021-1-BG01-KA220-SCH-000027951</a:t>
            </a:r>
          </a:p>
          <a:p>
            <a:endParaRPr lang="de-DE" sz="14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7E0131BC-35D4-4C24-966D-B7C7B075EA31}"/>
              </a:ext>
            </a:extLst>
          </p:cNvPr>
          <p:cNvPicPr>
            <a:picLocks noChangeAspect="1"/>
          </p:cNvPicPr>
          <p:nvPr/>
        </p:nvPicPr>
        <p:blipFill>
          <a:blip r:embed="rId2"/>
          <a:stretch>
            <a:fillRect/>
          </a:stretch>
        </p:blipFill>
        <p:spPr>
          <a:xfrm>
            <a:off x="1213851" y="1320773"/>
            <a:ext cx="1362891" cy="1384220"/>
          </a:xfrm>
          <a:prstGeom prst="rect">
            <a:avLst/>
          </a:prstGeom>
        </p:spPr>
      </p:pic>
      <p:sp>
        <p:nvSpPr>
          <p:cNvPr id="5" name="Rechteck 4">
            <a:extLst>
              <a:ext uri="{FF2B5EF4-FFF2-40B4-BE49-F238E27FC236}">
                <a16:creationId xmlns:a16="http://schemas.microsoft.com/office/drawing/2014/main" id="{E4D21144-5C1D-48EF-9DF4-4F47ECB6BE11}"/>
              </a:ext>
            </a:extLst>
          </p:cNvPr>
          <p:cNvSpPr/>
          <p:nvPr/>
        </p:nvSpPr>
        <p:spPr>
          <a:xfrm>
            <a:off x="2751908" y="3118755"/>
            <a:ext cx="6096000" cy="1379865"/>
          </a:xfrm>
          <a:prstGeom prst="rect">
            <a:avLst/>
          </a:prstGeom>
        </p:spPr>
        <p:txBody>
          <a:bodyPr>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1600" b="1" dirty="0">
                <a:solidFill>
                  <a:schemeClr val="tx1">
                    <a:lumMod val="75000"/>
                    <a:lumOff val="25000"/>
                  </a:schemeClr>
                </a:solidFill>
              </a:rPr>
              <a:t>Reliable Green</a:t>
            </a:r>
            <a:br>
              <a:rPr lang="en-US" sz="1600" b="1" dirty="0">
                <a:solidFill>
                  <a:schemeClr val="tx1">
                    <a:lumMod val="75000"/>
                    <a:lumOff val="25000"/>
                  </a:schemeClr>
                </a:solidFill>
              </a:rPr>
            </a:br>
            <a:r>
              <a:rPr lang="en-US" sz="1600" dirty="0">
                <a:solidFill>
                  <a:schemeClr val="tx1">
                    <a:lumMod val="75000"/>
                    <a:lumOff val="25000"/>
                  </a:schemeClr>
                </a:solidFill>
              </a:rPr>
              <a:t>Remote work, telework and learning with innovative and accessible educational resources for businesses and labor markets in Europeans Green Economy</a:t>
            </a: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1600" dirty="0">
                <a:solidFill>
                  <a:schemeClr val="tx1">
                    <a:lumMod val="75000"/>
                    <a:lumOff val="25000"/>
                  </a:schemeClr>
                </a:solidFill>
              </a:rPr>
              <a:t>Projektnummer: 2021-1-RO01-KA220-VET-000025443</a:t>
            </a:r>
          </a:p>
        </p:txBody>
      </p:sp>
      <p:sp>
        <p:nvSpPr>
          <p:cNvPr id="9" name="Rechteck 8">
            <a:extLst>
              <a:ext uri="{FF2B5EF4-FFF2-40B4-BE49-F238E27FC236}">
                <a16:creationId xmlns:a16="http://schemas.microsoft.com/office/drawing/2014/main" id="{8B572588-330D-4097-A051-2059F142C56E}"/>
              </a:ext>
            </a:extLst>
          </p:cNvPr>
          <p:cNvSpPr/>
          <p:nvPr/>
        </p:nvSpPr>
        <p:spPr>
          <a:xfrm>
            <a:off x="887767" y="4498620"/>
            <a:ext cx="9525740" cy="16447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C09C6EBB-86DC-424F-8CD6-DD54A304F377}"/>
              </a:ext>
            </a:extLst>
          </p:cNvPr>
          <p:cNvPicPr>
            <a:picLocks noChangeAspect="1"/>
          </p:cNvPicPr>
          <p:nvPr/>
        </p:nvPicPr>
        <p:blipFill>
          <a:blip r:embed="rId3"/>
          <a:stretch>
            <a:fillRect/>
          </a:stretch>
        </p:blipFill>
        <p:spPr>
          <a:xfrm>
            <a:off x="1097280" y="3140526"/>
            <a:ext cx="1706430" cy="1012482"/>
          </a:xfrm>
          <a:prstGeom prst="rect">
            <a:avLst/>
          </a:prstGeom>
        </p:spPr>
      </p:pic>
      <p:sp>
        <p:nvSpPr>
          <p:cNvPr id="7" name="Rechteck 6">
            <a:extLst>
              <a:ext uri="{FF2B5EF4-FFF2-40B4-BE49-F238E27FC236}">
                <a16:creationId xmlns:a16="http://schemas.microsoft.com/office/drawing/2014/main" id="{3839EF3C-3DD8-459E-9760-41CA8FE700FE}"/>
              </a:ext>
            </a:extLst>
          </p:cNvPr>
          <p:cNvSpPr/>
          <p:nvPr/>
        </p:nvSpPr>
        <p:spPr>
          <a:xfrm>
            <a:off x="2910389" y="4912276"/>
            <a:ext cx="6096000" cy="1077218"/>
          </a:xfrm>
          <a:prstGeom prst="rect">
            <a:avLst/>
          </a:prstGeom>
        </p:spPr>
        <p:txBody>
          <a:bodyPr>
            <a:spAutoFit/>
          </a:bodyPr>
          <a:lstStyle/>
          <a:p>
            <a:r>
              <a:rPr lang="de-DE" sz="1600" b="1" dirty="0">
                <a:solidFill>
                  <a:schemeClr val="tx1">
                    <a:lumMod val="75000"/>
                    <a:lumOff val="25000"/>
                  </a:schemeClr>
                </a:solidFill>
              </a:rPr>
              <a:t>EU-CERT</a:t>
            </a:r>
            <a:br>
              <a:rPr lang="de-DE" sz="1600" b="1" dirty="0">
                <a:solidFill>
                  <a:schemeClr val="tx1">
                    <a:lumMod val="75000"/>
                    <a:lumOff val="25000"/>
                  </a:schemeClr>
                </a:solidFill>
              </a:rPr>
            </a:br>
            <a:r>
              <a:rPr lang="de-DE" sz="1600" dirty="0">
                <a:solidFill>
                  <a:schemeClr val="tx1">
                    <a:lumMod val="75000"/>
                    <a:lumOff val="25000"/>
                  </a:schemeClr>
                </a:solidFill>
              </a:rPr>
              <a:t>European </a:t>
            </a:r>
            <a:r>
              <a:rPr lang="de-DE" sz="1600" dirty="0" err="1">
                <a:solidFill>
                  <a:schemeClr val="tx1">
                    <a:lumMod val="75000"/>
                    <a:lumOff val="25000"/>
                  </a:schemeClr>
                </a:solidFill>
              </a:rPr>
              <a:t>Certificates</a:t>
            </a:r>
            <a:r>
              <a:rPr lang="de-DE" sz="1600" dirty="0">
                <a:solidFill>
                  <a:schemeClr val="tx1">
                    <a:lumMod val="75000"/>
                    <a:lumOff val="25000"/>
                  </a:schemeClr>
                </a:solidFill>
              </a:rPr>
              <a:t> and Accreditation </a:t>
            </a:r>
            <a:r>
              <a:rPr lang="de-DE" sz="1600" dirty="0" err="1">
                <a:solidFill>
                  <a:schemeClr val="tx1">
                    <a:lumMod val="75000"/>
                    <a:lumOff val="25000"/>
                  </a:schemeClr>
                </a:solidFill>
              </a:rPr>
              <a:t>for</a:t>
            </a:r>
            <a:r>
              <a:rPr lang="de-DE" sz="1600" dirty="0">
                <a:solidFill>
                  <a:schemeClr val="tx1">
                    <a:lumMod val="75000"/>
                    <a:lumOff val="25000"/>
                  </a:schemeClr>
                </a:solidFill>
              </a:rPr>
              <a:t> European Projects</a:t>
            </a:r>
          </a:p>
          <a:p>
            <a:endParaRPr lang="de-DE" sz="1600" dirty="0">
              <a:solidFill>
                <a:schemeClr val="tx1">
                  <a:lumMod val="75000"/>
                  <a:lumOff val="25000"/>
                </a:schemeClr>
              </a:solidFill>
            </a:endParaRPr>
          </a:p>
          <a:p>
            <a:r>
              <a:rPr lang="de-DE" sz="1600" dirty="0">
                <a:solidFill>
                  <a:schemeClr val="tx1">
                    <a:lumMod val="75000"/>
                    <a:lumOff val="25000"/>
                  </a:schemeClr>
                </a:solidFill>
              </a:rPr>
              <a:t>Projektnummer: 2021-1-DE02-KA220-ADU-00003354</a:t>
            </a:r>
          </a:p>
        </p:txBody>
      </p:sp>
      <p:pic>
        <p:nvPicPr>
          <p:cNvPr id="8" name="Grafik 7">
            <a:extLst>
              <a:ext uri="{FF2B5EF4-FFF2-40B4-BE49-F238E27FC236}">
                <a16:creationId xmlns:a16="http://schemas.microsoft.com/office/drawing/2014/main" id="{1B86B249-ADC6-4431-BA79-F7544BBB7AE1}"/>
              </a:ext>
            </a:extLst>
          </p:cNvPr>
          <p:cNvPicPr>
            <a:picLocks noChangeAspect="1"/>
          </p:cNvPicPr>
          <p:nvPr/>
        </p:nvPicPr>
        <p:blipFill>
          <a:blip r:embed="rId4"/>
          <a:stretch>
            <a:fillRect/>
          </a:stretch>
        </p:blipFill>
        <p:spPr>
          <a:xfrm>
            <a:off x="1213851" y="4813217"/>
            <a:ext cx="1473287" cy="1213634"/>
          </a:xfrm>
          <a:prstGeom prst="rect">
            <a:avLst/>
          </a:prstGeom>
        </p:spPr>
      </p:pic>
    </p:spTree>
    <p:extLst>
      <p:ext uri="{BB962C8B-B14F-4D97-AF65-F5344CB8AC3E}">
        <p14:creationId xmlns:p14="http://schemas.microsoft.com/office/powerpoint/2010/main" val="3790073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B7E818CE-0042-40B1-8540-F27A12AECED1}"/>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6" name="TextBox 46">
            <a:extLst>
              <a:ext uri="{FF2B5EF4-FFF2-40B4-BE49-F238E27FC236}">
                <a16:creationId xmlns:a16="http://schemas.microsoft.com/office/drawing/2014/main" id="{0C3647F2-4F33-47BC-9215-88A1662494FE}"/>
              </a:ext>
            </a:extLst>
          </p:cNvPr>
          <p:cNvSpPr txBox="1"/>
          <p:nvPr/>
        </p:nvSpPr>
        <p:spPr>
          <a:xfrm>
            <a:off x="1192568" y="2414726"/>
            <a:ext cx="4496910" cy="1474763"/>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a:t>
            </a:r>
            <a:r>
              <a:rPr lang="en-US" altLang="zh-CN" sz="1600" b="1" spc="5">
                <a:ea typeface="Times New Roman"/>
              </a:rPr>
              <a:t>/wipaed</a:t>
            </a:r>
            <a:endParaRPr lang="en-US" altLang="zh-CN" sz="1600" b="1" spc="5" dirty="0">
              <a:ea typeface="Times New Roman"/>
            </a:endParaRPr>
          </a:p>
        </p:txBody>
      </p:sp>
    </p:spTree>
    <p:extLst>
      <p:ext uri="{BB962C8B-B14F-4D97-AF65-F5344CB8AC3E}">
        <p14:creationId xmlns:p14="http://schemas.microsoft.com/office/powerpoint/2010/main" val="9747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294967295"/>
          </p:nvPr>
        </p:nvSpPr>
        <p:spPr/>
        <p:txBody>
          <a:bodyPr/>
          <a:lstStyle/>
          <a:p>
            <a:fld id="{EBEFDD8C-C219-814E-BE12-D74F46A2A437}" type="slidenum">
              <a:rPr lang="en-GB" smtClean="0"/>
              <a:t>2</a:t>
            </a:fld>
            <a:endParaRPr lang="en-GB" dirty="0"/>
          </a:p>
        </p:txBody>
      </p:sp>
      <p:sp>
        <p:nvSpPr>
          <p:cNvPr id="3" name="Titel 2"/>
          <p:cNvSpPr>
            <a:spLocks noGrp="1"/>
          </p:cNvSpPr>
          <p:nvPr>
            <p:ph type="title"/>
          </p:nvPr>
        </p:nvSpPr>
        <p:spPr>
          <a:xfrm>
            <a:off x="760469" y="423102"/>
            <a:ext cx="8996091" cy="1143000"/>
          </a:xfrm>
        </p:spPr>
        <p:txBody>
          <a:bodyPr>
            <a:normAutofit/>
          </a:bodyPr>
          <a:lstStyle/>
          <a:p>
            <a:r>
              <a:rPr lang="en-GB" dirty="0"/>
              <a:t>The Erasmus+ Project </a:t>
            </a:r>
            <a:br>
              <a:rPr lang="en-GB" dirty="0"/>
            </a:br>
            <a:r>
              <a:rPr lang="en-GB" dirty="0"/>
              <a:t>Partners of </a:t>
            </a:r>
            <a:r>
              <a:rPr lang="en-GB" dirty="0" err="1"/>
              <a:t>CoopCities</a:t>
            </a:r>
            <a:r>
              <a:rPr lang="en-GB" dirty="0"/>
              <a:t> </a:t>
            </a:r>
          </a:p>
        </p:txBody>
      </p:sp>
      <p:sp>
        <p:nvSpPr>
          <p:cNvPr id="21" name="AutoShape 10" descr="Bildergebnis für flagge Rumänien"/>
          <p:cNvSpPr>
            <a:spLocks noChangeAspect="1" noChangeArrowheads="1"/>
          </p:cNvSpPr>
          <p:nvPr/>
        </p:nvSpPr>
        <p:spPr bwMode="auto">
          <a:xfrm>
            <a:off x="1679575" y="-365125"/>
            <a:ext cx="1162050" cy="771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nvGrpSpPr>
          <p:cNvPr id="34" name="Agrupar 4">
            <a:extLst>
              <a:ext uri="{FF2B5EF4-FFF2-40B4-BE49-F238E27FC236}">
                <a16:creationId xmlns:a16="http://schemas.microsoft.com/office/drawing/2014/main" id="{06DE86F1-3431-41C2-83FD-BF3A3F39BB16}"/>
              </a:ext>
            </a:extLst>
          </p:cNvPr>
          <p:cNvGrpSpPr/>
          <p:nvPr/>
        </p:nvGrpSpPr>
        <p:grpSpPr>
          <a:xfrm>
            <a:off x="2326362" y="1431544"/>
            <a:ext cx="6396852" cy="5393366"/>
            <a:chOff x="5356194" y="0"/>
            <a:chExt cx="6835806" cy="6838318"/>
          </a:xfrm>
        </p:grpSpPr>
        <p:pic>
          <p:nvPicPr>
            <p:cNvPr id="35" name="Imagem 6">
              <a:extLst>
                <a:ext uri="{FF2B5EF4-FFF2-40B4-BE49-F238E27FC236}">
                  <a16:creationId xmlns:a16="http://schemas.microsoft.com/office/drawing/2014/main" id="{3C1CD18C-6C61-4FCF-9E17-9D8B95A6CC2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377" r="7251"/>
            <a:stretch/>
          </p:blipFill>
          <p:spPr>
            <a:xfrm>
              <a:off x="5356194" y="0"/>
              <a:ext cx="6835806" cy="6730596"/>
            </a:xfrm>
            <a:prstGeom prst="rect">
              <a:avLst/>
            </a:prstGeom>
          </p:spPr>
        </p:pic>
        <p:pic>
          <p:nvPicPr>
            <p:cNvPr id="36" name="Imagem 7">
              <a:extLst>
                <a:ext uri="{FF2B5EF4-FFF2-40B4-BE49-F238E27FC236}">
                  <a16:creationId xmlns:a16="http://schemas.microsoft.com/office/drawing/2014/main" id="{ECEE2861-ADD4-4279-894E-E3D11B0EA52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3059" t="40037" r="44652" b="55757"/>
            <a:stretch/>
          </p:blipFill>
          <p:spPr>
            <a:xfrm rot="5400000">
              <a:off x="8819914" y="6617413"/>
              <a:ext cx="180000" cy="148571"/>
            </a:xfrm>
            <a:prstGeom prst="rect">
              <a:avLst/>
            </a:prstGeom>
          </p:spPr>
        </p:pic>
        <p:sp>
          <p:nvSpPr>
            <p:cNvPr id="37" name="CaixaDeTexto 9">
              <a:extLst>
                <a:ext uri="{FF2B5EF4-FFF2-40B4-BE49-F238E27FC236}">
                  <a16:creationId xmlns:a16="http://schemas.microsoft.com/office/drawing/2014/main" id="{486F0928-ECBE-40E9-9644-F4B13B066B3E}"/>
                </a:ext>
              </a:extLst>
            </p:cNvPr>
            <p:cNvSpPr txBox="1"/>
            <p:nvPr/>
          </p:nvSpPr>
          <p:spPr>
            <a:xfrm>
              <a:off x="8892464" y="6622874"/>
              <a:ext cx="1162975" cy="215444"/>
            </a:xfrm>
            <a:prstGeom prst="rect">
              <a:avLst/>
            </a:prstGeom>
            <a:noFill/>
          </p:spPr>
          <p:txBody>
            <a:bodyPr wrap="square" rtlCol="0">
              <a:spAutoFit/>
            </a:bodyPr>
            <a:lstStyle/>
            <a:p>
              <a:r>
                <a:rPr lang="pt-PT" sz="800" b="1" dirty="0">
                  <a:solidFill>
                    <a:schemeClr val="tx1">
                      <a:lumMod val="50000"/>
                      <a:lumOff val="50000"/>
                    </a:schemeClr>
                  </a:solidFill>
                  <a:latin typeface="Arial" panose="020B0604020202020204" pitchFamily="34" charset="0"/>
                  <a:cs typeface="Arial" panose="020B0604020202020204" pitchFamily="34" charset="0"/>
                </a:rPr>
                <a:t>Malta</a:t>
              </a:r>
            </a:p>
          </p:txBody>
        </p:sp>
      </p:grpSp>
      <p:pic>
        <p:nvPicPr>
          <p:cNvPr id="9" name="Imagem 6">
            <a:extLst>
              <a:ext uri="{FF2B5EF4-FFF2-40B4-BE49-F238E27FC236}">
                <a16:creationId xmlns:a16="http://schemas.microsoft.com/office/drawing/2014/main" id="{7C1E04C8-3832-4742-A4F8-2A135FD00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408" y="6463196"/>
            <a:ext cx="1339569" cy="294501"/>
          </a:xfrm>
          <a:prstGeom prst="rect">
            <a:avLst/>
          </a:prstGeom>
        </p:spPr>
      </p:pic>
    </p:spTree>
    <p:extLst>
      <p:ext uri="{BB962C8B-B14F-4D97-AF65-F5344CB8AC3E}">
        <p14:creationId xmlns:p14="http://schemas.microsoft.com/office/powerpoint/2010/main" val="249400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F0D51-CA5A-4E92-AD23-0355F6E07D6E}"/>
              </a:ext>
            </a:extLst>
          </p:cNvPr>
          <p:cNvSpPr>
            <a:spLocks noGrp="1"/>
          </p:cNvSpPr>
          <p:nvPr>
            <p:ph type="title"/>
          </p:nvPr>
        </p:nvSpPr>
        <p:spPr/>
        <p:txBody>
          <a:bodyPr/>
          <a:lstStyle/>
          <a:p>
            <a:r>
              <a:rPr lang="de-DE" dirty="0"/>
              <a:t>Partners of EU-CERT</a:t>
            </a:r>
          </a:p>
        </p:txBody>
      </p:sp>
      <p:sp>
        <p:nvSpPr>
          <p:cNvPr id="3" name="Inhaltsplatzhalter 2">
            <a:extLst>
              <a:ext uri="{FF2B5EF4-FFF2-40B4-BE49-F238E27FC236}">
                <a16:creationId xmlns:a16="http://schemas.microsoft.com/office/drawing/2014/main" id="{BB9D11BC-A82F-4107-9805-8E4C4E2504AB}"/>
              </a:ext>
            </a:extLst>
          </p:cNvPr>
          <p:cNvSpPr>
            <a:spLocks noGrp="1"/>
          </p:cNvSpPr>
          <p:nvPr>
            <p:ph idx="1"/>
          </p:nvPr>
        </p:nvSpPr>
        <p:spPr>
          <a:xfrm>
            <a:off x="1097280" y="1492624"/>
            <a:ext cx="2915427" cy="4376470"/>
          </a:xfrm>
        </p:spPr>
        <p:txBody>
          <a:bodyPr>
            <a:normAutofit/>
          </a:bodyPr>
          <a:lstStyle/>
          <a:p>
            <a:r>
              <a:rPr lang="de-DE" dirty="0" err="1"/>
              <a:t>Associação</a:t>
            </a:r>
            <a:r>
              <a:rPr lang="de-DE" dirty="0"/>
              <a:t> Rede de </a:t>
            </a:r>
            <a:r>
              <a:rPr lang="de-DE" dirty="0" err="1"/>
              <a:t>Universidades</a:t>
            </a:r>
            <a:r>
              <a:rPr lang="de-DE" dirty="0"/>
              <a:t> da </a:t>
            </a:r>
            <a:r>
              <a:rPr lang="de-DE" dirty="0" err="1"/>
              <a:t>Terceira</a:t>
            </a:r>
            <a:r>
              <a:rPr lang="de-DE" dirty="0"/>
              <a:t> </a:t>
            </a:r>
            <a:r>
              <a:rPr lang="de-DE" dirty="0" err="1"/>
              <a:t>Idade</a:t>
            </a:r>
            <a:r>
              <a:rPr lang="de-DE" dirty="0"/>
              <a:t> </a:t>
            </a:r>
            <a:r>
              <a:rPr lang="de-DE" dirty="0" err="1"/>
              <a:t>PortugalCentro</a:t>
            </a:r>
            <a:r>
              <a:rPr lang="de-DE" dirty="0"/>
              <a:t> </a:t>
            </a:r>
          </a:p>
        </p:txBody>
      </p:sp>
      <p:pic>
        <p:nvPicPr>
          <p:cNvPr id="5" name="Grafik 4">
            <a:extLst>
              <a:ext uri="{FF2B5EF4-FFF2-40B4-BE49-F238E27FC236}">
                <a16:creationId xmlns:a16="http://schemas.microsoft.com/office/drawing/2014/main" id="{45C76359-7FB7-4D13-BF6B-4173ABACD31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87924" y="4528547"/>
            <a:ext cx="989860" cy="618662"/>
          </a:xfrm>
          <a:prstGeom prst="rect">
            <a:avLst/>
          </a:prstGeom>
        </p:spPr>
      </p:pic>
      <p:pic>
        <p:nvPicPr>
          <p:cNvPr id="7" name="Grafik 6">
            <a:extLst>
              <a:ext uri="{FF2B5EF4-FFF2-40B4-BE49-F238E27FC236}">
                <a16:creationId xmlns:a16="http://schemas.microsoft.com/office/drawing/2014/main" id="{837FF4AB-98EB-4E20-9222-8C33CBC6564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79295" y="1640543"/>
            <a:ext cx="989860" cy="618662"/>
          </a:xfrm>
          <a:prstGeom prst="rect">
            <a:avLst/>
          </a:prstGeom>
        </p:spPr>
      </p:pic>
      <p:pic>
        <p:nvPicPr>
          <p:cNvPr id="9" name="Grafik 8">
            <a:extLst>
              <a:ext uri="{FF2B5EF4-FFF2-40B4-BE49-F238E27FC236}">
                <a16:creationId xmlns:a16="http://schemas.microsoft.com/office/drawing/2014/main" id="{728CA203-DA03-4FEC-B855-A356F9B1F4F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52765" y="1619921"/>
            <a:ext cx="989860" cy="659907"/>
          </a:xfrm>
          <a:prstGeom prst="rect">
            <a:avLst/>
          </a:prstGeom>
        </p:spPr>
      </p:pic>
      <p:pic>
        <p:nvPicPr>
          <p:cNvPr id="12" name="Grafik 11">
            <a:extLst>
              <a:ext uri="{FF2B5EF4-FFF2-40B4-BE49-F238E27FC236}">
                <a16:creationId xmlns:a16="http://schemas.microsoft.com/office/drawing/2014/main" id="{DE763125-A1B5-4BA1-8B18-E21681DEBE2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249401" y="3154195"/>
            <a:ext cx="1078206" cy="539103"/>
          </a:xfrm>
          <a:prstGeom prst="rect">
            <a:avLst/>
          </a:prstGeom>
        </p:spPr>
      </p:pic>
      <p:sp>
        <p:nvSpPr>
          <p:cNvPr id="13" name="Textfeld 12">
            <a:extLst>
              <a:ext uri="{FF2B5EF4-FFF2-40B4-BE49-F238E27FC236}">
                <a16:creationId xmlns:a16="http://schemas.microsoft.com/office/drawing/2014/main" id="{82C227E5-1433-4F54-B60A-2E63BB3DD4BE}"/>
              </a:ext>
            </a:extLst>
          </p:cNvPr>
          <p:cNvSpPr txBox="1"/>
          <p:nvPr/>
        </p:nvSpPr>
        <p:spPr>
          <a:xfrm>
            <a:off x="9557699" y="5553623"/>
            <a:ext cx="3195961" cy="630942"/>
          </a:xfrm>
          <a:prstGeom prst="rect">
            <a:avLst/>
          </a:prstGeom>
          <a:noFill/>
        </p:spPr>
        <p:txBody>
          <a:bodyPr wrap="square" rtlCol="0">
            <a:spAutoFit/>
          </a:bodyPr>
          <a:lstStyle/>
          <a:p>
            <a:r>
              <a:rPr lang="de-DE" sz="700" dirty="0"/>
              <a:t>"</a:t>
            </a:r>
            <a:r>
              <a:rPr lang="de-DE" sz="700" dirty="0">
                <a:hlinkClick r:id="rId7" tooltip="https://de.wikipedia.org/wiki/Flagge_Kroatiens"/>
              </a:rPr>
              <a:t>Dieses Foto</a:t>
            </a:r>
            <a:r>
              <a:rPr lang="de-DE" sz="700" dirty="0"/>
              <a:t>" von Unbekannter Autor ist lizenziert gemäß </a:t>
            </a:r>
            <a:r>
              <a:rPr lang="de-DE" sz="700" dirty="0">
                <a:hlinkClick r:id="rId8" tooltip="https://creativecommons.org/licenses/by-sa/3.0/"/>
              </a:rPr>
              <a:t>CC BY-SA</a:t>
            </a:r>
            <a:endParaRPr lang="de-DE" sz="700" dirty="0"/>
          </a:p>
          <a:p>
            <a:endParaRPr lang="de-DE" sz="700" dirty="0"/>
          </a:p>
          <a:p>
            <a:r>
              <a:rPr lang="de-DE" sz="700" dirty="0"/>
              <a:t>"</a:t>
            </a:r>
            <a:r>
              <a:rPr lang="de-DE" sz="700" dirty="0">
                <a:hlinkClick r:id="rId3" tooltip="https://pngimg.com/download/14615"/>
              </a:rPr>
              <a:t>Dieses Foto</a:t>
            </a:r>
            <a:r>
              <a:rPr lang="de-DE" sz="700" dirty="0"/>
              <a:t>" von Unbekannter Autor ist lizenziert gemäß </a:t>
            </a:r>
            <a:r>
              <a:rPr lang="de-DE" sz="700" dirty="0">
                <a:hlinkClick r:id="rId9" tooltip="https://creativecommons.org/licenses/by-nc/3.0/"/>
              </a:rPr>
              <a:t>CC BY-NC</a:t>
            </a:r>
            <a:endParaRPr lang="de-DE" sz="700" dirty="0"/>
          </a:p>
          <a:p>
            <a:endParaRPr lang="de-DE" sz="700" dirty="0"/>
          </a:p>
          <a:p>
            <a:r>
              <a:rPr lang="de-DE" sz="700" dirty="0"/>
              <a:t>"</a:t>
            </a:r>
            <a:r>
              <a:rPr lang="de-DE" sz="700" dirty="0">
                <a:hlinkClick r:id="rId5" tooltip="https://et.wiktionary.org/wiki/Portugal"/>
              </a:rPr>
              <a:t>Dieses Foto</a:t>
            </a:r>
            <a:r>
              <a:rPr lang="de-DE" sz="700" dirty="0"/>
              <a:t>" von Unbekannter Autor ist lizenziert gemäß </a:t>
            </a:r>
            <a:r>
              <a:rPr lang="de-DE" sz="700" dirty="0">
                <a:hlinkClick r:id="rId8" tooltip="https://creativecommons.org/licenses/by-sa/3.0/"/>
              </a:rPr>
              <a:t>CC BY-SA</a:t>
            </a:r>
            <a:endParaRPr lang="de-DE" sz="700" dirty="0"/>
          </a:p>
        </p:txBody>
      </p:sp>
      <p:pic>
        <p:nvPicPr>
          <p:cNvPr id="15" name="Grafik 14">
            <a:extLst>
              <a:ext uri="{FF2B5EF4-FFF2-40B4-BE49-F238E27FC236}">
                <a16:creationId xmlns:a16="http://schemas.microsoft.com/office/drawing/2014/main" id="{3291216C-7B2E-4353-B2ED-09A3FCE2FA90}"/>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323953" y="3029162"/>
            <a:ext cx="1243733" cy="866079"/>
          </a:xfrm>
          <a:prstGeom prst="rect">
            <a:avLst/>
          </a:prstGeom>
        </p:spPr>
      </p:pic>
      <p:pic>
        <p:nvPicPr>
          <p:cNvPr id="17" name="Grafik 16">
            <a:extLst>
              <a:ext uri="{FF2B5EF4-FFF2-40B4-BE49-F238E27FC236}">
                <a16:creationId xmlns:a16="http://schemas.microsoft.com/office/drawing/2014/main" id="{2CBFA511-5CAA-4ABA-AB70-BC9CD5C74A40}"/>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5042625" y="4810519"/>
            <a:ext cx="1122300" cy="673380"/>
          </a:xfrm>
          <a:prstGeom prst="rect">
            <a:avLst/>
          </a:prstGeom>
          <a:ln>
            <a:solidFill>
              <a:schemeClr val="tx1"/>
            </a:solidFill>
          </a:ln>
        </p:spPr>
      </p:pic>
      <p:sp>
        <p:nvSpPr>
          <p:cNvPr id="18" name="Rechteck 17">
            <a:extLst>
              <a:ext uri="{FF2B5EF4-FFF2-40B4-BE49-F238E27FC236}">
                <a16:creationId xmlns:a16="http://schemas.microsoft.com/office/drawing/2014/main" id="{E8A62F41-40EF-4FE6-B249-6AC3A507CAF3}"/>
              </a:ext>
            </a:extLst>
          </p:cNvPr>
          <p:cNvSpPr/>
          <p:nvPr/>
        </p:nvSpPr>
        <p:spPr>
          <a:xfrm>
            <a:off x="8477226" y="2322478"/>
            <a:ext cx="2255877" cy="923330"/>
          </a:xfrm>
          <a:prstGeom prst="rect">
            <a:avLst/>
          </a:prstGeom>
        </p:spPr>
        <p:txBody>
          <a:bodyPr wrap="square">
            <a:spAutoFit/>
          </a:bodyPr>
          <a:lstStyle/>
          <a:p>
            <a:r>
              <a:rPr lang="de-DE" dirty="0"/>
              <a:t>University of Paderborn Germany</a:t>
            </a:r>
          </a:p>
          <a:p>
            <a:r>
              <a:rPr lang="de-DE" dirty="0"/>
              <a:t>(</a:t>
            </a:r>
            <a:r>
              <a:rPr lang="de-DE" dirty="0" err="1"/>
              <a:t>Coordinator</a:t>
            </a:r>
            <a:r>
              <a:rPr lang="de-DE" dirty="0"/>
              <a:t>)</a:t>
            </a:r>
          </a:p>
        </p:txBody>
      </p:sp>
      <p:sp>
        <p:nvSpPr>
          <p:cNvPr id="19" name="Rechteck 18">
            <a:extLst>
              <a:ext uri="{FF2B5EF4-FFF2-40B4-BE49-F238E27FC236}">
                <a16:creationId xmlns:a16="http://schemas.microsoft.com/office/drawing/2014/main" id="{043E9324-1298-4B89-933A-E0C4C278D74D}"/>
              </a:ext>
            </a:extLst>
          </p:cNvPr>
          <p:cNvSpPr/>
          <p:nvPr/>
        </p:nvSpPr>
        <p:spPr>
          <a:xfrm>
            <a:off x="7335706" y="4348854"/>
            <a:ext cx="2188873" cy="923330"/>
          </a:xfrm>
          <a:prstGeom prst="rect">
            <a:avLst/>
          </a:prstGeom>
        </p:spPr>
        <p:txBody>
          <a:bodyPr wrap="square">
            <a:spAutoFit/>
          </a:bodyPr>
          <a:lstStyle/>
          <a:p>
            <a:r>
              <a:rPr lang="de-DE" dirty="0" err="1"/>
              <a:t>Ingenious</a:t>
            </a:r>
            <a:r>
              <a:rPr lang="de-DE" dirty="0"/>
              <a:t> Knowledge GmbH Germany</a:t>
            </a:r>
          </a:p>
          <a:p>
            <a:r>
              <a:rPr lang="de-DE" dirty="0"/>
              <a:t>(Technical </a:t>
            </a:r>
            <a:r>
              <a:rPr lang="de-DE" dirty="0" err="1"/>
              <a:t>partner</a:t>
            </a:r>
            <a:r>
              <a:rPr lang="de-DE" dirty="0"/>
              <a:t>)</a:t>
            </a:r>
          </a:p>
        </p:txBody>
      </p:sp>
      <p:sp>
        <p:nvSpPr>
          <p:cNvPr id="20" name="Rechteck 19">
            <a:extLst>
              <a:ext uri="{FF2B5EF4-FFF2-40B4-BE49-F238E27FC236}">
                <a16:creationId xmlns:a16="http://schemas.microsoft.com/office/drawing/2014/main" id="{BE7EE635-1854-486B-AE17-0E69E76E068C}"/>
              </a:ext>
            </a:extLst>
          </p:cNvPr>
          <p:cNvSpPr/>
          <p:nvPr/>
        </p:nvSpPr>
        <p:spPr>
          <a:xfrm>
            <a:off x="1173746" y="2860342"/>
            <a:ext cx="2482788" cy="923330"/>
          </a:xfrm>
          <a:prstGeom prst="rect">
            <a:avLst/>
          </a:prstGeom>
        </p:spPr>
        <p:txBody>
          <a:bodyPr wrap="square">
            <a:spAutoFit/>
          </a:bodyPr>
          <a:lstStyle/>
          <a:p>
            <a:r>
              <a:rPr lang="de-DE" dirty="0"/>
              <a:t>TIR Consulting Group </a:t>
            </a:r>
            <a:r>
              <a:rPr lang="de-DE" dirty="0" err="1"/>
              <a:t>j.d.o.o</a:t>
            </a:r>
            <a:r>
              <a:rPr lang="de-DE" dirty="0"/>
              <a:t> </a:t>
            </a:r>
            <a:r>
              <a:rPr lang="de-DE" dirty="0" err="1"/>
              <a:t>Croatia</a:t>
            </a:r>
            <a:r>
              <a:rPr lang="de-DE" dirty="0"/>
              <a:t> Grad Zagreb</a:t>
            </a:r>
          </a:p>
        </p:txBody>
      </p:sp>
      <p:sp>
        <p:nvSpPr>
          <p:cNvPr id="21" name="Rechteck 20">
            <a:extLst>
              <a:ext uri="{FF2B5EF4-FFF2-40B4-BE49-F238E27FC236}">
                <a16:creationId xmlns:a16="http://schemas.microsoft.com/office/drawing/2014/main" id="{15FEEEA2-EACF-46BB-90ED-EE7011844799}"/>
              </a:ext>
            </a:extLst>
          </p:cNvPr>
          <p:cNvSpPr/>
          <p:nvPr/>
        </p:nvSpPr>
        <p:spPr>
          <a:xfrm>
            <a:off x="5468248" y="2425615"/>
            <a:ext cx="2369785" cy="923330"/>
          </a:xfrm>
          <a:prstGeom prst="rect">
            <a:avLst/>
          </a:prstGeom>
        </p:spPr>
        <p:txBody>
          <a:bodyPr wrap="square">
            <a:spAutoFit/>
          </a:bodyPr>
          <a:lstStyle/>
          <a:p>
            <a:r>
              <a:rPr lang="de-DE" dirty="0" err="1"/>
              <a:t>Esquare</a:t>
            </a:r>
            <a:r>
              <a:rPr lang="de-DE" dirty="0"/>
              <a:t> France Provence-Alpes-Côte d'Azur</a:t>
            </a:r>
          </a:p>
        </p:txBody>
      </p:sp>
      <p:sp>
        <p:nvSpPr>
          <p:cNvPr id="22" name="Rechteck 21">
            <a:extLst>
              <a:ext uri="{FF2B5EF4-FFF2-40B4-BE49-F238E27FC236}">
                <a16:creationId xmlns:a16="http://schemas.microsoft.com/office/drawing/2014/main" id="{570FBCE8-54EB-40A0-A944-D099959C978C}"/>
              </a:ext>
            </a:extLst>
          </p:cNvPr>
          <p:cNvSpPr/>
          <p:nvPr/>
        </p:nvSpPr>
        <p:spPr>
          <a:xfrm>
            <a:off x="2869893" y="4364185"/>
            <a:ext cx="2915427" cy="646331"/>
          </a:xfrm>
          <a:prstGeom prst="rect">
            <a:avLst/>
          </a:prstGeom>
        </p:spPr>
        <p:txBody>
          <a:bodyPr wrap="square">
            <a:spAutoFit/>
          </a:bodyPr>
          <a:lstStyle/>
          <a:p>
            <a:r>
              <a:rPr lang="de-DE" dirty="0"/>
              <a:t>STANDO LTD Cyprus </a:t>
            </a:r>
            <a:r>
              <a:rPr lang="el-GR" dirty="0"/>
              <a:t>Κύπρος (</a:t>
            </a:r>
            <a:r>
              <a:rPr lang="de-DE" dirty="0" err="1"/>
              <a:t>Kýpros</a:t>
            </a:r>
            <a:r>
              <a:rPr lang="de-DE" dirty="0"/>
              <a:t>) Nicosia</a:t>
            </a:r>
          </a:p>
        </p:txBody>
      </p:sp>
    </p:spTree>
    <p:extLst>
      <p:ext uri="{BB962C8B-B14F-4D97-AF65-F5344CB8AC3E}">
        <p14:creationId xmlns:p14="http://schemas.microsoft.com/office/powerpoint/2010/main" val="126921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7" descr="2000023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788" y="579066"/>
            <a:ext cx="7986844" cy="5332250"/>
          </a:xfrm>
          <a:prstGeom prst="rect">
            <a:avLst/>
          </a:prstGeom>
        </p:spPr>
      </p:pic>
      <p:sp>
        <p:nvSpPr>
          <p:cNvPr id="4" name="Rectangle 7"/>
          <p:cNvSpPr>
            <a:spLocks noChangeAspect="1" noChangeArrowheads="1"/>
          </p:cNvSpPr>
          <p:nvPr/>
        </p:nvSpPr>
        <p:spPr bwMode="auto">
          <a:xfrm>
            <a:off x="7863718" y="5911316"/>
            <a:ext cx="507061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r>
              <a:rPr lang="en-GB" sz="1200" dirty="0">
                <a:cs typeface="Arial" charset="0"/>
              </a:rPr>
              <a:t>(University of Paderborn, Picture from Patrick </a:t>
            </a:r>
            <a:r>
              <a:rPr lang="en-GB" sz="1200" dirty="0" err="1">
                <a:cs typeface="Arial" charset="0"/>
              </a:rPr>
              <a:t>Kleibold</a:t>
            </a:r>
            <a:r>
              <a:rPr lang="en-GB" sz="1200" dirty="0">
                <a:cs typeface="Arial" charset="0"/>
              </a:rPr>
              <a:t>, 14.06.2013) </a:t>
            </a:r>
          </a:p>
        </p:txBody>
      </p:sp>
    </p:spTree>
    <p:extLst>
      <p:ext uri="{BB962C8B-B14F-4D97-AF65-F5344CB8AC3E}">
        <p14:creationId xmlns:p14="http://schemas.microsoft.com/office/powerpoint/2010/main" val="159710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71602" y="1259175"/>
            <a:ext cx="8530094" cy="43396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r>
              <a:rPr lang="en-GB" sz="1200" dirty="0">
                <a:solidFill>
                  <a:srgbClr val="000000"/>
                </a:solidFill>
              </a:rPr>
              <a:t> Q-Building, University of Paderborn - </a:t>
            </a:r>
            <a:r>
              <a:rPr lang="en-GB" sz="1200" dirty="0" err="1">
                <a:solidFill>
                  <a:srgbClr val="000000"/>
                </a:solidFill>
              </a:rPr>
              <a:t>Referat</a:t>
            </a:r>
            <a:r>
              <a:rPr lang="en-GB" sz="1200" dirty="0">
                <a:solidFill>
                  <a:srgbClr val="000000"/>
                </a:solidFill>
              </a:rPr>
              <a:t> Presse und </a:t>
            </a:r>
            <a:r>
              <a:rPr lang="en-GB" sz="1200" dirty="0" err="1">
                <a:solidFill>
                  <a:srgbClr val="000000"/>
                </a:solidFill>
              </a:rPr>
              <a:t>Kommunikation</a:t>
            </a:r>
            <a:r>
              <a:rPr lang="en-GB" sz="1200" dirty="0">
                <a:solidFill>
                  <a:srgbClr val="000000"/>
                </a:solidFill>
              </a:rPr>
              <a:t>, 27.09.2013</a:t>
            </a:r>
          </a:p>
          <a:p>
            <a:endParaRPr lang="en-GB" sz="1200" dirty="0">
              <a:solidFill>
                <a:srgbClr val="000000"/>
              </a:solidFill>
            </a:endParaRPr>
          </a:p>
        </p:txBody>
      </p:sp>
      <p:sp>
        <p:nvSpPr>
          <p:cNvPr id="3" name="Titel 1"/>
          <p:cNvSpPr txBox="1">
            <a:spLocks/>
          </p:cNvSpPr>
          <p:nvPr/>
        </p:nvSpPr>
        <p:spPr>
          <a:xfrm>
            <a:off x="1917812" y="274638"/>
            <a:ext cx="7679342" cy="114300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0000"/>
                </a:solidFill>
              </a:rPr>
              <a:t>The University of Paderborn</a:t>
            </a:r>
            <a:endParaRPr lang="de-DE" dirty="0"/>
          </a:p>
        </p:txBody>
      </p:sp>
      <p:sp>
        <p:nvSpPr>
          <p:cNvPr id="4" name="Text Box 23"/>
          <p:cNvSpPr txBox="1">
            <a:spLocks noChangeArrowheads="1"/>
          </p:cNvSpPr>
          <p:nvPr/>
        </p:nvSpPr>
        <p:spPr bwMode="auto">
          <a:xfrm>
            <a:off x="6278547" y="1823984"/>
            <a:ext cx="2823149" cy="352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ts val="2000"/>
              </a:lnSpc>
            </a:pPr>
            <a:r>
              <a:rPr lang="en-GB" b="1"/>
              <a:t>5 </a:t>
            </a:r>
            <a:r>
              <a:rPr lang="en-GB"/>
              <a:t>faculties</a:t>
            </a:r>
            <a:endParaRPr lang="en-GB" sz="1600"/>
          </a:p>
        </p:txBody>
      </p:sp>
      <p:pic>
        <p:nvPicPr>
          <p:cNvPr id="5" name="Picture 31" descr="Unbenann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8330" y="1890037"/>
            <a:ext cx="226446" cy="21670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zza 27.09.2013"/>
          <p:cNvPicPr>
            <a:picLocks noChangeAspect="1" noChangeArrowheads="1"/>
          </p:cNvPicPr>
          <p:nvPr/>
        </p:nvPicPr>
        <p:blipFill>
          <a:blip r:embed="rId3"/>
          <a:srcRect/>
          <a:stretch>
            <a:fillRect/>
          </a:stretch>
        </p:blipFill>
        <p:spPr bwMode="auto">
          <a:xfrm>
            <a:off x="752195" y="1575934"/>
            <a:ext cx="5055542" cy="3372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 Box 23"/>
          <p:cNvSpPr txBox="1">
            <a:spLocks noChangeArrowheads="1"/>
          </p:cNvSpPr>
          <p:nvPr/>
        </p:nvSpPr>
        <p:spPr bwMode="auto">
          <a:xfrm>
            <a:off x="6278547" y="2238850"/>
            <a:ext cx="2823149" cy="605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ts val="2000"/>
              </a:lnSpc>
            </a:pPr>
            <a:r>
              <a:rPr lang="en-GB" b="1"/>
              <a:t>64 </a:t>
            </a:r>
            <a:r>
              <a:rPr lang="en-GB" dirty="0"/>
              <a:t>different degree programmes</a:t>
            </a:r>
            <a:endParaRPr lang="en-GB" sz="1600" dirty="0"/>
          </a:p>
        </p:txBody>
      </p:sp>
      <p:pic>
        <p:nvPicPr>
          <p:cNvPr id="8" name="Picture 31" descr="Unbenann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8330" y="2304904"/>
            <a:ext cx="226446" cy="21670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23"/>
          <p:cNvSpPr txBox="1">
            <a:spLocks noChangeArrowheads="1"/>
          </p:cNvSpPr>
          <p:nvPr/>
        </p:nvSpPr>
        <p:spPr bwMode="auto">
          <a:xfrm>
            <a:off x="6278547" y="2910198"/>
            <a:ext cx="2823149" cy="348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ts val="2000"/>
              </a:lnSpc>
            </a:pPr>
            <a:r>
              <a:rPr lang="en-GB" b="1" dirty="0"/>
              <a:t>20.293 </a:t>
            </a:r>
            <a:r>
              <a:rPr lang="en-GB" dirty="0"/>
              <a:t>students WS 19/20</a:t>
            </a:r>
            <a:r>
              <a:rPr lang="en-GB" b="1" dirty="0"/>
              <a:t> </a:t>
            </a:r>
            <a:endParaRPr lang="en-GB" sz="1600" b="1" dirty="0"/>
          </a:p>
        </p:txBody>
      </p:sp>
      <p:pic>
        <p:nvPicPr>
          <p:cNvPr id="10" name="Picture 31" descr="Unbenann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8330" y="2976252"/>
            <a:ext cx="226446" cy="21670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Box 23"/>
          <p:cNvSpPr txBox="1">
            <a:spLocks noChangeArrowheads="1"/>
          </p:cNvSpPr>
          <p:nvPr/>
        </p:nvSpPr>
        <p:spPr bwMode="auto">
          <a:xfrm>
            <a:off x="6278546" y="3328521"/>
            <a:ext cx="2906396" cy="348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ts val="2000"/>
              </a:lnSpc>
            </a:pPr>
            <a:r>
              <a:rPr lang="en-GB" b="1" dirty="0"/>
              <a:t>2.503 </a:t>
            </a:r>
            <a:r>
              <a:rPr lang="en-GB" dirty="0"/>
              <a:t>staff members Jan 20</a:t>
            </a:r>
            <a:endParaRPr lang="en-GB" sz="1600" dirty="0"/>
          </a:p>
        </p:txBody>
      </p:sp>
      <p:pic>
        <p:nvPicPr>
          <p:cNvPr id="12" name="Picture 31" descr="Unbenann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8330" y="3394575"/>
            <a:ext cx="226446" cy="2167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9997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981200" y="5259263"/>
            <a:ext cx="8408084" cy="76944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200" b="1" dirty="0">
                <a:solidFill>
                  <a:srgbClr val="002769"/>
                </a:solidFill>
                <a:latin typeface="+mj-lt"/>
              </a:rPr>
              <a:t>Chair of Business, Human Resource Education and Evaluation Research </a:t>
            </a:r>
            <a:r>
              <a:rPr lang="en-GB" sz="2200" b="1" dirty="0" err="1">
                <a:solidFill>
                  <a:srgbClr val="002769"/>
                </a:solidFill>
                <a:latin typeface="+mj-lt"/>
              </a:rPr>
              <a:t>Prof.</a:t>
            </a:r>
            <a:r>
              <a:rPr lang="en-GB" sz="2200" b="1" dirty="0">
                <a:solidFill>
                  <a:srgbClr val="002769"/>
                </a:solidFill>
                <a:latin typeface="+mj-lt"/>
              </a:rPr>
              <a:t> </a:t>
            </a:r>
            <a:r>
              <a:rPr lang="en-GB" sz="2200" b="1" dirty="0" err="1">
                <a:solidFill>
                  <a:srgbClr val="002769"/>
                </a:solidFill>
                <a:latin typeface="+mj-lt"/>
              </a:rPr>
              <a:t>Dr.</a:t>
            </a:r>
            <a:r>
              <a:rPr lang="en-GB" sz="2200" b="1" dirty="0">
                <a:solidFill>
                  <a:srgbClr val="002769"/>
                </a:solidFill>
                <a:latin typeface="+mj-lt"/>
              </a:rPr>
              <a:t> Marc Beutner</a:t>
            </a:r>
          </a:p>
        </p:txBody>
      </p:sp>
      <p:pic>
        <p:nvPicPr>
          <p:cNvPr id="4"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1726" y="2153816"/>
            <a:ext cx="4936648" cy="2174508"/>
          </a:xfrm>
          <a:prstGeom prst="rect">
            <a:avLst/>
          </a:prstGeom>
        </p:spPr>
        <p:style>
          <a:lnRef idx="0">
            <a:scrgbClr r="0" g="0" b="0"/>
          </a:lnRef>
          <a:fillRef idx="1003">
            <a:schemeClr val="lt1"/>
          </a:fillRef>
          <a:effectRef idx="0">
            <a:scrgbClr r="0" g="0" b="0"/>
          </a:effectRef>
          <a:fontRef idx="major"/>
        </p:style>
      </p:pic>
      <p:sp>
        <p:nvSpPr>
          <p:cNvPr id="5" name="Titel 2"/>
          <p:cNvSpPr txBox="1">
            <a:spLocks/>
          </p:cNvSpPr>
          <p:nvPr/>
        </p:nvSpPr>
        <p:spPr>
          <a:xfrm>
            <a:off x="1981200" y="274638"/>
            <a:ext cx="8229600" cy="1143000"/>
          </a:xfrm>
          <a:prstGeom prst="rect">
            <a:avLst/>
          </a:prstGeom>
        </p:spPr>
        <p:txBody>
          <a:bodyPr anchor="ctr">
            <a:normAutofit/>
          </a:bodyPr>
          <a:lstStyle>
            <a:lvl1pPr algn="ctr" defTabSz="457200" rtl="0" eaLnBrk="1" latinLnBrk="0" hangingPunct="1">
              <a:spcBef>
                <a:spcPct val="0"/>
              </a:spcBef>
              <a:buNone/>
              <a:defRPr sz="3200" b="1" kern="1200">
                <a:solidFill>
                  <a:schemeClr val="tx1"/>
                </a:solidFill>
                <a:latin typeface="+mj-lt"/>
                <a:ea typeface="+mj-ea"/>
                <a:cs typeface="+mj-cs"/>
              </a:defRPr>
            </a:lvl1pPr>
          </a:lstStyle>
          <a:p>
            <a:pPr algn="l"/>
            <a:r>
              <a:rPr lang="en-GB" dirty="0"/>
              <a:t>The department and the chair</a:t>
            </a:r>
            <a:endParaRPr lang="de-DE" dirty="0"/>
          </a:p>
        </p:txBody>
      </p:sp>
      <p:pic>
        <p:nvPicPr>
          <p:cNvPr id="6" name="Imagem 6">
            <a:extLst>
              <a:ext uri="{FF2B5EF4-FFF2-40B4-BE49-F238E27FC236}">
                <a16:creationId xmlns:a16="http://schemas.microsoft.com/office/drawing/2014/main" id="{7C1E04C8-3832-4742-A4F8-2A135FD00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408" y="6463196"/>
            <a:ext cx="1339569" cy="294501"/>
          </a:xfrm>
          <a:prstGeom prst="rect">
            <a:avLst/>
          </a:prstGeom>
        </p:spPr>
      </p:pic>
    </p:spTree>
    <p:extLst>
      <p:ext uri="{BB962C8B-B14F-4D97-AF65-F5344CB8AC3E}">
        <p14:creationId xmlns:p14="http://schemas.microsoft.com/office/powerpoint/2010/main" val="371459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a:xfrm>
            <a:off x="1885444" y="274638"/>
            <a:ext cx="9696956" cy="114300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b="1" dirty="0"/>
              <a:t>The Chair in portrait</a:t>
            </a:r>
          </a:p>
        </p:txBody>
      </p:sp>
      <p:pic>
        <p:nvPicPr>
          <p:cNvPr id="18" name="Imagem 6">
            <a:extLst>
              <a:ext uri="{FF2B5EF4-FFF2-40B4-BE49-F238E27FC236}">
                <a16:creationId xmlns:a16="http://schemas.microsoft.com/office/drawing/2014/main" id="{7C1E04C8-3832-4742-A4F8-2A135FD003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2408" y="6463196"/>
            <a:ext cx="1339569" cy="294501"/>
          </a:xfrm>
          <a:prstGeom prst="rect">
            <a:avLst/>
          </a:prstGeom>
        </p:spPr>
      </p:pic>
      <p:pic>
        <p:nvPicPr>
          <p:cNvPr id="19" name="Inhaltsplatzhalter 4">
            <a:extLst>
              <a:ext uri="{FF2B5EF4-FFF2-40B4-BE49-F238E27FC236}">
                <a16:creationId xmlns:a16="http://schemas.microsoft.com/office/drawing/2014/main" id="{D885BE6E-3057-4E46-A427-7003EDB5A7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087" r="19051"/>
          <a:stretch/>
        </p:blipFill>
        <p:spPr>
          <a:xfrm>
            <a:off x="1426137" y="1933978"/>
            <a:ext cx="4998129" cy="3207101"/>
          </a:xfrm>
          <a:prstGeom prst="rect">
            <a:avLst/>
          </a:prstGeom>
        </p:spPr>
      </p:pic>
      <p:sp>
        <p:nvSpPr>
          <p:cNvPr id="20" name="Textfeld 19">
            <a:extLst>
              <a:ext uri="{FF2B5EF4-FFF2-40B4-BE49-F238E27FC236}">
                <a16:creationId xmlns:a16="http://schemas.microsoft.com/office/drawing/2014/main" id="{7FC3F64C-2644-4DC9-A40B-BA6900D3D5EF}"/>
              </a:ext>
            </a:extLst>
          </p:cNvPr>
          <p:cNvSpPr txBox="1"/>
          <p:nvPr/>
        </p:nvSpPr>
        <p:spPr>
          <a:xfrm>
            <a:off x="1104900" y="5141079"/>
            <a:ext cx="8833282" cy="369332"/>
          </a:xfrm>
          <a:prstGeom prst="rect">
            <a:avLst/>
          </a:prstGeom>
          <a:noFill/>
        </p:spPr>
        <p:txBody>
          <a:bodyPr wrap="square" rtlCol="0">
            <a:spAutoFit/>
          </a:bodyPr>
          <a:lstStyle/>
          <a:p>
            <a:r>
              <a:rPr lang="de-DE" dirty="0"/>
              <a:t>Jennifer Schneider, Jana Stelzer, Marc Beutner, Vera Gockel and Sebastian Koppius </a:t>
            </a:r>
          </a:p>
        </p:txBody>
      </p:sp>
      <p:pic>
        <p:nvPicPr>
          <p:cNvPr id="21" name="Grafik 20">
            <a:extLst>
              <a:ext uri="{FF2B5EF4-FFF2-40B4-BE49-F238E27FC236}">
                <a16:creationId xmlns:a16="http://schemas.microsoft.com/office/drawing/2014/main" id="{83309071-9EF3-4FA3-B574-066890DC8B3B}"/>
              </a:ext>
            </a:extLst>
          </p:cNvPr>
          <p:cNvPicPr>
            <a:picLocks noChangeAspect="1"/>
          </p:cNvPicPr>
          <p:nvPr/>
        </p:nvPicPr>
        <p:blipFill>
          <a:blip r:embed="rId4"/>
          <a:stretch>
            <a:fillRect/>
          </a:stretch>
        </p:blipFill>
        <p:spPr>
          <a:xfrm>
            <a:off x="6567950" y="1933978"/>
            <a:ext cx="1945355" cy="3207101"/>
          </a:xfrm>
          <a:prstGeom prst="rect">
            <a:avLst/>
          </a:prstGeom>
        </p:spPr>
      </p:pic>
      <p:pic>
        <p:nvPicPr>
          <p:cNvPr id="7" name="Grafik 6">
            <a:extLst>
              <a:ext uri="{FF2B5EF4-FFF2-40B4-BE49-F238E27FC236}">
                <a16:creationId xmlns:a16="http://schemas.microsoft.com/office/drawing/2014/main" id="{A769C52E-FEFC-453C-94EE-6BB23A95E412}"/>
              </a:ext>
            </a:extLst>
          </p:cNvPr>
          <p:cNvPicPr>
            <a:picLocks noChangeAspect="1"/>
          </p:cNvPicPr>
          <p:nvPr/>
        </p:nvPicPr>
        <p:blipFill>
          <a:blip r:embed="rId5"/>
          <a:stretch>
            <a:fillRect/>
          </a:stretch>
        </p:blipFill>
        <p:spPr>
          <a:xfrm>
            <a:off x="9538586" y="217714"/>
            <a:ext cx="2447265" cy="1732184"/>
          </a:xfrm>
          <a:prstGeom prst="rect">
            <a:avLst/>
          </a:prstGeom>
        </p:spPr>
      </p:pic>
    </p:spTree>
    <p:extLst>
      <p:ext uri="{BB962C8B-B14F-4D97-AF65-F5344CB8AC3E}">
        <p14:creationId xmlns:p14="http://schemas.microsoft.com/office/powerpoint/2010/main" val="78314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50E1A-90BA-414F-BFA8-C30D0513BA20}"/>
              </a:ext>
            </a:extLst>
          </p:cNvPr>
          <p:cNvSpPr>
            <a:spLocks noGrp="1"/>
          </p:cNvSpPr>
          <p:nvPr>
            <p:ph type="title"/>
          </p:nvPr>
        </p:nvSpPr>
        <p:spPr/>
        <p:txBody>
          <a:bodyPr/>
          <a:lstStyle/>
          <a:p>
            <a:r>
              <a:rPr lang="en-GB" dirty="0"/>
              <a:t>Research foci and fields of activity</a:t>
            </a:r>
            <a:endParaRPr lang="de-DE" dirty="0"/>
          </a:p>
        </p:txBody>
      </p:sp>
      <p:sp>
        <p:nvSpPr>
          <p:cNvPr id="5" name="Inhaltsplatzhalter 2">
            <a:extLst>
              <a:ext uri="{FF2B5EF4-FFF2-40B4-BE49-F238E27FC236}">
                <a16:creationId xmlns:a16="http://schemas.microsoft.com/office/drawing/2014/main" id="{D833DD13-0CF2-4DFC-9A0F-B573CC8B98C9}"/>
              </a:ext>
            </a:extLst>
          </p:cNvPr>
          <p:cNvSpPr>
            <a:spLocks noGrp="1"/>
          </p:cNvSpPr>
          <p:nvPr>
            <p:ph idx="1"/>
          </p:nvPr>
        </p:nvSpPr>
        <p:spPr>
          <a:xfrm>
            <a:off x="1096963" y="1846263"/>
            <a:ext cx="10058400" cy="4022725"/>
          </a:xfrm>
        </p:spPr>
        <p:txBody>
          <a:bodyPr>
            <a:normAutofit fontScale="92500"/>
          </a:bodyPr>
          <a:lstStyle/>
          <a:p>
            <a:pPr lvl="1">
              <a:buFont typeface="Arial"/>
              <a:buChar char="•"/>
            </a:pPr>
            <a:r>
              <a:rPr lang="en-GB" sz="2400" dirty="0">
                <a:latin typeface="Arial"/>
                <a:cs typeface="Arial"/>
              </a:rPr>
              <a:t>Education of students in the first phase (university phase) of teacher education in the field of adult education, vocational education and training</a:t>
            </a:r>
          </a:p>
          <a:p>
            <a:pPr lvl="1">
              <a:buFont typeface="Arial"/>
              <a:buChar char="•"/>
            </a:pPr>
            <a:r>
              <a:rPr lang="en-GB" sz="2400" dirty="0">
                <a:latin typeface="Arial"/>
                <a:cs typeface="Arial"/>
              </a:rPr>
              <a:t>Connection of teaching activities and research </a:t>
            </a:r>
          </a:p>
          <a:p>
            <a:pPr lvl="1">
              <a:buFont typeface="Arial"/>
              <a:buChar char="•"/>
            </a:pPr>
            <a:r>
              <a:rPr lang="en-GB" sz="2400" dirty="0">
                <a:latin typeface="Arial"/>
                <a:cs typeface="Arial"/>
              </a:rPr>
              <a:t>School education with focus on general and vocational schools</a:t>
            </a:r>
          </a:p>
          <a:p>
            <a:pPr lvl="1">
              <a:buFont typeface="Arial"/>
              <a:buChar char="•"/>
            </a:pPr>
            <a:r>
              <a:rPr lang="en-GB" sz="2400" dirty="0">
                <a:latin typeface="Arial"/>
                <a:cs typeface="Arial"/>
              </a:rPr>
              <a:t>Youth education, Adult education, vocational education and vocational teacher education </a:t>
            </a:r>
          </a:p>
          <a:p>
            <a:pPr lvl="1">
              <a:buFont typeface="Arial"/>
              <a:buChar char="•"/>
              <a:tabLst>
                <a:tab pos="806450" algn="l"/>
              </a:tabLst>
            </a:pPr>
            <a:r>
              <a:rPr lang="en-GB" sz="2400" dirty="0">
                <a:latin typeface="Arial"/>
                <a:cs typeface="Arial"/>
              </a:rPr>
              <a:t>European VET – Cultural differences and similarities</a:t>
            </a:r>
          </a:p>
          <a:p>
            <a:pPr lvl="1">
              <a:buFont typeface="Arial"/>
              <a:buChar char="•"/>
              <a:tabLst>
                <a:tab pos="806450" algn="l"/>
              </a:tabLst>
            </a:pPr>
            <a:r>
              <a:rPr lang="en-GB" sz="2400" dirty="0">
                <a:latin typeface="Arial"/>
                <a:cs typeface="Arial"/>
              </a:rPr>
              <a:t>Game-based-learning, Serious Games</a:t>
            </a:r>
          </a:p>
          <a:p>
            <a:pPr lvl="1">
              <a:buFont typeface="Arial"/>
              <a:buChar char="•"/>
              <a:tabLst>
                <a:tab pos="806450" algn="l"/>
              </a:tabLst>
            </a:pPr>
            <a:r>
              <a:rPr lang="en-GB" sz="2400" dirty="0">
                <a:latin typeface="Arial"/>
                <a:cs typeface="Arial"/>
              </a:rPr>
              <a:t>eLearning, </a:t>
            </a:r>
            <a:r>
              <a:rPr lang="en-GB" sz="2400" dirty="0" err="1">
                <a:latin typeface="Arial"/>
                <a:cs typeface="Arial"/>
              </a:rPr>
              <a:t>mLearning</a:t>
            </a:r>
            <a:endParaRPr lang="en-GB" sz="2400" dirty="0">
              <a:latin typeface="Arial"/>
              <a:cs typeface="Arial"/>
            </a:endParaRPr>
          </a:p>
          <a:p>
            <a:pPr lvl="1">
              <a:buFont typeface="Arial"/>
              <a:buChar char="•"/>
              <a:tabLst>
                <a:tab pos="806450" algn="l"/>
              </a:tabLst>
            </a:pPr>
            <a:r>
              <a:rPr lang="en-GB" sz="2400" dirty="0">
                <a:latin typeface="Arial"/>
                <a:cs typeface="Arial"/>
              </a:rPr>
              <a:t>Entrepreneurship Education and Career Orientation</a:t>
            </a:r>
          </a:p>
          <a:p>
            <a:pPr lvl="1">
              <a:buFont typeface="Arial"/>
              <a:buChar char="•"/>
              <a:tabLst>
                <a:tab pos="806450" algn="l"/>
              </a:tabLst>
            </a:pPr>
            <a:r>
              <a:rPr lang="en-GB" sz="2400" dirty="0">
                <a:latin typeface="Arial"/>
                <a:cs typeface="Arial"/>
              </a:rPr>
              <a:t>Evaluation in vocational education and evaluation research</a:t>
            </a:r>
          </a:p>
        </p:txBody>
      </p:sp>
    </p:spTree>
    <p:extLst>
      <p:ext uri="{BB962C8B-B14F-4D97-AF65-F5344CB8AC3E}">
        <p14:creationId xmlns:p14="http://schemas.microsoft.com/office/powerpoint/2010/main" val="2532308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38051-AFA3-47FA-A64F-842C5D1157BE}"/>
              </a:ext>
            </a:extLst>
          </p:cNvPr>
          <p:cNvSpPr>
            <a:spLocks noGrp="1"/>
          </p:cNvSpPr>
          <p:nvPr>
            <p:ph type="title"/>
          </p:nvPr>
        </p:nvSpPr>
        <p:spPr/>
        <p:txBody>
          <a:bodyPr>
            <a:normAutofit fontScale="90000"/>
          </a:bodyPr>
          <a:lstStyle/>
          <a:p>
            <a:r>
              <a:rPr lang="en-GB" dirty="0"/>
              <a:t>Currently running or recently </a:t>
            </a:r>
            <a:br>
              <a:rPr lang="en-GB" dirty="0"/>
            </a:br>
            <a:r>
              <a:rPr lang="en-GB" dirty="0"/>
              <a:t>finished projects</a:t>
            </a:r>
            <a:endParaRPr lang="de-DE" dirty="0"/>
          </a:p>
        </p:txBody>
      </p:sp>
      <p:sp>
        <p:nvSpPr>
          <p:cNvPr id="3" name="Inhaltsplatzhalter 2">
            <a:extLst>
              <a:ext uri="{FF2B5EF4-FFF2-40B4-BE49-F238E27FC236}">
                <a16:creationId xmlns:a16="http://schemas.microsoft.com/office/drawing/2014/main" id="{BDAC8B49-D64D-456C-BC3A-AB351BD03B9D}"/>
              </a:ext>
            </a:extLst>
          </p:cNvPr>
          <p:cNvSpPr>
            <a:spLocks noGrp="1"/>
          </p:cNvSpPr>
          <p:nvPr>
            <p:ph idx="1"/>
          </p:nvPr>
        </p:nvSpPr>
        <p:spPr>
          <a:xfrm>
            <a:off x="1097280" y="1453848"/>
            <a:ext cx="10058400" cy="4528433"/>
          </a:xfrm>
        </p:spPr>
        <p:txBody>
          <a:bodyPr>
            <a:normAutofit lnSpcReduction="10000"/>
          </a:bodyPr>
          <a:lstStyle/>
          <a:p>
            <a:pPr marL="457200" lvl="1" indent="0">
              <a:lnSpc>
                <a:spcPct val="100000"/>
              </a:lnSpc>
              <a:buNone/>
            </a:pPr>
            <a:r>
              <a:rPr lang="en-US" sz="1200" b="1" dirty="0">
                <a:latin typeface="Arial" panose="020B0604020202020204" pitchFamily="34" charset="0"/>
                <a:cs typeface="Arial" panose="020B0604020202020204" pitchFamily="34" charset="0"/>
              </a:rPr>
              <a:t>Green-4-Future: </a:t>
            </a:r>
            <a:r>
              <a:rPr lang="en-US" sz="1200" dirty="0">
                <a:latin typeface="Arial" panose="020B0604020202020204" pitchFamily="34" charset="0"/>
                <a:cs typeface="Arial" panose="020B0604020202020204" pitchFamily="34" charset="0"/>
              </a:rPr>
              <a:t>Greening the </a:t>
            </a:r>
            <a:r>
              <a:rPr lang="en-US" sz="1200" dirty="0" err="1">
                <a:latin typeface="Arial" panose="020B0604020202020204" pitchFamily="34" charset="0"/>
                <a:cs typeface="Arial" panose="020B0604020202020204" pitchFamily="34" charset="0"/>
              </a:rPr>
              <a:t>EntreComp</a:t>
            </a:r>
            <a:r>
              <a:rPr lang="en-US" sz="1200" dirty="0">
                <a:latin typeface="Arial" panose="020B0604020202020204" pitchFamily="34" charset="0"/>
                <a:cs typeface="Arial" panose="020B0604020202020204" pitchFamily="34" charset="0"/>
              </a:rPr>
              <a:t> Framework to Reconcile Economic</a:t>
            </a:r>
          </a:p>
          <a:p>
            <a:pPr marL="457200" lvl="1" indent="0">
              <a:lnSpc>
                <a:spcPct val="100000"/>
              </a:lnSpc>
              <a:buNone/>
            </a:pPr>
            <a:r>
              <a:rPr lang="en-US" sz="1200" dirty="0">
                <a:latin typeface="Arial" panose="020B0604020202020204" pitchFamily="34" charset="0"/>
                <a:cs typeface="Arial" panose="020B0604020202020204" pitchFamily="34" charset="0"/>
              </a:rPr>
              <a:t>Development and Environmental Security</a:t>
            </a:r>
            <a:endParaRPr lang="de-DE" sz="1200" dirty="0">
              <a:latin typeface="Arial" panose="020B0604020202020204" pitchFamily="34" charset="0"/>
              <a:cs typeface="Arial" panose="020B0604020202020204" pitchFamily="34" charset="0"/>
            </a:endParaRPr>
          </a:p>
          <a:p>
            <a:pPr marL="457200" lvl="1" indent="0">
              <a:lnSpc>
                <a:spcPct val="100000"/>
              </a:lnSpc>
              <a:buNone/>
            </a:pPr>
            <a:r>
              <a:rPr lang="de-DE" sz="1200" b="1" dirty="0">
                <a:latin typeface="Arial" panose="020B0604020202020204" pitchFamily="34" charset="0"/>
                <a:cs typeface="Arial" panose="020B0604020202020204" pitchFamily="34" charset="0"/>
              </a:rPr>
              <a:t>IDEAL- GAME: </a:t>
            </a:r>
            <a:r>
              <a:rPr lang="en-US" sz="1200" dirty="0">
                <a:latin typeface="Arial" panose="020B0604020202020204" pitchFamily="34" charset="0"/>
                <a:cs typeface="Arial" panose="020B0604020202020204" pitchFamily="34" charset="0"/>
              </a:rPr>
              <a:t>Improving didactics, education and learning in higher education</a:t>
            </a:r>
          </a:p>
          <a:p>
            <a:pPr marL="457200" lvl="1" indent="0">
              <a:lnSpc>
                <a:spcPct val="100000"/>
              </a:lnSpc>
              <a:buNone/>
            </a:pPr>
            <a:r>
              <a:rPr lang="en-US" sz="1200" dirty="0">
                <a:latin typeface="Arial" panose="020B0604020202020204" pitchFamily="34" charset="0"/>
                <a:cs typeface="Arial" panose="020B0604020202020204" pitchFamily="34" charset="0"/>
              </a:rPr>
              <a:t>with the Online Serious Game Creator</a:t>
            </a:r>
          </a:p>
          <a:p>
            <a:pPr marL="457200" lvl="1" indent="0">
              <a:lnSpc>
                <a:spcPct val="100000"/>
              </a:lnSpc>
              <a:buNone/>
            </a:pPr>
            <a:r>
              <a:rPr lang="en-US" sz="1200" b="1" dirty="0">
                <a:latin typeface="Arial" panose="020B0604020202020204" pitchFamily="34" charset="0"/>
                <a:cs typeface="Arial" panose="020B0604020202020204" pitchFamily="34" charset="0"/>
              </a:rPr>
              <a:t>VC BK: </a:t>
            </a:r>
            <a:r>
              <a:rPr lang="en-US" sz="1200" dirty="0">
                <a:latin typeface="Arial" panose="020B0604020202020204" pitchFamily="34" charset="0"/>
                <a:cs typeface="Arial" panose="020B0604020202020204" pitchFamily="34" charset="0"/>
              </a:rPr>
              <a:t>Virtual Classroom am </a:t>
            </a:r>
            <a:r>
              <a:rPr lang="en-US" sz="1200" dirty="0" err="1">
                <a:latin typeface="Arial" panose="020B0604020202020204" pitchFamily="34" charset="0"/>
                <a:cs typeface="Arial" panose="020B0604020202020204" pitchFamily="34" charset="0"/>
              </a:rPr>
              <a:t>Berufskolleg</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Kreises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Höxter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Brakel</a:t>
            </a:r>
            <a:r>
              <a:rPr lang="en-US" sz="1200" dirty="0">
                <a:latin typeface="Arial" panose="020B0604020202020204" pitchFamily="34" charset="0"/>
                <a:cs typeface="Arial" panose="020B0604020202020204" pitchFamily="34" charset="0"/>
              </a:rPr>
              <a:t> </a:t>
            </a:r>
          </a:p>
          <a:p>
            <a:pPr marL="457200" lvl="1" indent="0">
              <a:lnSpc>
                <a:spcPct val="100000"/>
              </a:lnSpc>
              <a:buNone/>
            </a:pPr>
            <a:r>
              <a:rPr lang="en-US" sz="1200" b="1" dirty="0" err="1">
                <a:latin typeface="Arial" panose="020B0604020202020204" pitchFamily="34" charset="0"/>
                <a:cs typeface="Arial" panose="020B0604020202020204" pitchFamily="34" charset="0"/>
              </a:rPr>
              <a:t>MeDiaPLUR</a:t>
            </a:r>
            <a:r>
              <a:rPr lang="en-US" sz="1200" b="1"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Fostering</a:t>
            </a:r>
            <a:r>
              <a:rPr lang="de-DE" sz="1200" dirty="0">
                <a:latin typeface="Arial" panose="020B0604020202020204" pitchFamily="34" charset="0"/>
                <a:cs typeface="Arial" panose="020B0604020202020204" pitchFamily="34" charset="0"/>
              </a:rPr>
              <a:t> Media </a:t>
            </a:r>
            <a:r>
              <a:rPr lang="de-DE" sz="1200" dirty="0" err="1">
                <a:latin typeface="Arial" panose="020B0604020202020204" pitchFamily="34" charset="0"/>
                <a:cs typeface="Arial" panose="020B0604020202020204" pitchFamily="34" charset="0"/>
              </a:rPr>
              <a:t>competences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Bloggers in Ukraine</a:t>
            </a:r>
            <a:endParaRPr lang="en-US" sz="1200" dirty="0">
              <a:latin typeface="Arial" panose="020B0604020202020204" pitchFamily="34" charset="0"/>
              <a:cs typeface="Arial" panose="020B0604020202020204" pitchFamily="34" charset="0"/>
            </a:endParaRPr>
          </a:p>
          <a:p>
            <a:pPr marL="457200" lvl="1" indent="0">
              <a:lnSpc>
                <a:spcPct val="110000"/>
              </a:lnSpc>
              <a:buNone/>
            </a:pPr>
            <a:r>
              <a:rPr lang="en-GB" sz="1200" b="1" dirty="0">
                <a:latin typeface="Arial" panose="020B0604020202020204" pitchFamily="34" charset="0"/>
                <a:cs typeface="Arial" panose="020B0604020202020204" pitchFamily="34" charset="0"/>
              </a:rPr>
              <a:t>Aware: </a:t>
            </a:r>
            <a:r>
              <a:rPr lang="en-GB" sz="1200" dirty="0" err="1">
                <a:latin typeface="Arial" panose="020B0604020202020204" pitchFamily="34" charset="0"/>
                <a:cs typeface="Arial" panose="020B0604020202020204" pitchFamily="34" charset="0"/>
              </a:rPr>
              <a:t>Personalentwicklung</a:t>
            </a:r>
            <a:r>
              <a:rPr lang="en-GB" sz="1200" dirty="0">
                <a:latin typeface="Arial" panose="020B0604020202020204" pitchFamily="34" charset="0"/>
                <a:cs typeface="Arial" panose="020B0604020202020204" pitchFamily="34" charset="0"/>
              </a:rPr>
              <a:t> und Arbeit 4.0</a:t>
            </a:r>
          </a:p>
          <a:p>
            <a:pPr marL="457200" lvl="1" indent="0">
              <a:buFont typeface="Wingdings 3" charset="2"/>
              <a:buNone/>
            </a:pPr>
            <a:r>
              <a:rPr lang="en-GB" sz="1200" b="1" dirty="0" err="1">
                <a:latin typeface="Arial" panose="020B0604020202020204" pitchFamily="34" charset="0"/>
                <a:cs typeface="Arial" panose="020B0604020202020204" pitchFamily="34" charset="0"/>
              </a:rPr>
              <a:t>NGEnvironemt</a:t>
            </a:r>
            <a:r>
              <a:rPr lang="en-GB"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Foster European Active Citizenship and Sustainability Through Ecological Thinking by NGOs</a:t>
            </a:r>
          </a:p>
          <a:p>
            <a:pPr marL="457200" lvl="1" indent="0">
              <a:buFont typeface="Wingdings 3" charset="2"/>
              <a:buNone/>
            </a:pPr>
            <a:r>
              <a:rPr lang="en-GB" sz="1200" b="1" dirty="0">
                <a:latin typeface="Arial" panose="020B0604020202020204" pitchFamily="34" charset="0"/>
                <a:cs typeface="Arial" panose="020B0604020202020204" pitchFamily="34" charset="0"/>
              </a:rPr>
              <a:t>DigI-VET: </a:t>
            </a:r>
            <a:r>
              <a:rPr lang="en-US" sz="1200" dirty="0">
                <a:latin typeface="Arial" panose="020B0604020202020204" pitchFamily="34" charset="0"/>
                <a:cs typeface="Arial" panose="020B0604020202020204" pitchFamily="34" charset="0"/>
              </a:rPr>
              <a:t>Fostering Digitization and Industry 4.0 in vocational education</a:t>
            </a:r>
            <a:endParaRPr lang="de-DE" sz="1200" dirty="0">
              <a:latin typeface="Arial" panose="020B0604020202020204" pitchFamily="34" charset="0"/>
              <a:cs typeface="Arial" panose="020B0604020202020204" pitchFamily="34" charset="0"/>
            </a:endParaRPr>
          </a:p>
          <a:p>
            <a:pPr marL="457200" lvl="1" indent="0">
              <a:buFont typeface="Wingdings 3" charset="2"/>
              <a:buNone/>
            </a:pPr>
            <a:r>
              <a:rPr lang="en-GB" sz="1200" b="1" dirty="0">
                <a:latin typeface="Arial" panose="020B0604020202020204" pitchFamily="34" charset="0"/>
                <a:cs typeface="Arial" panose="020B0604020202020204" pitchFamily="34" charset="0"/>
              </a:rPr>
              <a:t>MATH: </a:t>
            </a:r>
            <a:r>
              <a:rPr lang="en-GB" sz="1200" dirty="0">
                <a:latin typeface="Arial" panose="020B0604020202020204" pitchFamily="34" charset="0"/>
                <a:cs typeface="Arial" panose="020B0604020202020204" pitchFamily="34" charset="0"/>
              </a:rPr>
              <a:t>Mountains of absolutely terrifying height</a:t>
            </a:r>
          </a:p>
          <a:p>
            <a:pPr marL="457200" lvl="1" indent="0">
              <a:buFont typeface="Wingdings 3" charset="2"/>
              <a:buNone/>
            </a:pPr>
            <a:r>
              <a:rPr lang="en-GB" sz="1200" b="1" dirty="0">
                <a:latin typeface="Arial" panose="020B0604020202020204" pitchFamily="34" charset="0"/>
                <a:cs typeface="Arial" panose="020B0604020202020204" pitchFamily="34" charset="0"/>
              </a:rPr>
              <a:t>OPALESCE: </a:t>
            </a:r>
            <a:r>
              <a:rPr lang="en-GB" sz="1200" dirty="0">
                <a:latin typeface="Arial" panose="020B0604020202020204" pitchFamily="34" charset="0"/>
                <a:cs typeface="Arial" panose="020B0604020202020204" pitchFamily="34" charset="0"/>
              </a:rPr>
              <a:t>Online Portal and Active Learning System for Senior Citizens in Europe</a:t>
            </a:r>
          </a:p>
          <a:p>
            <a:pPr marL="457200" lvl="1" indent="0">
              <a:buFont typeface="Wingdings 3" charset="2"/>
              <a:buNone/>
            </a:pPr>
            <a:r>
              <a:rPr lang="en-GB" sz="1200" b="1" dirty="0">
                <a:latin typeface="Arial" panose="020B0604020202020204" pitchFamily="34" charset="0"/>
                <a:cs typeface="Arial" panose="020B0604020202020204" pitchFamily="34" charset="0"/>
              </a:rPr>
              <a:t>SYNERGY: </a:t>
            </a:r>
            <a:r>
              <a:rPr lang="en-GB" sz="1200" dirty="0">
                <a:latin typeface="Arial" panose="020B0604020202020204" pitchFamily="34" charset="0"/>
                <a:cs typeface="Arial" panose="020B0604020202020204" pitchFamily="34" charset="0"/>
              </a:rPr>
              <a:t>Harnessing the Learning Assets Within the SME Business Community</a:t>
            </a:r>
          </a:p>
          <a:p>
            <a:pPr marL="457200" lvl="1" indent="0">
              <a:buFont typeface="Wingdings 3" charset="2"/>
              <a:buNone/>
            </a:pPr>
            <a:r>
              <a:rPr lang="en-GB" sz="1200" b="1" dirty="0">
                <a:latin typeface="Arial" panose="020B0604020202020204" pitchFamily="34" charset="0"/>
                <a:cs typeface="Arial" panose="020B0604020202020204" pitchFamily="34" charset="0"/>
              </a:rPr>
              <a:t>SMART: </a:t>
            </a:r>
            <a:r>
              <a:rPr lang="en-GB" sz="1200" dirty="0">
                <a:latin typeface="Arial" panose="020B0604020202020204" pitchFamily="34" charset="0"/>
                <a:cs typeface="Arial" panose="020B0604020202020204" pitchFamily="34" charset="0"/>
              </a:rPr>
              <a:t>Skill Matching Assistance and Reporting Tool</a:t>
            </a:r>
          </a:p>
          <a:p>
            <a:pPr marL="457200" lvl="1" indent="0">
              <a:buFont typeface="Wingdings 3" charset="2"/>
              <a:buNone/>
            </a:pPr>
            <a:r>
              <a:rPr lang="en-GB" sz="1200" b="1" dirty="0">
                <a:latin typeface="Arial" panose="020B0604020202020204" pitchFamily="34" charset="0"/>
                <a:cs typeface="Arial" panose="020B0604020202020204" pitchFamily="34" charset="0"/>
              </a:rPr>
              <a:t>YES: </a:t>
            </a:r>
            <a:r>
              <a:rPr lang="en-GB" sz="1200" dirty="0">
                <a:latin typeface="Arial" panose="020B0604020202020204" pitchFamily="34" charset="0"/>
                <a:cs typeface="Arial" panose="020B0604020202020204" pitchFamily="34" charset="0"/>
              </a:rPr>
              <a:t>Youth Engagement in Society</a:t>
            </a:r>
          </a:p>
          <a:p>
            <a:pPr marL="457200" lvl="1" indent="0">
              <a:buFont typeface="Wingdings 3" charset="2"/>
              <a:buNone/>
            </a:pPr>
            <a:r>
              <a:rPr lang="en-GB" sz="1200" b="1" dirty="0">
                <a:latin typeface="Arial" panose="020B0604020202020204" pitchFamily="34" charset="0"/>
                <a:cs typeface="Arial" panose="020B0604020202020204" pitchFamily="34" charset="0"/>
              </a:rPr>
              <a:t>GET-UP: </a:t>
            </a:r>
            <a:r>
              <a:rPr lang="en-GB" sz="1200" dirty="0">
                <a:latin typeface="Arial" panose="020B0604020202020204" pitchFamily="34" charset="0"/>
                <a:cs typeface="Arial" panose="020B0604020202020204" pitchFamily="34" charset="0"/>
              </a:rPr>
              <a:t>Green Entrepreneurship Training – underpinning prosperity</a:t>
            </a:r>
          </a:p>
          <a:p>
            <a:pPr marL="457200" lvl="1" indent="0">
              <a:buFont typeface="Wingdings 3" charset="2"/>
              <a:buNone/>
            </a:pPr>
            <a:r>
              <a:rPr lang="en-GB" sz="1200" b="1" dirty="0">
                <a:latin typeface="Arial" panose="020B0604020202020204" pitchFamily="34" charset="0"/>
                <a:cs typeface="Arial" panose="020B0604020202020204" pitchFamily="34" charset="0"/>
              </a:rPr>
              <a:t>Shadows: </a:t>
            </a:r>
            <a:r>
              <a:rPr lang="en-GB" sz="1200" dirty="0">
                <a:latin typeface="Arial" panose="020B0604020202020204" pitchFamily="34" charset="0"/>
                <a:cs typeface="Arial" panose="020B0604020202020204" pitchFamily="34" charset="0"/>
              </a:rPr>
              <a:t>Supporting Entrepreneurs in the cultural and creative industry sector</a:t>
            </a:r>
          </a:p>
          <a:p>
            <a:pPr marL="457200" lvl="1" indent="0">
              <a:buFont typeface="Wingdings 3" charset="2"/>
              <a:buNone/>
            </a:pPr>
            <a:r>
              <a:rPr lang="en-GB" sz="1200" b="1" dirty="0">
                <a:latin typeface="Arial" panose="020B0604020202020204" pitchFamily="34" charset="0"/>
                <a:cs typeface="Arial" panose="020B0604020202020204" pitchFamily="34" charset="0"/>
              </a:rPr>
              <a:t>Learning Map: </a:t>
            </a:r>
            <a:r>
              <a:rPr lang="en-GB" sz="1200" dirty="0">
                <a:latin typeface="Arial" panose="020B0604020202020204" pitchFamily="34" charset="0"/>
                <a:cs typeface="Arial" panose="020B0604020202020204" pitchFamily="34" charset="0"/>
              </a:rPr>
              <a:t>Webtool for Badges in Education</a:t>
            </a:r>
          </a:p>
          <a:p>
            <a:pPr marL="457200" lvl="1" indent="0">
              <a:buFont typeface="Wingdings 3" charset="2"/>
              <a:buNone/>
            </a:pPr>
            <a:r>
              <a:rPr lang="en-GB" sz="1200" b="1" dirty="0" err="1">
                <a:latin typeface="Arial" panose="020B0604020202020204" pitchFamily="34" charset="0"/>
                <a:cs typeface="Arial" panose="020B0604020202020204" pitchFamily="34" charset="0"/>
              </a:rPr>
              <a:t>GameON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Game-based learning in School Education</a:t>
            </a:r>
          </a:p>
          <a:p>
            <a:pPr marL="457200" lvl="1" indent="0">
              <a:buFont typeface="Wingdings 3" charset="2"/>
              <a:buNone/>
            </a:pPr>
            <a:r>
              <a:rPr lang="en-GB" sz="1200" b="1" dirty="0" err="1">
                <a:latin typeface="Arial" panose="020B0604020202020204" pitchFamily="34" charset="0"/>
                <a:cs typeface="Arial" panose="020B0604020202020204" pitchFamily="34" charset="0"/>
              </a:rPr>
              <a:t>GoMobile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Mobile Learning in Vocational Education</a:t>
            </a:r>
            <a:endParaRPr lang="de-DE" sz="12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331621"/>
      </p:ext>
    </p:extLst>
  </p:cSld>
  <p:clrMapOvr>
    <a:masterClrMapping/>
  </p:clrMapOvr>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628</Words>
  <Application>Microsoft Office PowerPoint</Application>
  <PresentationFormat>Breitbild</PresentationFormat>
  <Paragraphs>105</Paragraphs>
  <Slides>11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宋体</vt:lpstr>
      <vt:lpstr>Arial</vt:lpstr>
      <vt:lpstr>Calibri</vt:lpstr>
      <vt:lpstr>Calibri Light</vt:lpstr>
      <vt:lpstr>Euphemia</vt:lpstr>
      <vt:lpstr>Times New Roman</vt:lpstr>
      <vt:lpstr>Wingdings 3</vt:lpstr>
      <vt:lpstr>Rückblick</vt:lpstr>
      <vt:lpstr>EU-CERT: European Certificates and Accreditation for European Projects</vt:lpstr>
      <vt:lpstr>The Erasmus+ Project  Partners of CoopCities </vt:lpstr>
      <vt:lpstr>Partners of EU-CERT</vt:lpstr>
      <vt:lpstr>PowerPoint-Präsentation</vt:lpstr>
      <vt:lpstr>PowerPoint-Präsentation</vt:lpstr>
      <vt:lpstr>PowerPoint-Präsentation</vt:lpstr>
      <vt:lpstr>PowerPoint-Präsentation</vt:lpstr>
      <vt:lpstr>Research foci and fields of activity</vt:lpstr>
      <vt:lpstr>Currently running or recently  finished projects</vt:lpstr>
      <vt:lpstr>Insights into currently running project – Starting Periode 2022</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2022-03-09T07:15:01Z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