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8"/>
  </p:notesMasterIdLst>
  <p:handoutMasterIdLst>
    <p:handoutMasterId r:id="rId19"/>
  </p:handoutMasterIdLst>
  <p:sldIdLst>
    <p:sldId id="289" r:id="rId5"/>
    <p:sldId id="398" r:id="rId6"/>
    <p:sldId id="368" r:id="rId7"/>
    <p:sldId id="411" r:id="rId8"/>
    <p:sldId id="406" r:id="rId9"/>
    <p:sldId id="371" r:id="rId10"/>
    <p:sldId id="372" r:id="rId11"/>
    <p:sldId id="376" r:id="rId12"/>
    <p:sldId id="379" r:id="rId13"/>
    <p:sldId id="380" r:id="rId14"/>
    <p:sldId id="381" r:id="rId15"/>
    <p:sldId id="382" r:id="rId16"/>
    <p:sldId id="35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60" autoAdjust="0"/>
    <p:restoredTop sz="94660"/>
  </p:normalViewPr>
  <p:slideViewPr>
    <p:cSldViewPr snapToGrid="0" showGuides="1">
      <p:cViewPr varScale="1">
        <p:scale>
          <a:sx n="67" d="100"/>
          <a:sy n="67" d="100"/>
        </p:scale>
        <p:origin x="78" y="384"/>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07.03.2023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07.03.2023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07.03.2023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07.03.2023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07.03.2023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07.03.2023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07.03.2023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a:t>EU-CERT</a:t>
            </a:r>
            <a:br>
              <a:rPr lang="en-US" sz="2800" b="1"/>
            </a:br>
            <a:r>
              <a:rPr lang="en-US" sz="2800" b="1"/>
              <a:t>Transnational </a:t>
            </a:r>
            <a:r>
              <a:rPr lang="en-US" sz="2800" b="1" dirty="0"/>
              <a:t>partner meeting (TPM3)</a:t>
            </a:r>
            <a:br>
              <a:rPr lang="en-US" sz="2800" b="1" dirty="0"/>
            </a:br>
            <a:r>
              <a:rPr lang="en-US" sz="2800" b="1" dirty="0"/>
              <a:t>in </a:t>
            </a:r>
            <a:r>
              <a:rPr lang="de-DE" sz="2800" b="1" dirty="0"/>
              <a:t>Antibes, France </a:t>
            </a:r>
            <a:endParaRPr lang="de-DE" sz="2800" dirty="0"/>
          </a:p>
          <a:p>
            <a:r>
              <a:rPr lang="en-US" b="1" dirty="0"/>
              <a:t>The EU-CERT –</a:t>
            </a:r>
            <a:br>
              <a:rPr lang="en-US" b="1" dirty="0"/>
            </a:br>
            <a:r>
              <a:rPr lang="en-US" b="1" dirty="0"/>
              <a:t>Accreditation Structure and Tool Conference!</a:t>
            </a:r>
            <a:endParaRPr lang="de-DE" dirty="0"/>
          </a:p>
          <a:p>
            <a:r>
              <a:rPr lang="en-US" b="1" dirty="0"/>
              <a:t>7</a:t>
            </a:r>
            <a:r>
              <a:rPr lang="en-US" b="1" baseline="30000" dirty="0"/>
              <a:t>th</a:t>
            </a:r>
            <a:r>
              <a:rPr lang="en-US" b="1" dirty="0"/>
              <a:t> - 9</a:t>
            </a:r>
            <a:r>
              <a:rPr lang="en-US" b="1" baseline="30000" dirty="0"/>
              <a:t>th</a:t>
            </a:r>
            <a:r>
              <a:rPr lang="en-US" b="1" dirty="0"/>
              <a:t> of March 2023</a:t>
            </a:r>
            <a:endParaRPr lang="de-DE" dirty="0"/>
          </a:p>
          <a:p>
            <a:endParaRPr lang="en-US" sz="2000" b="1" dirty="0"/>
          </a:p>
          <a:p>
            <a:r>
              <a:rPr lang="en-US" sz="2000" b="1" dirty="0"/>
              <a:t>Current status of the partners</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5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lnSpcReduction="10000"/>
          </a:bodyPr>
          <a:lstStyle/>
          <a:p>
            <a:r>
              <a:rPr lang="en-US" dirty="0"/>
              <a:t>EU-CERT - Accreditation and Certification - Roll-out to adult education providers</a:t>
            </a:r>
          </a:p>
          <a:p>
            <a:r>
              <a:rPr lang="en-US" sz="2000" dirty="0"/>
              <a:t>(Leading </a:t>
            </a:r>
            <a:r>
              <a:rPr lang="en-US" sz="2000" dirty="0" err="1"/>
              <a:t>orga</a:t>
            </a:r>
            <a:r>
              <a:rPr lang="en-US" sz="2000" dirty="0"/>
              <a:t>: ESQUARE) </a:t>
            </a:r>
            <a:endParaRPr lang="de-DE" dirty="0"/>
          </a:p>
        </p:txBody>
      </p:sp>
    </p:spTree>
    <p:extLst>
      <p:ext uri="{BB962C8B-B14F-4D97-AF65-F5344CB8AC3E}">
        <p14:creationId xmlns:p14="http://schemas.microsoft.com/office/powerpoint/2010/main" val="285640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6</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lnSpcReduction="10000"/>
          </a:bodyPr>
          <a:lstStyle/>
          <a:p>
            <a:r>
              <a:rPr lang="en-US" dirty="0"/>
              <a:t>IO6 EU-CERT - Policy paper</a:t>
            </a:r>
          </a:p>
          <a:p>
            <a:r>
              <a:rPr lang="en-US" sz="2000" dirty="0"/>
              <a:t>(Leading </a:t>
            </a:r>
            <a:r>
              <a:rPr lang="en-US" sz="2000" dirty="0" err="1"/>
              <a:t>orga</a:t>
            </a:r>
            <a:r>
              <a:rPr lang="en-US" sz="2000" dirty="0"/>
              <a:t>: </a:t>
            </a:r>
            <a:r>
              <a:rPr lang="pt-BR" sz="2000" dirty="0"/>
              <a:t>Associação Rede de Universidades da Terceira Idade - Portugal</a:t>
            </a:r>
            <a:r>
              <a:rPr lang="en-US" sz="2000" dirty="0"/>
              <a:t>) </a:t>
            </a:r>
            <a:endParaRPr lang="de-DE" dirty="0"/>
          </a:p>
        </p:txBody>
      </p:sp>
    </p:spTree>
    <p:extLst>
      <p:ext uri="{BB962C8B-B14F-4D97-AF65-F5344CB8AC3E}">
        <p14:creationId xmlns:p14="http://schemas.microsoft.com/office/powerpoint/2010/main" val="311280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7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IO6 EU-CERT – Layman´s Report </a:t>
            </a:r>
            <a:r>
              <a:rPr lang="en-US" sz="2000" dirty="0"/>
              <a:t>(Leading </a:t>
            </a:r>
            <a:r>
              <a:rPr lang="en-US" sz="2000" dirty="0" err="1"/>
              <a:t>orga</a:t>
            </a:r>
            <a:r>
              <a:rPr lang="en-US" sz="2000" dirty="0"/>
              <a:t>: TIR Croatia) </a:t>
            </a:r>
            <a:endParaRPr lang="de-DE" dirty="0"/>
          </a:p>
        </p:txBody>
      </p:sp>
    </p:spTree>
    <p:extLst>
      <p:ext uri="{BB962C8B-B14F-4D97-AF65-F5344CB8AC3E}">
        <p14:creationId xmlns:p14="http://schemas.microsoft.com/office/powerpoint/2010/main" val="373281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a:normAutofit/>
          </a:bodyPr>
          <a:lstStyle/>
          <a:p>
            <a:r>
              <a:rPr lang="de-DE" dirty="0"/>
              <a:t>Meeting Agenda</a:t>
            </a:r>
            <a:br>
              <a:rPr lang="de-DE" dirty="0"/>
            </a:br>
            <a:r>
              <a:rPr lang="de-DE" sz="2400" dirty="0"/>
              <a:t>Wednesday, 8th </a:t>
            </a:r>
            <a:r>
              <a:rPr lang="de-DE" sz="2400" dirty="0" err="1"/>
              <a:t>of</a:t>
            </a:r>
            <a:r>
              <a:rPr lang="de-DE" sz="2400" dirty="0"/>
              <a:t> March </a:t>
            </a:r>
            <a:endParaRPr lang="de-DE" dirty="0"/>
          </a:p>
        </p:txBody>
      </p:sp>
      <p:pic>
        <p:nvPicPr>
          <p:cNvPr id="4" name="Grafik 3">
            <a:extLst>
              <a:ext uri="{FF2B5EF4-FFF2-40B4-BE49-F238E27FC236}">
                <a16:creationId xmlns:a16="http://schemas.microsoft.com/office/drawing/2014/main" id="{27CFD219-9850-4A5D-F0C4-C8B148DE20CB}"/>
              </a:ext>
            </a:extLst>
          </p:cNvPr>
          <p:cNvPicPr>
            <a:picLocks noChangeAspect="1"/>
          </p:cNvPicPr>
          <p:nvPr/>
        </p:nvPicPr>
        <p:blipFill>
          <a:blip r:embed="rId2"/>
          <a:stretch>
            <a:fillRect/>
          </a:stretch>
        </p:blipFill>
        <p:spPr>
          <a:xfrm>
            <a:off x="5035769" y="698474"/>
            <a:ext cx="4694327" cy="5227773"/>
          </a:xfrm>
          <a:prstGeom prst="rect">
            <a:avLst/>
          </a:prstGeom>
          <a:ln>
            <a:solidFill>
              <a:schemeClr val="tx1"/>
            </a:solidFill>
          </a:ln>
        </p:spPr>
      </p:pic>
      <p:sp>
        <p:nvSpPr>
          <p:cNvPr id="3" name="Rechteck 2">
            <a:extLst>
              <a:ext uri="{FF2B5EF4-FFF2-40B4-BE49-F238E27FC236}">
                <a16:creationId xmlns:a16="http://schemas.microsoft.com/office/drawing/2014/main" id="{734FF9BE-EEC7-4779-0EB8-6A6A308A8AAF}"/>
              </a:ext>
            </a:extLst>
          </p:cNvPr>
          <p:cNvSpPr/>
          <p:nvPr/>
        </p:nvSpPr>
        <p:spPr>
          <a:xfrm>
            <a:off x="5035769" y="3340360"/>
            <a:ext cx="4694327" cy="1390260"/>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723809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4A329-D3AC-4EE3-BCD1-F8CC277768B3}"/>
              </a:ext>
            </a:extLst>
          </p:cNvPr>
          <p:cNvSpPr>
            <a:spLocks noGrp="1"/>
          </p:cNvSpPr>
          <p:nvPr>
            <p:ph type="ctrTitle"/>
          </p:nvPr>
        </p:nvSpPr>
        <p:spPr/>
        <p:txBody>
          <a:bodyPr>
            <a:normAutofit/>
          </a:bodyPr>
          <a:lstStyle/>
          <a:p>
            <a:r>
              <a:rPr lang="de-DE" dirty="0" err="1"/>
              <a:t>Current</a:t>
            </a:r>
            <a:r>
              <a:rPr lang="de-DE" dirty="0"/>
              <a:t> Status </a:t>
            </a:r>
            <a:r>
              <a:rPr lang="de-DE" dirty="0" err="1"/>
              <a:t>of</a:t>
            </a:r>
            <a:r>
              <a:rPr lang="de-DE" dirty="0"/>
              <a:t> </a:t>
            </a:r>
            <a:r>
              <a:rPr lang="de-DE" dirty="0" err="1"/>
              <a:t>the</a:t>
            </a:r>
            <a:r>
              <a:rPr lang="de-DE" dirty="0"/>
              <a:t> </a:t>
            </a:r>
            <a:br>
              <a:rPr lang="de-DE" dirty="0"/>
            </a:br>
            <a:r>
              <a:rPr lang="de-DE" dirty="0"/>
              <a:t>EU-CERT </a:t>
            </a:r>
            <a:r>
              <a:rPr lang="de-DE" dirty="0" err="1"/>
              <a:t>project</a:t>
            </a:r>
            <a:r>
              <a:rPr lang="de-DE" dirty="0"/>
              <a:t> in </a:t>
            </a:r>
            <a:r>
              <a:rPr lang="de-DE" dirty="0" err="1"/>
              <a:t>the</a:t>
            </a:r>
            <a:r>
              <a:rPr lang="de-DE" dirty="0"/>
              <a:t> </a:t>
            </a:r>
            <a:r>
              <a:rPr lang="de-DE" dirty="0" err="1"/>
              <a:t>partner</a:t>
            </a:r>
            <a:r>
              <a:rPr lang="de-DE" dirty="0"/>
              <a:t> countries</a:t>
            </a:r>
          </a:p>
        </p:txBody>
      </p:sp>
      <p:sp>
        <p:nvSpPr>
          <p:cNvPr id="3" name="Untertitel 2">
            <a:extLst>
              <a:ext uri="{FF2B5EF4-FFF2-40B4-BE49-F238E27FC236}">
                <a16:creationId xmlns:a16="http://schemas.microsoft.com/office/drawing/2014/main" id="{F3B82F76-DD8E-479F-8622-FD1BA047E682}"/>
              </a:ext>
            </a:extLst>
          </p:cNvPr>
          <p:cNvSpPr>
            <a:spLocks noGrp="1"/>
          </p:cNvSpPr>
          <p:nvPr>
            <p:ph type="subTitle"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5 Minute PowerPoint presentation: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Every partner presents the activities at the own institution in a max. 5 minutes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407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4A329-D3AC-4EE3-BCD1-F8CC277768B3}"/>
              </a:ext>
            </a:extLst>
          </p:cNvPr>
          <p:cNvSpPr>
            <a:spLocks noGrp="1"/>
          </p:cNvSpPr>
          <p:nvPr>
            <p:ph type="ctrTitle"/>
          </p:nvPr>
        </p:nvSpPr>
        <p:spPr/>
        <p:txBody>
          <a:bodyPr>
            <a:normAutofit/>
          </a:bodyPr>
          <a:lstStyle/>
          <a:p>
            <a:r>
              <a:rPr lang="de-DE" dirty="0" err="1"/>
              <a:t>Current</a:t>
            </a:r>
            <a:r>
              <a:rPr lang="de-DE" dirty="0"/>
              <a:t> Status </a:t>
            </a:r>
            <a:r>
              <a:rPr lang="de-DE" dirty="0" err="1"/>
              <a:t>of</a:t>
            </a:r>
            <a:r>
              <a:rPr lang="de-DE" dirty="0"/>
              <a:t> </a:t>
            </a:r>
            <a:r>
              <a:rPr lang="de-DE" dirty="0" err="1"/>
              <a:t>the</a:t>
            </a:r>
            <a:r>
              <a:rPr lang="de-DE" dirty="0"/>
              <a:t> </a:t>
            </a:r>
            <a:br>
              <a:rPr lang="de-DE" dirty="0"/>
            </a:br>
            <a:r>
              <a:rPr lang="de-DE" dirty="0"/>
              <a:t>EU-CERT </a:t>
            </a:r>
            <a:r>
              <a:rPr lang="de-DE" dirty="0" err="1"/>
              <a:t>project</a:t>
            </a:r>
            <a:r>
              <a:rPr lang="de-DE" dirty="0"/>
              <a:t> in </a:t>
            </a:r>
            <a:r>
              <a:rPr lang="de-DE" dirty="0" err="1"/>
              <a:t>the</a:t>
            </a:r>
            <a:r>
              <a:rPr lang="de-DE" dirty="0"/>
              <a:t> </a:t>
            </a:r>
            <a:r>
              <a:rPr lang="de-DE" dirty="0" err="1"/>
              <a:t>partner</a:t>
            </a:r>
            <a:r>
              <a:rPr lang="de-DE" dirty="0"/>
              <a:t> countries</a:t>
            </a:r>
          </a:p>
        </p:txBody>
      </p:sp>
      <p:sp>
        <p:nvSpPr>
          <p:cNvPr id="3" name="Untertitel 2">
            <a:extLst>
              <a:ext uri="{FF2B5EF4-FFF2-40B4-BE49-F238E27FC236}">
                <a16:creationId xmlns:a16="http://schemas.microsoft.com/office/drawing/2014/main" id="{F3B82F76-DD8E-479F-8622-FD1BA047E682}"/>
              </a:ext>
            </a:extLst>
          </p:cNvPr>
          <p:cNvSpPr>
            <a:spLocks noGrp="1"/>
          </p:cNvSpPr>
          <p:nvPr>
            <p:ph type="subTitle" idx="1"/>
          </p:nvPr>
        </p:nvSpPr>
        <p:spPr/>
        <p:txBody>
          <a:bodyPr/>
          <a:lstStyle/>
          <a:p>
            <a:r>
              <a:rPr lang="de-DE" sz="1800" dirty="0" err="1">
                <a:effectLst/>
                <a:latin typeface="Calibri" panose="020F0502020204030204" pitchFamily="34" charset="0"/>
                <a:ea typeface="Calibri" panose="020F0502020204030204" pitchFamily="34" charset="0"/>
                <a:cs typeface="Times New Roman" panose="02020603050405020304" pitchFamily="18" charset="0"/>
              </a:rPr>
              <a:t>Discussion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06580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nvPr>
        </p:nvGraphicFramePr>
        <p:xfrm>
          <a:off x="803694" y="1110344"/>
          <a:ext cx="10584612" cy="493776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2688945">
                  <a:extLst>
                    <a:ext uri="{9D8B030D-6E8A-4147-A177-3AD203B41FA5}">
                      <a16:colId xmlns:a16="http://schemas.microsoft.com/office/drawing/2014/main" val="3095970847"/>
                    </a:ext>
                  </a:extLst>
                </a:gridCol>
              </a:tblGrid>
              <a:tr h="370840">
                <a:tc>
                  <a:txBody>
                    <a:bodyPr/>
                    <a:lstStyle/>
                    <a:p>
                      <a:r>
                        <a:rPr lang="de-DE" sz="1800" dirty="0"/>
                        <a:t>Project </a:t>
                      </a:r>
                      <a:r>
                        <a:rPr lang="de-DE" sz="1800" dirty="0" err="1"/>
                        <a:t>Results</a:t>
                      </a:r>
                      <a:r>
                        <a:rPr lang="de-DE" sz="1800" dirty="0"/>
                        <a:t> </a:t>
                      </a:r>
                    </a:p>
                  </a:txBody>
                  <a:tcPr/>
                </a:tc>
                <a:tc>
                  <a:txBody>
                    <a:bodyPr/>
                    <a:lstStyle/>
                    <a:p>
                      <a:r>
                        <a:rPr lang="de-DE" sz="1800" dirty="0" err="1"/>
                        <a:t>Starting</a:t>
                      </a:r>
                      <a:r>
                        <a:rPr lang="de-DE" sz="1800" dirty="0"/>
                        <a:t> </a:t>
                      </a:r>
                      <a:r>
                        <a:rPr lang="de-DE" sz="1800" dirty="0" err="1"/>
                        <a:t>period</a:t>
                      </a:r>
                      <a:endParaRPr lang="de-DE" sz="1800" dirty="0"/>
                    </a:p>
                  </a:txBody>
                  <a:tcPr/>
                </a:tc>
                <a:tc>
                  <a:txBody>
                    <a:bodyPr/>
                    <a:lstStyle/>
                    <a:p>
                      <a:r>
                        <a:rPr lang="de-DE" sz="1800" dirty="0"/>
                        <a:t>End of </a:t>
                      </a:r>
                      <a:r>
                        <a:rPr lang="de-DE" sz="1800" dirty="0" err="1"/>
                        <a:t>period</a:t>
                      </a:r>
                      <a:endParaRPr lang="de-DE" sz="1800" dirty="0"/>
                    </a:p>
                  </a:txBody>
                  <a:tcPr/>
                </a:tc>
                <a:tc>
                  <a:txBody>
                    <a:bodyPr/>
                    <a:lstStyle/>
                    <a:p>
                      <a:r>
                        <a:rPr lang="de-DE" sz="1800" dirty="0"/>
                        <a:t>Activity Title </a:t>
                      </a:r>
                    </a:p>
                  </a:txBody>
                  <a:tcPr/>
                </a:tc>
                <a:tc>
                  <a:txBody>
                    <a:bodyPr/>
                    <a:lstStyle/>
                    <a:p>
                      <a:r>
                        <a:rPr lang="de-DE" sz="1800" dirty="0" err="1"/>
                        <a:t>Leading</a:t>
                      </a:r>
                      <a:r>
                        <a:rPr lang="de-DE" sz="1800" dirty="0"/>
                        <a:t> Organisation</a:t>
                      </a:r>
                    </a:p>
                  </a:txBody>
                  <a:tcPr/>
                </a:tc>
                <a:extLst>
                  <a:ext uri="{0D108BD9-81ED-4DB2-BD59-A6C34878D82A}">
                    <a16:rowId xmlns:a16="http://schemas.microsoft.com/office/drawing/2014/main" val="1040068762"/>
                  </a:ext>
                </a:extLst>
              </a:tr>
              <a:tr h="370840">
                <a:tc>
                  <a:txBody>
                    <a:bodyPr/>
                    <a:lstStyle/>
                    <a:p>
                      <a:r>
                        <a:rPr lang="de-DE" sz="1600" dirty="0"/>
                        <a:t>Project </a:t>
                      </a:r>
                      <a:r>
                        <a:rPr lang="de-DE" sz="1600" dirty="0" err="1"/>
                        <a:t>Result</a:t>
                      </a:r>
                      <a:r>
                        <a:rPr lang="de-DE" sz="1600" dirty="0"/>
                        <a:t> 1</a:t>
                      </a:r>
                    </a:p>
                  </a:txBody>
                  <a:tcPr/>
                </a:tc>
                <a:tc>
                  <a:txBody>
                    <a:bodyPr/>
                    <a:lstStyle/>
                    <a:p>
                      <a:r>
                        <a:rPr lang="de-DE" sz="1600" dirty="0"/>
                        <a:t>2022-02</a:t>
                      </a:r>
                    </a:p>
                  </a:txBody>
                  <a:tcPr/>
                </a:tc>
                <a:tc>
                  <a:txBody>
                    <a:bodyPr/>
                    <a:lstStyle/>
                    <a:p>
                      <a:r>
                        <a:rPr lang="de-DE" sz="1600" dirty="0"/>
                        <a:t>2022- 10</a:t>
                      </a:r>
                    </a:p>
                  </a:txBody>
                  <a:tcPr/>
                </a:tc>
                <a:tc>
                  <a:txBody>
                    <a:bodyPr/>
                    <a:lstStyle/>
                    <a:p>
                      <a:r>
                        <a:rPr lang="en-US" sz="1600" b="0" i="0" kern="1200" dirty="0">
                          <a:solidFill>
                            <a:schemeClr val="dk1"/>
                          </a:solidFill>
                          <a:effectLst/>
                          <a:latin typeface="+mn-lt"/>
                          <a:ea typeface="+mn-ea"/>
                          <a:cs typeface="+mn-cs"/>
                        </a:rPr>
                        <a:t>EU-CERT - Research on Quality criteria, Accreditation and Certificate Structures</a:t>
                      </a:r>
                      <a:endParaRPr lang="de-DE" sz="1600" dirty="0"/>
                    </a:p>
                  </a:txBody>
                  <a:tcPr/>
                </a:tc>
                <a:tc>
                  <a:txBody>
                    <a:bodyPr/>
                    <a:lstStyle/>
                    <a:p>
                      <a:r>
                        <a:rPr lang="de-DE" sz="1600" dirty="0"/>
                        <a:t>University of Paderborn – Germany </a:t>
                      </a:r>
                    </a:p>
                  </a:txBody>
                  <a:tcPr/>
                </a:tc>
                <a:extLst>
                  <a:ext uri="{0D108BD9-81ED-4DB2-BD59-A6C34878D82A}">
                    <a16:rowId xmlns:a16="http://schemas.microsoft.com/office/drawing/2014/main" val="2427232479"/>
                  </a:ext>
                </a:extLst>
              </a:tr>
              <a:tr h="370840">
                <a:tc>
                  <a:txBody>
                    <a:bodyPr/>
                    <a:lstStyle/>
                    <a:p>
                      <a:r>
                        <a:rPr lang="de-DE" sz="1600" dirty="0"/>
                        <a:t>Project </a:t>
                      </a:r>
                      <a:r>
                        <a:rPr lang="de-DE" sz="1600" dirty="0" err="1"/>
                        <a:t>Result</a:t>
                      </a:r>
                      <a:r>
                        <a:rPr lang="de-DE" sz="1600" dirty="0"/>
                        <a:t> 2</a:t>
                      </a:r>
                    </a:p>
                  </a:txBody>
                  <a:tcPr/>
                </a:tc>
                <a:tc>
                  <a:txBody>
                    <a:bodyPr/>
                    <a:lstStyle/>
                    <a:p>
                      <a:r>
                        <a:rPr lang="de-DE" sz="1600" dirty="0"/>
                        <a:t>2022-02</a:t>
                      </a:r>
                    </a:p>
                  </a:txBody>
                  <a:tcPr/>
                </a:tc>
                <a:tc>
                  <a:txBody>
                    <a:bodyPr/>
                    <a:lstStyle/>
                    <a:p>
                      <a:r>
                        <a:rPr lang="de-DE" sz="1600" dirty="0"/>
                        <a:t>2023-03</a:t>
                      </a:r>
                    </a:p>
                  </a:txBody>
                  <a:tcPr/>
                </a:tc>
                <a:tc>
                  <a:txBody>
                    <a:bodyPr/>
                    <a:lstStyle/>
                    <a:p>
                      <a:r>
                        <a:rPr lang="de-DE" sz="1600" b="0" i="0" kern="1200" dirty="0">
                          <a:solidFill>
                            <a:schemeClr val="dk1"/>
                          </a:solidFill>
                          <a:effectLst/>
                          <a:latin typeface="+mn-lt"/>
                          <a:ea typeface="+mn-ea"/>
                          <a:cs typeface="+mn-cs"/>
                        </a:rPr>
                        <a:t>EU-CERT - Concept Design for </a:t>
                      </a:r>
                      <a:r>
                        <a:rPr lang="de-DE" sz="1600" b="0" i="0" kern="1200" dirty="0" err="1">
                          <a:solidFill>
                            <a:schemeClr val="dk1"/>
                          </a:solidFill>
                          <a:effectLst/>
                          <a:latin typeface="+mn-lt"/>
                          <a:ea typeface="+mn-ea"/>
                          <a:cs typeface="+mn-cs"/>
                        </a:rPr>
                        <a:t>Accredition</a:t>
                      </a:r>
                      <a:r>
                        <a:rPr lang="de-DE" sz="1600" b="0" i="0" kern="1200" dirty="0">
                          <a:solidFill>
                            <a:schemeClr val="dk1"/>
                          </a:solidFill>
                          <a:effectLst/>
                          <a:latin typeface="+mn-lt"/>
                          <a:ea typeface="+mn-ea"/>
                          <a:cs typeface="+mn-cs"/>
                        </a:rPr>
                        <a:t> and </a:t>
                      </a:r>
                      <a:r>
                        <a:rPr lang="de-DE" sz="1600" b="0" i="0" kern="1200" dirty="0" err="1">
                          <a:solidFill>
                            <a:schemeClr val="dk1"/>
                          </a:solidFill>
                          <a:effectLst/>
                          <a:latin typeface="+mn-lt"/>
                          <a:ea typeface="+mn-ea"/>
                          <a:cs typeface="+mn-cs"/>
                        </a:rPr>
                        <a:t>Certification</a:t>
                      </a:r>
                      <a:r>
                        <a:rPr lang="de-DE" sz="1600" b="0" i="0" kern="1200" dirty="0">
                          <a:solidFill>
                            <a:schemeClr val="dk1"/>
                          </a:solidFill>
                          <a:effectLst/>
                          <a:latin typeface="+mn-lt"/>
                          <a:ea typeface="+mn-ea"/>
                          <a:cs typeface="+mn-cs"/>
                        </a:rPr>
                        <a:t> </a:t>
                      </a:r>
                      <a:r>
                        <a:rPr lang="de-DE" sz="1600" b="0" i="0" kern="1200" dirty="0" err="1">
                          <a:solidFill>
                            <a:schemeClr val="dk1"/>
                          </a:solidFill>
                          <a:effectLst/>
                          <a:latin typeface="+mn-lt"/>
                          <a:ea typeface="+mn-ea"/>
                          <a:cs typeface="+mn-cs"/>
                        </a:rPr>
                        <a:t>Processes</a:t>
                      </a:r>
                      <a:endParaRPr lang="de-DE" sz="1600" dirty="0"/>
                    </a:p>
                  </a:txBody>
                  <a:tcPr/>
                </a:tc>
                <a:tc>
                  <a:txBody>
                    <a:bodyPr/>
                    <a:lstStyle/>
                    <a:p>
                      <a:r>
                        <a:rPr lang="de-DE" sz="1600" dirty="0"/>
                        <a:t>STANDO - Cyprus </a:t>
                      </a:r>
                    </a:p>
                  </a:txBody>
                  <a:tcPr/>
                </a:tc>
                <a:extLst>
                  <a:ext uri="{0D108BD9-81ED-4DB2-BD59-A6C34878D82A}">
                    <a16:rowId xmlns:a16="http://schemas.microsoft.com/office/drawing/2014/main" val="1921303077"/>
                  </a:ext>
                </a:extLst>
              </a:tr>
              <a:tr h="370840">
                <a:tc>
                  <a:txBody>
                    <a:bodyPr/>
                    <a:lstStyle/>
                    <a:p>
                      <a:r>
                        <a:rPr lang="de-DE" sz="1600" dirty="0"/>
                        <a:t>Project </a:t>
                      </a:r>
                      <a:r>
                        <a:rPr lang="de-DE" sz="1600" dirty="0" err="1"/>
                        <a:t>Result</a:t>
                      </a:r>
                      <a:r>
                        <a:rPr lang="de-DE" sz="1600" dirty="0"/>
                        <a:t>  3</a:t>
                      </a:r>
                    </a:p>
                  </a:txBody>
                  <a:tcPr/>
                </a:tc>
                <a:tc>
                  <a:txBody>
                    <a:bodyPr/>
                    <a:lstStyle/>
                    <a:p>
                      <a:r>
                        <a:rPr lang="de-DE" sz="1600" dirty="0"/>
                        <a:t>2022-05</a:t>
                      </a:r>
                    </a:p>
                  </a:txBody>
                  <a:tcPr/>
                </a:tc>
                <a:tc>
                  <a:txBody>
                    <a:bodyPr/>
                    <a:lstStyle/>
                    <a:p>
                      <a:r>
                        <a:rPr lang="de-DE" sz="1600" dirty="0"/>
                        <a:t>2023-07</a:t>
                      </a:r>
                    </a:p>
                  </a:txBody>
                  <a:tcPr/>
                </a:tc>
                <a:tc>
                  <a:txBody>
                    <a:bodyPr/>
                    <a:lstStyle/>
                    <a:p>
                      <a:r>
                        <a:rPr lang="en-US" sz="1600" b="0" i="0" kern="1200" dirty="0">
                          <a:solidFill>
                            <a:schemeClr val="dk1"/>
                          </a:solidFill>
                          <a:effectLst/>
                          <a:latin typeface="+mn-lt"/>
                          <a:ea typeface="+mn-ea"/>
                          <a:cs typeface="+mn-cs"/>
                        </a:rPr>
                        <a:t>EU-CERT - Accreditation Website and Data-base Design and Programming</a:t>
                      </a:r>
                      <a:endParaRPr lang="de-DE" sz="1600" dirty="0"/>
                    </a:p>
                  </a:txBody>
                  <a:tcPr/>
                </a:tc>
                <a:tc>
                  <a:txBody>
                    <a:bodyPr/>
                    <a:lstStyle/>
                    <a:p>
                      <a:r>
                        <a:rPr lang="en-US" sz="1600" b="0" i="0" kern="1200" dirty="0">
                          <a:solidFill>
                            <a:schemeClr val="dk1"/>
                          </a:solidFill>
                          <a:effectLst/>
                          <a:latin typeface="+mn-lt"/>
                          <a:ea typeface="+mn-ea"/>
                          <a:cs typeface="+mn-cs"/>
                        </a:rPr>
                        <a:t>Ingenious Knowledge GmbH - Germany</a:t>
                      </a:r>
                      <a:endParaRPr lang="de-DE" sz="1600" dirty="0"/>
                    </a:p>
                  </a:txBody>
                  <a:tcPr/>
                </a:tc>
                <a:extLst>
                  <a:ext uri="{0D108BD9-81ED-4DB2-BD59-A6C34878D82A}">
                    <a16:rowId xmlns:a16="http://schemas.microsoft.com/office/drawing/2014/main" val="1891114391"/>
                  </a:ext>
                </a:extLst>
              </a:tr>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3966953644"/>
                  </a:ext>
                </a:extLst>
              </a:tr>
              <a:tr h="370840">
                <a:tc>
                  <a:txBody>
                    <a:bodyPr/>
                    <a:lstStyle/>
                    <a:p>
                      <a:r>
                        <a:rPr lang="de-DE" sz="1600" dirty="0"/>
                        <a:t>Project </a:t>
                      </a:r>
                      <a:r>
                        <a:rPr lang="de-DE" sz="1600" dirty="0" err="1"/>
                        <a:t>Result</a:t>
                      </a:r>
                      <a:r>
                        <a:rPr lang="de-DE" sz="1600" dirty="0"/>
                        <a:t> 5</a:t>
                      </a:r>
                    </a:p>
                  </a:txBody>
                  <a:tcPr/>
                </a:tc>
                <a:tc>
                  <a:txBody>
                    <a:bodyPr/>
                    <a:lstStyle/>
                    <a:p>
                      <a:r>
                        <a:rPr lang="de-DE" sz="1600" dirty="0"/>
                        <a:t>2022-03</a:t>
                      </a:r>
                    </a:p>
                  </a:txBody>
                  <a:tcPr/>
                </a:tc>
                <a:tc>
                  <a:txBody>
                    <a:bodyPr/>
                    <a:lstStyle/>
                    <a:p>
                      <a:r>
                        <a:rPr lang="de-DE" sz="1600" dirty="0"/>
                        <a:t>2023-11</a:t>
                      </a:r>
                    </a:p>
                  </a:txBody>
                  <a:tcPr/>
                </a:tc>
                <a:tc>
                  <a:txBody>
                    <a:bodyPr/>
                    <a:lstStyle/>
                    <a:p>
                      <a:r>
                        <a:rPr lang="en-US" sz="1600" b="0" i="0" kern="1200" dirty="0">
                          <a:solidFill>
                            <a:schemeClr val="dk1"/>
                          </a:solidFill>
                          <a:effectLst/>
                          <a:latin typeface="+mn-lt"/>
                          <a:ea typeface="+mn-ea"/>
                          <a:cs typeface="+mn-cs"/>
                        </a:rPr>
                        <a:t>EU-CERT - Accreditation and Certification - Roll-out to adult education providers</a:t>
                      </a:r>
                      <a:endParaRPr lang="de-DE" sz="1600" dirty="0"/>
                    </a:p>
                  </a:txBody>
                  <a:tcPr/>
                </a:tc>
                <a:tc>
                  <a:txBody>
                    <a:bodyPr/>
                    <a:lstStyle/>
                    <a:p>
                      <a:r>
                        <a:rPr lang="de-DE" sz="1600" b="0" i="0" kern="1200" dirty="0" err="1">
                          <a:solidFill>
                            <a:schemeClr val="dk1"/>
                          </a:solidFill>
                          <a:effectLst/>
                          <a:latin typeface="+mn-lt"/>
                          <a:ea typeface="+mn-ea"/>
                          <a:cs typeface="+mn-cs"/>
                        </a:rPr>
                        <a:t>Esquare</a:t>
                      </a:r>
                      <a:r>
                        <a:rPr lang="de-DE" sz="1600" b="0" i="0" kern="1200" dirty="0">
                          <a:solidFill>
                            <a:schemeClr val="dk1"/>
                          </a:solidFill>
                          <a:effectLst/>
                          <a:latin typeface="+mn-lt"/>
                          <a:ea typeface="+mn-ea"/>
                          <a:cs typeface="+mn-cs"/>
                        </a:rPr>
                        <a:t> - France</a:t>
                      </a:r>
                      <a:endParaRPr lang="de-DE" sz="1600" dirty="0"/>
                    </a:p>
                  </a:txBody>
                  <a:tcPr/>
                </a:tc>
                <a:extLst>
                  <a:ext uri="{0D108BD9-81ED-4DB2-BD59-A6C34878D82A}">
                    <a16:rowId xmlns:a16="http://schemas.microsoft.com/office/drawing/2014/main" val="3942034643"/>
                  </a:ext>
                </a:extLst>
              </a:tr>
              <a:tr h="370840">
                <a:tc>
                  <a:txBody>
                    <a:bodyPr/>
                    <a:lstStyle/>
                    <a:p>
                      <a:r>
                        <a:rPr lang="de-DE" sz="1600" dirty="0"/>
                        <a:t>Project </a:t>
                      </a:r>
                      <a:r>
                        <a:rPr lang="de-DE" sz="1600" dirty="0" err="1"/>
                        <a:t>Result</a:t>
                      </a:r>
                      <a:r>
                        <a:rPr lang="de-DE" sz="1600" dirty="0"/>
                        <a:t>  6</a:t>
                      </a:r>
                    </a:p>
                  </a:txBody>
                  <a:tcPr/>
                </a:tc>
                <a:tc>
                  <a:txBody>
                    <a:bodyPr/>
                    <a:lstStyle/>
                    <a:p>
                      <a:r>
                        <a:rPr lang="de-DE" sz="1600" dirty="0"/>
                        <a:t>2022-02</a:t>
                      </a:r>
                    </a:p>
                  </a:txBody>
                  <a:tcPr/>
                </a:tc>
                <a:tc>
                  <a:txBody>
                    <a:bodyPr/>
                    <a:lstStyle/>
                    <a:p>
                      <a:r>
                        <a:rPr lang="de-DE" sz="1600" dirty="0"/>
                        <a:t>2024-02</a:t>
                      </a:r>
                    </a:p>
                  </a:txBody>
                  <a:tcPr/>
                </a:tc>
                <a:tc>
                  <a:txBody>
                    <a:bodyPr/>
                    <a:lstStyle/>
                    <a:p>
                      <a:r>
                        <a:rPr lang="de-DE" sz="1600" b="0" i="0" kern="1200" dirty="0">
                          <a:solidFill>
                            <a:schemeClr val="dk1"/>
                          </a:solidFill>
                          <a:effectLst/>
                          <a:latin typeface="+mn-lt"/>
                          <a:ea typeface="+mn-ea"/>
                          <a:cs typeface="+mn-cs"/>
                        </a:rPr>
                        <a:t>EU-CERT - Policy </a:t>
                      </a:r>
                      <a:r>
                        <a:rPr lang="de-DE" sz="1600" b="0" i="0" kern="1200" dirty="0" err="1">
                          <a:solidFill>
                            <a:schemeClr val="dk1"/>
                          </a:solidFill>
                          <a:effectLst/>
                          <a:latin typeface="+mn-lt"/>
                          <a:ea typeface="+mn-ea"/>
                          <a:cs typeface="+mn-cs"/>
                        </a:rPr>
                        <a:t>paper</a:t>
                      </a:r>
                      <a:endParaRPr lang="de-DE" sz="1600" dirty="0"/>
                    </a:p>
                  </a:txBody>
                  <a:tcPr/>
                </a:tc>
                <a:tc>
                  <a:txBody>
                    <a:bodyPr/>
                    <a:lstStyle/>
                    <a:p>
                      <a:r>
                        <a:rPr lang="pt-BR" sz="1600" b="0" i="0" kern="1200" dirty="0">
                          <a:solidFill>
                            <a:schemeClr val="dk1"/>
                          </a:solidFill>
                          <a:effectLst/>
                          <a:latin typeface="+mn-lt"/>
                          <a:ea typeface="+mn-ea"/>
                          <a:cs typeface="+mn-cs"/>
                        </a:rPr>
                        <a:t>Associação Rede de Universidades da Terceira Idade - Portugal</a:t>
                      </a:r>
                      <a:endParaRPr lang="de-DE" sz="1600" dirty="0"/>
                    </a:p>
                  </a:txBody>
                  <a:tcPr/>
                </a:tc>
                <a:extLst>
                  <a:ext uri="{0D108BD9-81ED-4DB2-BD59-A6C34878D82A}">
                    <a16:rowId xmlns:a16="http://schemas.microsoft.com/office/drawing/2014/main" val="2637237808"/>
                  </a:ext>
                </a:extLst>
              </a:tr>
              <a:tr h="370840">
                <a:tc>
                  <a:txBody>
                    <a:bodyPr/>
                    <a:lstStyle/>
                    <a:p>
                      <a:r>
                        <a:rPr lang="de-DE" sz="1600" dirty="0"/>
                        <a:t>Project </a:t>
                      </a:r>
                      <a:r>
                        <a:rPr lang="de-DE" sz="1600" dirty="0" err="1"/>
                        <a:t>Result</a:t>
                      </a:r>
                      <a:r>
                        <a:rPr lang="de-DE" sz="1600" dirty="0"/>
                        <a:t> 7</a:t>
                      </a:r>
                    </a:p>
                  </a:txBody>
                  <a:tcPr/>
                </a:tc>
                <a:tc>
                  <a:txBody>
                    <a:bodyPr/>
                    <a:lstStyle/>
                    <a:p>
                      <a:r>
                        <a:rPr lang="de-DE" sz="1600" dirty="0"/>
                        <a:t>2202-02</a:t>
                      </a:r>
                    </a:p>
                  </a:txBody>
                  <a:tcPr/>
                </a:tc>
                <a:tc>
                  <a:txBody>
                    <a:bodyPr/>
                    <a:lstStyle/>
                    <a:p>
                      <a:r>
                        <a:rPr lang="de-DE" sz="1600" dirty="0"/>
                        <a:t>2024-02</a:t>
                      </a:r>
                    </a:p>
                  </a:txBody>
                  <a:tcPr/>
                </a:tc>
                <a:tc>
                  <a:txBody>
                    <a:bodyPr/>
                    <a:lstStyle/>
                    <a:p>
                      <a:r>
                        <a:rPr lang="fr-FR" sz="1600" b="0" i="0" kern="1200">
                          <a:solidFill>
                            <a:schemeClr val="dk1"/>
                          </a:solidFill>
                          <a:effectLst/>
                          <a:latin typeface="+mn-lt"/>
                          <a:ea typeface="+mn-ea"/>
                          <a:cs typeface="+mn-cs"/>
                        </a:rPr>
                        <a:t>EU-CERT </a:t>
                      </a:r>
                      <a:r>
                        <a:rPr lang="fr-FR" sz="1600" b="0" i="0" kern="1200" dirty="0">
                          <a:solidFill>
                            <a:schemeClr val="dk1"/>
                          </a:solidFill>
                          <a:effectLst/>
                          <a:latin typeface="+mn-lt"/>
                          <a:ea typeface="+mn-ea"/>
                          <a:cs typeface="+mn-cs"/>
                        </a:rPr>
                        <a:t>- </a:t>
                      </a:r>
                      <a:r>
                        <a:rPr lang="fr-FR" sz="1600" b="0" i="0" kern="1200" dirty="0" err="1">
                          <a:solidFill>
                            <a:schemeClr val="dk1"/>
                          </a:solidFill>
                          <a:effectLst/>
                          <a:latin typeface="+mn-lt"/>
                          <a:ea typeface="+mn-ea"/>
                          <a:cs typeface="+mn-cs"/>
                        </a:rPr>
                        <a:t>Layman</a:t>
                      </a:r>
                      <a:r>
                        <a:rPr lang="fr-FR" sz="1600" b="0" i="0" kern="1200" dirty="0">
                          <a:solidFill>
                            <a:schemeClr val="dk1"/>
                          </a:solidFill>
                          <a:effectLst/>
                          <a:latin typeface="+mn-lt"/>
                          <a:ea typeface="+mn-ea"/>
                          <a:cs typeface="+mn-cs"/>
                        </a:rPr>
                        <a:t> ́s report</a:t>
                      </a:r>
                      <a:endParaRPr lang="de-DE" sz="1600" dirty="0"/>
                    </a:p>
                  </a:txBody>
                  <a:tcPr/>
                </a:tc>
                <a:tc>
                  <a:txBody>
                    <a:bodyPr/>
                    <a:lstStyle/>
                    <a:p>
                      <a:r>
                        <a:rPr lang="de-DE" sz="1600" b="0" i="0" kern="1200" dirty="0">
                          <a:solidFill>
                            <a:schemeClr val="dk1"/>
                          </a:solidFill>
                          <a:effectLst/>
                          <a:latin typeface="+mn-lt"/>
                          <a:ea typeface="+mn-ea"/>
                          <a:cs typeface="+mn-cs"/>
                        </a:rPr>
                        <a:t>TIR Consulting Group </a:t>
                      </a:r>
                      <a:r>
                        <a:rPr lang="de-DE" sz="1600" b="0" i="0" kern="1200" dirty="0" err="1">
                          <a:solidFill>
                            <a:schemeClr val="dk1"/>
                          </a:solidFill>
                          <a:effectLst/>
                          <a:latin typeface="+mn-lt"/>
                          <a:ea typeface="+mn-ea"/>
                          <a:cs typeface="+mn-cs"/>
                        </a:rPr>
                        <a:t>j.d.o.o</a:t>
                      </a:r>
                      <a:r>
                        <a:rPr lang="de-DE" sz="1600" b="0" i="0" kern="1200" dirty="0">
                          <a:solidFill>
                            <a:schemeClr val="dk1"/>
                          </a:solidFill>
                          <a:effectLst/>
                          <a:latin typeface="+mn-lt"/>
                          <a:ea typeface="+mn-ea"/>
                          <a:cs typeface="+mn-cs"/>
                        </a:rPr>
                        <a:t> - </a:t>
                      </a:r>
                      <a:r>
                        <a:rPr lang="de-DE" sz="1600" b="0" i="0" kern="1200" dirty="0" err="1">
                          <a:solidFill>
                            <a:schemeClr val="dk1"/>
                          </a:solidFill>
                          <a:effectLst/>
                          <a:latin typeface="+mn-lt"/>
                          <a:ea typeface="+mn-ea"/>
                          <a:cs typeface="+mn-cs"/>
                        </a:rPr>
                        <a:t>Croatia</a:t>
                      </a:r>
                      <a:endParaRPr lang="de-DE" sz="1600" dirty="0"/>
                    </a:p>
                  </a:txBody>
                  <a:tcPr/>
                </a:tc>
                <a:extLst>
                  <a:ext uri="{0D108BD9-81ED-4DB2-BD59-A6C34878D82A}">
                    <a16:rowId xmlns:a16="http://schemas.microsoft.com/office/drawing/2014/main" val="2576240836"/>
                  </a:ext>
                </a:extLst>
              </a:tr>
            </a:tbl>
          </a:graphicData>
        </a:graphic>
      </p:graphicFrame>
      <p:sp>
        <p:nvSpPr>
          <p:cNvPr id="3" name="Rechteck 2">
            <a:extLst>
              <a:ext uri="{FF2B5EF4-FFF2-40B4-BE49-F238E27FC236}">
                <a16:creationId xmlns:a16="http://schemas.microsoft.com/office/drawing/2014/main" id="{07B7EA6E-EF89-084F-624B-DD0D3B17064C}"/>
              </a:ext>
            </a:extLst>
          </p:cNvPr>
          <p:cNvSpPr/>
          <p:nvPr/>
        </p:nvSpPr>
        <p:spPr>
          <a:xfrm>
            <a:off x="803694" y="1763487"/>
            <a:ext cx="10584612" cy="559835"/>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81507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1</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lstStyle/>
          <a:p>
            <a:r>
              <a:rPr lang="en-US" dirty="0"/>
              <a:t>EU-CERT - Research on Quality criteria, Accreditation and Certificate Structures </a:t>
            </a:r>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109778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2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Concept Design for </a:t>
            </a:r>
            <a:r>
              <a:rPr lang="en-US" dirty="0" err="1"/>
              <a:t>Accredition</a:t>
            </a:r>
            <a:r>
              <a:rPr lang="en-US" dirty="0"/>
              <a:t> and Certification Processes </a:t>
            </a:r>
            <a:r>
              <a:rPr lang="en-US" sz="2000" dirty="0"/>
              <a:t>(Leading </a:t>
            </a:r>
            <a:r>
              <a:rPr lang="en-US" sz="2000" dirty="0" err="1"/>
              <a:t>orga</a:t>
            </a:r>
            <a:r>
              <a:rPr lang="en-US" sz="2000" dirty="0"/>
              <a:t>: </a:t>
            </a:r>
            <a:r>
              <a:rPr lang="en-US" sz="2000" dirty="0" err="1"/>
              <a:t>STANDo</a:t>
            </a:r>
            <a:r>
              <a:rPr lang="en-US" sz="2000" dirty="0"/>
              <a:t>) </a:t>
            </a:r>
            <a:endParaRPr lang="de-DE" dirty="0"/>
          </a:p>
        </p:txBody>
      </p:sp>
    </p:spTree>
    <p:extLst>
      <p:ext uri="{BB962C8B-B14F-4D97-AF65-F5344CB8AC3E}">
        <p14:creationId xmlns:p14="http://schemas.microsoft.com/office/powerpoint/2010/main" val="191062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3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Website and Data-base Design and Programming </a:t>
            </a:r>
            <a:r>
              <a:rPr lang="en-US" sz="2000" dirty="0"/>
              <a:t>(Leading </a:t>
            </a:r>
            <a:r>
              <a:rPr lang="en-US" sz="2000" dirty="0" err="1"/>
              <a:t>orga</a:t>
            </a:r>
            <a:r>
              <a:rPr lang="en-US" sz="2000" dirty="0"/>
              <a:t>: Ingenious Knowledge) </a:t>
            </a:r>
            <a:endParaRPr lang="de-DE" dirty="0"/>
          </a:p>
        </p:txBody>
      </p:sp>
    </p:spTree>
    <p:extLst>
      <p:ext uri="{BB962C8B-B14F-4D97-AF65-F5344CB8AC3E}">
        <p14:creationId xmlns:p14="http://schemas.microsoft.com/office/powerpoint/2010/main" val="121770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4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Handbook</a:t>
            </a:r>
          </a:p>
          <a:p>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367155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458</Words>
  <Application>Microsoft Office PowerPoint</Application>
  <PresentationFormat>Breitbild</PresentationFormat>
  <Paragraphs>82</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宋体</vt:lpstr>
      <vt:lpstr>Calibri</vt:lpstr>
      <vt:lpstr>Calibri Light</vt:lpstr>
      <vt:lpstr>Euphemia</vt:lpstr>
      <vt:lpstr>Times New Roman</vt:lpstr>
      <vt:lpstr>Wingdings 3</vt:lpstr>
      <vt:lpstr>Rückblick</vt:lpstr>
      <vt:lpstr>EU-CERT: European Certificates and Accreditation for European Projects</vt:lpstr>
      <vt:lpstr>Meeting Agenda Wednesday, 8th of March </vt:lpstr>
      <vt:lpstr>Current Status of the  EU-CERT project in the partner countries</vt:lpstr>
      <vt:lpstr>Current Status of the  EU-CERT project in the partner countries</vt:lpstr>
      <vt:lpstr>Project Results </vt:lpstr>
      <vt:lpstr>Project Result 1</vt:lpstr>
      <vt:lpstr>Project Result 2 </vt:lpstr>
      <vt:lpstr>Project Result 3 </vt:lpstr>
      <vt:lpstr>Project Result 4 </vt:lpstr>
      <vt:lpstr>Project Result 5 </vt:lpstr>
      <vt:lpstr>Project Result 6</vt:lpstr>
      <vt:lpstr>Project Result 7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2023-03-07T17:14:38Z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