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4"/>
  </p:notesMasterIdLst>
  <p:handoutMasterIdLst>
    <p:handoutMasterId r:id="rId15"/>
  </p:handoutMasterIdLst>
  <p:sldIdLst>
    <p:sldId id="289" r:id="rId5"/>
    <p:sldId id="357" r:id="rId6"/>
    <p:sldId id="359" r:id="rId7"/>
    <p:sldId id="360" r:id="rId8"/>
    <p:sldId id="358" r:id="rId9"/>
    <p:sldId id="361" r:id="rId10"/>
    <p:sldId id="362" r:id="rId11"/>
    <p:sldId id="363" r:id="rId12"/>
    <p:sldId id="35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showGuides="1">
      <p:cViewPr varScale="1">
        <p:scale>
          <a:sx n="82" d="100"/>
          <a:sy n="82" d="100"/>
        </p:scale>
        <p:origin x="682"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08.03.2023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08.03.2023</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08.03.2023</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08.03.2023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08.03.2023</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08.03.2023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08.03.2023</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08.03.2023</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08.03.2023</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08.03.2023</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08.03.2023</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08.03.2023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08.03.2023</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4000" b="1" dirty="0"/>
              <a:t>EU-CERT</a:t>
            </a:r>
            <a:br>
              <a:rPr lang="en-US" sz="4000" b="1" dirty="0"/>
            </a:br>
            <a:r>
              <a:rPr lang="en-US" sz="4000" b="1" dirty="0"/>
              <a:t>Transnational partner meeting (TPM3)</a:t>
            </a:r>
            <a:br>
              <a:rPr lang="en-US" sz="4000" b="1" dirty="0"/>
            </a:br>
            <a:r>
              <a:rPr lang="en-US" sz="4000" b="1" dirty="0"/>
              <a:t>in </a:t>
            </a:r>
            <a:r>
              <a:rPr lang="de-DE" sz="4000" b="1" dirty="0"/>
              <a:t>Antibes, France </a:t>
            </a:r>
            <a:endParaRPr lang="de-DE" sz="4000" dirty="0"/>
          </a:p>
          <a:p>
            <a:r>
              <a:rPr lang="en-US" sz="2800" b="1" dirty="0"/>
              <a:t>The EU-CERT –</a:t>
            </a:r>
            <a:br>
              <a:rPr lang="en-US" sz="2800" b="1" dirty="0"/>
            </a:br>
            <a:r>
              <a:rPr lang="en-US" sz="2800" b="1" dirty="0"/>
              <a:t>Accreditation Structure and Tool Conference!</a:t>
            </a:r>
            <a:endParaRPr lang="de-DE" sz="2800" dirty="0"/>
          </a:p>
          <a:p>
            <a:r>
              <a:rPr lang="en-US" sz="2800" b="1" dirty="0"/>
              <a:t>7</a:t>
            </a:r>
            <a:r>
              <a:rPr lang="en-US" sz="2800" b="1" baseline="30000" dirty="0"/>
              <a:t>th</a:t>
            </a:r>
            <a:r>
              <a:rPr lang="en-US" sz="2800" b="1" dirty="0"/>
              <a:t> - 9</a:t>
            </a:r>
            <a:r>
              <a:rPr lang="en-US" sz="2800" b="1" baseline="30000" dirty="0"/>
              <a:t>th</a:t>
            </a:r>
            <a:r>
              <a:rPr lang="en-US" sz="2800" b="1" dirty="0"/>
              <a:t> of March 2023</a:t>
            </a:r>
            <a:endParaRPr lang="de-DE" sz="2800" dirty="0"/>
          </a:p>
          <a:p>
            <a:endParaRPr lang="en-US" sz="2000" b="1" dirty="0"/>
          </a:p>
          <a:p>
            <a:r>
              <a:rPr lang="en-US" sz="2000" b="1" dirty="0"/>
              <a:t>Partner Presentation</a:t>
            </a:r>
            <a:br>
              <a:rPr lang="en-US" sz="2000" b="1" dirty="0"/>
            </a:br>
            <a:r>
              <a:rPr lang="en-US" sz="2000" b="1" dirty="0"/>
              <a:t>Current status of Rutis, PT</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35CD07-464D-41F6-A36F-C9C5B9E8972E}"/>
              </a:ext>
            </a:extLst>
          </p:cNvPr>
          <p:cNvSpPr>
            <a:spLocks noGrp="1"/>
          </p:cNvSpPr>
          <p:nvPr>
            <p:ph type="title"/>
          </p:nvPr>
        </p:nvSpPr>
        <p:spPr/>
        <p:txBody>
          <a:bodyPr/>
          <a:lstStyle/>
          <a:p>
            <a:r>
              <a:rPr lang="de-DE" dirty="0"/>
              <a:t>Desktop Research</a:t>
            </a:r>
          </a:p>
        </p:txBody>
      </p:sp>
      <p:sp>
        <p:nvSpPr>
          <p:cNvPr id="3" name="Inhaltsplatzhalter 2">
            <a:extLst>
              <a:ext uri="{FF2B5EF4-FFF2-40B4-BE49-F238E27FC236}">
                <a16:creationId xmlns:a16="http://schemas.microsoft.com/office/drawing/2014/main" id="{CBBDB3F6-D738-4A76-9C08-2F7205DB34F6}"/>
              </a:ext>
            </a:extLst>
          </p:cNvPr>
          <p:cNvSpPr>
            <a:spLocks noGrp="1"/>
          </p:cNvSpPr>
          <p:nvPr>
            <p:ph idx="1"/>
          </p:nvPr>
        </p:nvSpPr>
        <p:spPr/>
        <p:txBody>
          <a:bodyPr/>
          <a:lstStyle/>
          <a:p>
            <a:r>
              <a:rPr lang="en-US" dirty="0"/>
              <a:t>2 notes:</a:t>
            </a:r>
          </a:p>
          <a:p>
            <a:r>
              <a:rPr lang="en-US" dirty="0"/>
              <a:t>- There is a statistical desert in Portuguese and European  data on education +65</a:t>
            </a:r>
          </a:p>
          <a:p>
            <a:endParaRPr lang="en-US" dirty="0"/>
          </a:p>
          <a:p>
            <a:r>
              <a:rPr lang="en-US" dirty="0"/>
              <a:t>- The means in adult education are all in professional qualification and not in non-formal education</a:t>
            </a:r>
          </a:p>
          <a:p>
            <a:endParaRPr lang="de-DE" dirty="0"/>
          </a:p>
        </p:txBody>
      </p:sp>
    </p:spTree>
    <p:extLst>
      <p:ext uri="{BB962C8B-B14F-4D97-AF65-F5344CB8AC3E}">
        <p14:creationId xmlns:p14="http://schemas.microsoft.com/office/powerpoint/2010/main" val="2076546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29648A-1CEC-4014-87BD-38775CD3C056}"/>
              </a:ext>
            </a:extLst>
          </p:cNvPr>
          <p:cNvSpPr>
            <a:spLocks noGrp="1"/>
          </p:cNvSpPr>
          <p:nvPr>
            <p:ph type="title"/>
          </p:nvPr>
        </p:nvSpPr>
        <p:spPr/>
        <p:txBody>
          <a:bodyPr/>
          <a:lstStyle/>
          <a:p>
            <a:r>
              <a:rPr lang="de-DE" dirty="0"/>
              <a:t>Desktop Research</a:t>
            </a:r>
          </a:p>
        </p:txBody>
      </p:sp>
      <p:sp>
        <p:nvSpPr>
          <p:cNvPr id="3" name="Inhaltsplatzhalter 2">
            <a:extLst>
              <a:ext uri="{FF2B5EF4-FFF2-40B4-BE49-F238E27FC236}">
                <a16:creationId xmlns:a16="http://schemas.microsoft.com/office/drawing/2014/main" id="{FFB38DDC-0F58-4842-80A2-485975B8222B}"/>
              </a:ext>
            </a:extLst>
          </p:cNvPr>
          <p:cNvSpPr>
            <a:spLocks noGrp="1"/>
          </p:cNvSpPr>
          <p:nvPr>
            <p:ph sz="half" idx="1"/>
          </p:nvPr>
        </p:nvSpPr>
        <p:spPr/>
        <p:txBody>
          <a:bodyPr>
            <a:normAutofit fontScale="77500" lnSpcReduction="20000"/>
          </a:bodyPr>
          <a:lstStyle/>
          <a:p>
            <a:r>
              <a:rPr lang="pt-PT" b="1" dirty="0">
                <a:solidFill>
                  <a:srgbClr val="FF0000"/>
                </a:solidFill>
              </a:rPr>
              <a:t>Schools (formal):</a:t>
            </a:r>
          </a:p>
          <a:p>
            <a:endParaRPr lang="pt-PT" dirty="0"/>
          </a:p>
          <a:p>
            <a:r>
              <a:rPr lang="en-US" dirty="0"/>
              <a:t>The following are education and training operators of </a:t>
            </a:r>
            <a:r>
              <a:rPr lang="en-US" b="1" dirty="0"/>
              <a:t>the National Qualifications System</a:t>
            </a:r>
            <a:r>
              <a:rPr lang="en-US" dirty="0"/>
              <a:t>:</a:t>
            </a:r>
          </a:p>
          <a:p>
            <a:endParaRPr lang="en-US" dirty="0"/>
          </a:p>
          <a:p>
            <a:pPr marL="285750" indent="-285750">
              <a:buFont typeface="Arial" panose="020B0604020202020204" pitchFamily="34" charset="0"/>
              <a:buChar char="•"/>
            </a:pPr>
            <a:r>
              <a:rPr lang="en-US" dirty="0"/>
              <a:t>    Public elementary and secondary schools.</a:t>
            </a:r>
          </a:p>
          <a:p>
            <a:pPr marL="285750" indent="-285750">
              <a:buFont typeface="Arial" panose="020B0604020202020204" pitchFamily="34" charset="0"/>
              <a:buChar char="•"/>
            </a:pPr>
            <a:r>
              <a:rPr lang="en-US" dirty="0"/>
              <a:t>    Public and private professional schools.</a:t>
            </a:r>
          </a:p>
          <a:p>
            <a:pPr marL="285750" indent="-285750">
              <a:buFont typeface="Arial" panose="020B0604020202020204" pitchFamily="34" charset="0"/>
              <a:buChar char="•"/>
            </a:pPr>
            <a:r>
              <a:rPr lang="en-US" dirty="0"/>
              <a:t>    Private and cooperative education establishments (EPC) with pedagogical parallelism or</a:t>
            </a:r>
          </a:p>
          <a:p>
            <a:r>
              <a:rPr lang="en-US" dirty="0"/>
              <a:t>    recognition of public interest.</a:t>
            </a:r>
          </a:p>
          <a:p>
            <a:pPr marL="285750" indent="-285750">
              <a:buFont typeface="Arial" panose="020B0604020202020204" pitchFamily="34" charset="0"/>
              <a:buChar char="•"/>
            </a:pPr>
            <a:r>
              <a:rPr lang="en-US" dirty="0"/>
              <a:t>    The professional training and professional rehabilitation centers directly managed and </a:t>
            </a:r>
          </a:p>
          <a:p>
            <a:r>
              <a:rPr lang="en-US" dirty="0"/>
              <a:t>     protocol managed by the IEFP.</a:t>
            </a:r>
          </a:p>
          <a:p>
            <a:endParaRPr lang="de-DE" dirty="0"/>
          </a:p>
        </p:txBody>
      </p:sp>
      <p:sp>
        <p:nvSpPr>
          <p:cNvPr id="4" name="Inhaltsplatzhalter 3">
            <a:extLst>
              <a:ext uri="{FF2B5EF4-FFF2-40B4-BE49-F238E27FC236}">
                <a16:creationId xmlns:a16="http://schemas.microsoft.com/office/drawing/2014/main" id="{8D390F1F-95B4-7536-0575-C82DF0B67FF3}"/>
              </a:ext>
            </a:extLst>
          </p:cNvPr>
          <p:cNvSpPr>
            <a:spLocks noGrp="1"/>
          </p:cNvSpPr>
          <p:nvPr>
            <p:ph sz="half" idx="2"/>
          </p:nvPr>
        </p:nvSpPr>
        <p:spPr/>
        <p:txBody>
          <a:bodyPr>
            <a:normAutofit fontScale="77500" lnSpcReduction="20000"/>
          </a:bodyPr>
          <a:lstStyle/>
          <a:p>
            <a:pPr marL="285750" indent="-285750">
              <a:buFont typeface="Arial" panose="020B0604020202020204" pitchFamily="34" charset="0"/>
              <a:buChar char="•"/>
            </a:pPr>
            <a:r>
              <a:rPr lang="en-US" dirty="0"/>
              <a:t> Training entities integrated in other ministries or other legal persons governed by</a:t>
            </a:r>
          </a:p>
          <a:p>
            <a:r>
              <a:rPr lang="en-US" dirty="0"/>
              <a:t>    public law (for example: hotel and tourism schools of Turismo de Portugal, technological</a:t>
            </a:r>
          </a:p>
          <a:p>
            <a:r>
              <a:rPr lang="en-US" dirty="0"/>
              <a:t>    schools of the Ministry of Economy).</a:t>
            </a:r>
          </a:p>
          <a:p>
            <a:pPr marL="285750" indent="-285750">
              <a:buFont typeface="Arial" panose="020B0604020202020204" pitchFamily="34" charset="0"/>
              <a:buChar char="•"/>
            </a:pPr>
            <a:r>
              <a:rPr lang="en-US" dirty="0"/>
              <a:t>    Private sector certified training providers.</a:t>
            </a:r>
          </a:p>
          <a:p>
            <a:pPr marL="285750" indent="-285750">
              <a:buFont typeface="Arial" panose="020B0604020202020204" pitchFamily="34" charset="0"/>
              <a:buChar char="•"/>
            </a:pPr>
            <a:r>
              <a:rPr lang="en-US" dirty="0"/>
              <a:t>     Companies and other organizations that provide training for their workers.</a:t>
            </a:r>
          </a:p>
          <a:p>
            <a:r>
              <a:rPr kumimoji="0" lang="pt-PT" altLang="pt-PT" b="0" i="0" u="none" strike="noStrike" cap="none" normalizeH="0" baseline="0" dirty="0">
                <a:ln>
                  <a:noFill/>
                </a:ln>
                <a:solidFill>
                  <a:schemeClr val="tx1"/>
                </a:solidFill>
                <a:effectLst/>
                <a:latin typeface="Trebuchet MS" panose="020B0603020202020204" pitchFamily="34" charset="0"/>
              </a:rPr>
              <a:t>by </a:t>
            </a:r>
            <a:r>
              <a:rPr kumimoji="0" lang="pt-PT" altLang="pt-PT" b="1" i="0" u="none" strike="noStrike" cap="none" normalizeH="0" baseline="0" dirty="0">
                <a:ln>
                  <a:noFill/>
                </a:ln>
                <a:solidFill>
                  <a:schemeClr val="tx1"/>
                </a:solidFill>
                <a:effectLst/>
                <a:latin typeface="Trebuchet MS" panose="020B0603020202020204" pitchFamily="34" charset="0"/>
              </a:rPr>
              <a:t>DGERT </a:t>
            </a:r>
            <a:r>
              <a:rPr kumimoji="0" lang="pt-PT" altLang="pt-PT" b="0" i="0" u="none" strike="noStrike" cap="none" normalizeH="0" dirty="0">
                <a:ln>
                  <a:noFill/>
                </a:ln>
                <a:solidFill>
                  <a:schemeClr val="tx1"/>
                </a:solidFill>
                <a:effectLst/>
                <a:latin typeface="Trebuchet MS" panose="020B0603020202020204" pitchFamily="34" charset="0"/>
              </a:rPr>
              <a:t> </a:t>
            </a:r>
            <a:r>
              <a:rPr kumimoji="0" lang="pt-PT" altLang="pt-PT" b="0" i="0" u="none" strike="noStrike" cap="none" normalizeH="0" baseline="0" dirty="0">
                <a:ln>
                  <a:noFill/>
                </a:ln>
                <a:solidFill>
                  <a:schemeClr val="tx1"/>
                </a:solidFill>
                <a:effectLst/>
                <a:latin typeface="Trebuchet MS" panose="020B0603020202020204" pitchFamily="34" charset="0"/>
              </a:rPr>
              <a:t>(General directorate for employment and labor relations) </a:t>
            </a:r>
            <a:endParaRPr lang="de-DE" dirty="0"/>
          </a:p>
        </p:txBody>
      </p:sp>
    </p:spTree>
    <p:extLst>
      <p:ext uri="{BB962C8B-B14F-4D97-AF65-F5344CB8AC3E}">
        <p14:creationId xmlns:p14="http://schemas.microsoft.com/office/powerpoint/2010/main" val="298463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29648A-1CEC-4014-87BD-38775CD3C056}"/>
              </a:ext>
            </a:extLst>
          </p:cNvPr>
          <p:cNvSpPr>
            <a:spLocks noGrp="1"/>
          </p:cNvSpPr>
          <p:nvPr>
            <p:ph type="title"/>
          </p:nvPr>
        </p:nvSpPr>
        <p:spPr/>
        <p:txBody>
          <a:bodyPr/>
          <a:lstStyle/>
          <a:p>
            <a:r>
              <a:rPr lang="de-DE" dirty="0"/>
              <a:t>Desktop Research</a:t>
            </a:r>
          </a:p>
        </p:txBody>
      </p:sp>
      <p:sp>
        <p:nvSpPr>
          <p:cNvPr id="3" name="Inhaltsplatzhalter 2">
            <a:extLst>
              <a:ext uri="{FF2B5EF4-FFF2-40B4-BE49-F238E27FC236}">
                <a16:creationId xmlns:a16="http://schemas.microsoft.com/office/drawing/2014/main" id="{FFB38DDC-0F58-4842-80A2-485975B8222B}"/>
              </a:ext>
            </a:extLst>
          </p:cNvPr>
          <p:cNvSpPr>
            <a:spLocks noGrp="1"/>
          </p:cNvSpPr>
          <p:nvPr>
            <p:ph sz="half" idx="1"/>
          </p:nvPr>
        </p:nvSpPr>
        <p:spPr/>
        <p:txBody>
          <a:bodyPr>
            <a:normAutofit/>
          </a:bodyPr>
          <a:lstStyle/>
          <a:p>
            <a:r>
              <a:rPr lang="pt-PT" b="1" dirty="0">
                <a:solidFill>
                  <a:srgbClr val="FF0000"/>
                </a:solidFill>
              </a:rPr>
              <a:t>Training companies (formal):</a:t>
            </a:r>
          </a:p>
          <a:p>
            <a:endParaRPr lang="pt-PT" b="1" dirty="0">
              <a:solidFill>
                <a:srgbClr val="FF0000"/>
              </a:solidFill>
            </a:endParaRPr>
          </a:p>
          <a:p>
            <a:r>
              <a:rPr kumimoji="0" lang="pt-PT" altLang="pt-PT" b="0" i="0" u="none" strike="noStrike" cap="none" normalizeH="0" baseline="0" dirty="0">
                <a:ln>
                  <a:noFill/>
                </a:ln>
                <a:solidFill>
                  <a:schemeClr val="tx1"/>
                </a:solidFill>
                <a:effectLst/>
                <a:latin typeface="Trebuchet MS" panose="020B0603020202020204" pitchFamily="34" charset="0"/>
              </a:rPr>
              <a:t>- Certification of training companies is carried out by </a:t>
            </a:r>
            <a:r>
              <a:rPr kumimoji="0" lang="pt-PT" altLang="pt-PT" b="1" i="0" u="none" strike="noStrike" cap="none" normalizeH="0" baseline="0" dirty="0">
                <a:ln>
                  <a:noFill/>
                </a:ln>
                <a:solidFill>
                  <a:schemeClr val="tx1"/>
                </a:solidFill>
                <a:effectLst/>
                <a:latin typeface="Trebuchet MS" panose="020B0603020202020204" pitchFamily="34" charset="0"/>
              </a:rPr>
              <a:t>DGERT</a:t>
            </a:r>
            <a:r>
              <a:rPr kumimoji="0" lang="pt-PT" altLang="pt-PT" b="0" i="0" u="none" strike="noStrike" cap="none" normalizeH="0" baseline="0" dirty="0">
                <a:ln>
                  <a:noFill/>
                </a:ln>
                <a:solidFill>
                  <a:schemeClr val="tx1"/>
                </a:solidFill>
                <a:effectLst/>
                <a:latin typeface="Trebuchet MS" panose="020B0603020202020204" pitchFamily="34" charset="0"/>
              </a:rPr>
              <a:t> (</a:t>
            </a:r>
            <a:r>
              <a:rPr lang="pt-PT" altLang="pt-PT" dirty="0">
                <a:latin typeface="Trebuchet MS" panose="020B0603020202020204" pitchFamily="34" charset="0"/>
              </a:rPr>
              <a:t>G</a:t>
            </a:r>
            <a:r>
              <a:rPr kumimoji="0" lang="pt-PT" altLang="pt-PT" b="0" i="0" u="none" strike="noStrike" cap="none" normalizeH="0" baseline="0" dirty="0">
                <a:ln>
                  <a:noFill/>
                </a:ln>
                <a:solidFill>
                  <a:schemeClr val="tx1"/>
                </a:solidFill>
                <a:effectLst/>
                <a:latin typeface="Trebuchet MS" panose="020B0603020202020204" pitchFamily="34" charset="0"/>
              </a:rPr>
              <a:t>eneral directorate for employment and labor relations) </a:t>
            </a:r>
          </a:p>
          <a:p>
            <a:endParaRPr lang="pt-PT" dirty="0"/>
          </a:p>
          <a:p>
            <a:endParaRPr lang="de-DE" dirty="0"/>
          </a:p>
        </p:txBody>
      </p:sp>
      <p:sp>
        <p:nvSpPr>
          <p:cNvPr id="4" name="Inhaltsplatzhalter 3">
            <a:extLst>
              <a:ext uri="{FF2B5EF4-FFF2-40B4-BE49-F238E27FC236}">
                <a16:creationId xmlns:a16="http://schemas.microsoft.com/office/drawing/2014/main" id="{8D390F1F-95B4-7536-0575-C82DF0B67FF3}"/>
              </a:ext>
            </a:extLst>
          </p:cNvPr>
          <p:cNvSpPr>
            <a:spLocks noGrp="1"/>
          </p:cNvSpPr>
          <p:nvPr>
            <p:ph sz="half" idx="2"/>
          </p:nvPr>
        </p:nvSpPr>
        <p:spPr/>
        <p:txBody>
          <a:bodyPr>
            <a:normAutofit/>
          </a:bodyPr>
          <a:lstStyle/>
          <a:p>
            <a:pPr marL="0" indent="0">
              <a:buNone/>
            </a:pPr>
            <a:r>
              <a:rPr kumimoji="0" lang="en-US" altLang="pt-PT" b="0" i="0" u="none" strike="noStrike" cap="none" normalizeH="0" baseline="0" dirty="0">
                <a:ln>
                  <a:noFill/>
                </a:ln>
                <a:solidFill>
                  <a:schemeClr val="tx1"/>
                </a:solidFill>
                <a:effectLst/>
                <a:latin typeface="Trebuchet MS" panose="020B0603020202020204" pitchFamily="34" charset="0"/>
              </a:rPr>
              <a:t>- The Education and Training Courses are a path of basic education with double certification, that is, in which the social, scientific and professional skills required for the exercise of a professional activity are developed and at the same time the basic level of education is obtained</a:t>
            </a:r>
            <a:r>
              <a:rPr kumimoji="0" lang="en-US" altLang="pt-PT" b="0" i="0" u="none" strike="noStrike" cap="none" normalizeH="0" dirty="0">
                <a:ln>
                  <a:noFill/>
                </a:ln>
                <a:solidFill>
                  <a:schemeClr val="tx1"/>
                </a:solidFill>
                <a:effectLst/>
                <a:latin typeface="Trebuchet MS" panose="020B0603020202020204" pitchFamily="34" charset="0"/>
              </a:rPr>
              <a:t> by </a:t>
            </a:r>
            <a:r>
              <a:rPr kumimoji="0" lang="en-US" altLang="pt-PT" b="1" i="0" u="none" strike="noStrike" cap="none" normalizeH="0" dirty="0">
                <a:ln>
                  <a:noFill/>
                </a:ln>
                <a:solidFill>
                  <a:schemeClr val="tx1"/>
                </a:solidFill>
                <a:effectLst/>
                <a:latin typeface="Trebuchet MS" panose="020B0603020202020204" pitchFamily="34" charset="0"/>
              </a:rPr>
              <a:t>ANQEP</a:t>
            </a:r>
            <a:r>
              <a:rPr kumimoji="0" lang="en-US" altLang="pt-PT" b="0" i="0" u="none" strike="noStrike" cap="none" normalizeH="0" dirty="0">
                <a:ln>
                  <a:noFill/>
                </a:ln>
                <a:solidFill>
                  <a:schemeClr val="tx1"/>
                </a:solidFill>
                <a:effectLst/>
                <a:latin typeface="Trebuchet MS" panose="020B0603020202020204" pitchFamily="34" charset="0"/>
              </a:rPr>
              <a:t> (National Agency for Qualification and Professional Education) </a:t>
            </a:r>
            <a:endParaRPr kumimoji="0" lang="pt-PT" altLang="pt-PT" b="0" i="0" u="none" strike="noStrike" cap="none" normalizeH="0" baseline="0" dirty="0">
              <a:ln>
                <a:noFill/>
              </a:ln>
              <a:solidFill>
                <a:schemeClr val="tx1"/>
              </a:solidFill>
              <a:effectLst/>
              <a:latin typeface="Trebuchet MS" panose="020B0603020202020204" pitchFamily="34" charset="0"/>
            </a:endParaRPr>
          </a:p>
          <a:p>
            <a:pPr marL="0" indent="0">
              <a:buNone/>
            </a:pPr>
            <a:endParaRPr lang="de-DE" dirty="0"/>
          </a:p>
        </p:txBody>
      </p:sp>
    </p:spTree>
    <p:extLst>
      <p:ext uri="{BB962C8B-B14F-4D97-AF65-F5344CB8AC3E}">
        <p14:creationId xmlns:p14="http://schemas.microsoft.com/office/powerpoint/2010/main" val="1027233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35CD07-464D-41F6-A36F-C9C5B9E8972E}"/>
              </a:ext>
            </a:extLst>
          </p:cNvPr>
          <p:cNvSpPr>
            <a:spLocks noGrp="1"/>
          </p:cNvSpPr>
          <p:nvPr>
            <p:ph type="title"/>
          </p:nvPr>
        </p:nvSpPr>
        <p:spPr>
          <a:xfrm>
            <a:off x="1097280" y="1838285"/>
            <a:ext cx="10058400" cy="823740"/>
          </a:xfrm>
        </p:spPr>
        <p:txBody>
          <a:bodyPr>
            <a:noAutofit/>
          </a:bodyPr>
          <a:lstStyle/>
          <a:p>
            <a:pPr eaLnBrk="0" fontAlgn="base" hangingPunct="0">
              <a:lnSpc>
                <a:spcPct val="150000"/>
              </a:lnSpc>
              <a:spcBef>
                <a:spcPct val="0"/>
              </a:spcBef>
              <a:spcAft>
                <a:spcPct val="0"/>
              </a:spcAft>
            </a:pPr>
            <a:r>
              <a:rPr lang="en-US" altLang="pt-PT" sz="2000" b="1" dirty="0">
                <a:solidFill>
                  <a:srgbClr val="FF0000"/>
                </a:solidFill>
                <a:latin typeface="Trebuchet MS" panose="020B0603020202020204" pitchFamily="34" charset="0"/>
              </a:rPr>
              <a:t>Internal certification system of RUTIS </a:t>
            </a:r>
            <a:br>
              <a:rPr lang="en-US" altLang="pt-PT" sz="2000" b="1" dirty="0">
                <a:solidFill>
                  <a:srgbClr val="FF0000"/>
                </a:solidFill>
                <a:latin typeface="Trebuchet MS" panose="020B0603020202020204" pitchFamily="34" charset="0"/>
              </a:rPr>
            </a:br>
            <a:r>
              <a:rPr lang="en-US" altLang="pt-PT" sz="2000" b="1" dirty="0">
                <a:solidFill>
                  <a:srgbClr val="FF0000"/>
                </a:solidFill>
                <a:latin typeface="Trebuchet MS" panose="020B0603020202020204" pitchFamily="34" charset="0"/>
              </a:rPr>
              <a:t>(Senior Universities of Excellence)</a:t>
            </a:r>
            <a:endParaRPr lang="de-DE" sz="2000" dirty="0"/>
          </a:p>
        </p:txBody>
      </p:sp>
      <p:pic>
        <p:nvPicPr>
          <p:cNvPr id="4" name="Imagem 1">
            <a:extLst>
              <a:ext uri="{FF2B5EF4-FFF2-40B4-BE49-F238E27FC236}">
                <a16:creationId xmlns:a16="http://schemas.microsoft.com/office/drawing/2014/main" id="{253347DE-CC6F-7453-2FA0-CE362FE721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2992" y="2934741"/>
            <a:ext cx="7046976" cy="2615184"/>
          </a:xfrm>
          <a:prstGeom prst="rect">
            <a:avLst/>
          </a:prstGeom>
        </p:spPr>
      </p:pic>
      <p:sp>
        <p:nvSpPr>
          <p:cNvPr id="5" name="Titel 1">
            <a:extLst>
              <a:ext uri="{FF2B5EF4-FFF2-40B4-BE49-F238E27FC236}">
                <a16:creationId xmlns:a16="http://schemas.microsoft.com/office/drawing/2014/main" id="{88342DCC-9722-D2A5-B190-7FA0C2D8B6F4}"/>
              </a:ext>
            </a:extLst>
          </p:cNvPr>
          <p:cNvSpPr txBox="1">
            <a:spLocks/>
          </p:cNvSpPr>
          <p:nvPr/>
        </p:nvSpPr>
        <p:spPr>
          <a:xfrm>
            <a:off x="1097280" y="286603"/>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a:lstStyle>
          <a:p>
            <a:r>
              <a:rPr lang="de-DE"/>
              <a:t>Desktop Research</a:t>
            </a:r>
            <a:endParaRPr lang="de-DE" dirty="0"/>
          </a:p>
        </p:txBody>
      </p:sp>
    </p:spTree>
    <p:extLst>
      <p:ext uri="{BB962C8B-B14F-4D97-AF65-F5344CB8AC3E}">
        <p14:creationId xmlns:p14="http://schemas.microsoft.com/office/powerpoint/2010/main" val="2351058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C6BBC86-EE09-9809-AF80-B0C21E2ED49F}"/>
              </a:ext>
            </a:extLst>
          </p:cNvPr>
          <p:cNvSpPr>
            <a:spLocks noGrp="1"/>
          </p:cNvSpPr>
          <p:nvPr>
            <p:ph type="title"/>
          </p:nvPr>
        </p:nvSpPr>
        <p:spPr/>
        <p:txBody>
          <a:bodyPr/>
          <a:lstStyle/>
          <a:p>
            <a:r>
              <a:rPr lang="de-DE" dirty="0"/>
              <a:t>Desktop Research</a:t>
            </a:r>
          </a:p>
        </p:txBody>
      </p:sp>
      <p:sp>
        <p:nvSpPr>
          <p:cNvPr id="5" name="Inhaltsplatzhalter 4">
            <a:extLst>
              <a:ext uri="{FF2B5EF4-FFF2-40B4-BE49-F238E27FC236}">
                <a16:creationId xmlns:a16="http://schemas.microsoft.com/office/drawing/2014/main" id="{EF639FE2-D9B7-0A44-E5AA-9D5E7F37F75E}"/>
              </a:ext>
            </a:extLst>
          </p:cNvPr>
          <p:cNvSpPr>
            <a:spLocks noGrp="1"/>
          </p:cNvSpPr>
          <p:nvPr>
            <p:ph sz="half" idx="1"/>
          </p:nvPr>
        </p:nvSpPr>
        <p:spPr/>
        <p:txBody>
          <a:bodyPr>
            <a:normAutofit fontScale="62500" lnSpcReduction="20000"/>
          </a:bodyPr>
          <a:lstStyle/>
          <a:p>
            <a:pPr algn="just" eaLnBrk="0" fontAlgn="base" hangingPunct="0">
              <a:lnSpc>
                <a:spcPct val="150000"/>
              </a:lnSpc>
              <a:spcBef>
                <a:spcPct val="0"/>
              </a:spcBef>
              <a:spcAft>
                <a:spcPct val="0"/>
              </a:spcAft>
            </a:pPr>
            <a:r>
              <a:rPr lang="pt-PT" altLang="pt-PT" sz="3200" b="1" dirty="0">
                <a:solidFill>
                  <a:srgbClr val="FF0000"/>
                </a:solidFill>
                <a:latin typeface="Trebuchet MS" panose="020B0603020202020204" pitchFamily="34" charset="0"/>
              </a:rPr>
              <a:t>ISO </a:t>
            </a:r>
            <a:r>
              <a:rPr lang="pt-PT" sz="3200" b="1" dirty="0">
                <a:solidFill>
                  <a:srgbClr val="FF0000"/>
                </a:solidFill>
              </a:rPr>
              <a:t>(formal):</a:t>
            </a:r>
          </a:p>
          <a:p>
            <a:pPr lvl="0" eaLnBrk="0" fontAlgn="base" hangingPunct="0">
              <a:lnSpc>
                <a:spcPct val="200000"/>
              </a:lnSpc>
              <a:spcBef>
                <a:spcPct val="0"/>
              </a:spcBef>
              <a:spcAft>
                <a:spcPct val="0"/>
              </a:spcAft>
              <a:buFontTx/>
              <a:buChar char="-"/>
            </a:pPr>
            <a:r>
              <a:rPr kumimoji="0" lang="pt-PT" altLang="pt-PT" b="1" i="0" u="none" strike="noStrike" cap="none" normalizeH="0" baseline="0" dirty="0">
                <a:ln>
                  <a:noFill/>
                </a:ln>
                <a:solidFill>
                  <a:schemeClr val="tx1"/>
                </a:solidFill>
                <a:effectLst/>
                <a:latin typeface="Arial Unicode MS" panose="020B0604020202020204" pitchFamily="34" charset="-128"/>
              </a:rPr>
              <a:t>ISO 21001 – Management system for educational/training organizations</a:t>
            </a:r>
            <a:r>
              <a:rPr lang="pt-PT" altLang="pt-PT" b="1" dirty="0"/>
              <a:t>. </a:t>
            </a:r>
            <a:r>
              <a:rPr lang="en-US" altLang="pt-PT" dirty="0"/>
              <a:t>First ISO standard for management systems for educational organizations.</a:t>
            </a:r>
          </a:p>
          <a:p>
            <a:pPr lvl="0" eaLnBrk="0" fontAlgn="base" hangingPunct="0">
              <a:lnSpc>
                <a:spcPct val="200000"/>
              </a:lnSpc>
              <a:spcBef>
                <a:spcPct val="0"/>
              </a:spcBef>
              <a:spcAft>
                <a:spcPct val="0"/>
              </a:spcAft>
              <a:buFontTx/>
              <a:buChar char="-"/>
            </a:pPr>
            <a:r>
              <a:rPr kumimoji="0" lang="en-US" altLang="pt-PT" sz="2000" b="0" i="0" u="none" strike="noStrike" cap="none" normalizeH="0" baseline="0" dirty="0">
                <a:ln>
                  <a:noFill/>
                </a:ln>
                <a:solidFill>
                  <a:schemeClr val="tx1"/>
                </a:solidFill>
                <a:effectLst/>
                <a:latin typeface="Arial" panose="020B0604020202020204" pitchFamily="34" charset="0"/>
              </a:rPr>
              <a:t>This standard applies to any organization that uses a curriculum to support skill development through teaching, learning or research, regardless of type, size or method of delivery. This means that it can be applied at all levels of formal and non-formal education, such as:</a:t>
            </a:r>
            <a:r>
              <a:rPr kumimoji="0" lang="en-US" altLang="pt-PT" sz="2000" b="0" i="0" u="none" strike="noStrike" cap="none" normalizeH="0" dirty="0">
                <a:ln>
                  <a:noFill/>
                </a:ln>
                <a:solidFill>
                  <a:schemeClr val="tx1"/>
                </a:solidFill>
                <a:effectLst/>
                <a:latin typeface="Arial" panose="020B0604020202020204" pitchFamily="34" charset="0"/>
              </a:rPr>
              <a:t> </a:t>
            </a:r>
            <a:r>
              <a:rPr kumimoji="0" lang="en-US" altLang="pt-PT" sz="2000" b="0" i="0" u="none" strike="noStrike" cap="none" normalizeH="0" baseline="0" dirty="0">
                <a:ln>
                  <a:noFill/>
                </a:ln>
                <a:solidFill>
                  <a:schemeClr val="tx1"/>
                </a:solidFill>
                <a:effectLst/>
                <a:latin typeface="Arial" panose="020B0604020202020204" pitchFamily="34" charset="0"/>
              </a:rPr>
              <a:t> Nursery; High school;</a:t>
            </a:r>
            <a:r>
              <a:rPr kumimoji="0" lang="en-US" altLang="pt-PT" sz="2000" b="0" i="0" u="none" strike="noStrike" cap="none" normalizeH="0" dirty="0">
                <a:ln>
                  <a:noFill/>
                </a:ln>
                <a:solidFill>
                  <a:schemeClr val="tx1"/>
                </a:solidFill>
                <a:effectLst/>
                <a:latin typeface="Arial" panose="020B0604020202020204" pitchFamily="34" charset="0"/>
              </a:rPr>
              <a:t> </a:t>
            </a:r>
            <a:r>
              <a:rPr kumimoji="0" lang="en-US" altLang="pt-PT" sz="2000" b="0" i="0" u="none" strike="noStrike" cap="none" normalizeH="0" baseline="0" dirty="0">
                <a:ln>
                  <a:noFill/>
                </a:ln>
                <a:solidFill>
                  <a:schemeClr val="tx1"/>
                </a:solidFill>
                <a:effectLst/>
                <a:latin typeface="Arial" panose="020B0604020202020204" pitchFamily="34" charset="0"/>
              </a:rPr>
              <a:t>Professional education;</a:t>
            </a:r>
            <a:r>
              <a:rPr kumimoji="0" lang="en-US" altLang="pt-PT" sz="2000" b="0" i="0" u="none" strike="noStrike" cap="none" normalizeH="0" dirty="0">
                <a:ln>
                  <a:noFill/>
                </a:ln>
                <a:solidFill>
                  <a:schemeClr val="tx1"/>
                </a:solidFill>
                <a:effectLst/>
                <a:latin typeface="Arial" panose="020B0604020202020204" pitchFamily="34" charset="0"/>
              </a:rPr>
              <a:t> </a:t>
            </a:r>
            <a:r>
              <a:rPr kumimoji="0" lang="en-US" altLang="pt-PT" sz="2000" b="0" i="0" u="none" strike="noStrike" cap="none" normalizeH="0" baseline="0" dirty="0">
                <a:ln>
                  <a:noFill/>
                </a:ln>
                <a:solidFill>
                  <a:schemeClr val="tx1"/>
                </a:solidFill>
                <a:effectLst/>
                <a:latin typeface="Arial" panose="020B0604020202020204" pitchFamily="34" charset="0"/>
              </a:rPr>
              <a:t>University education</a:t>
            </a:r>
            <a:r>
              <a:rPr kumimoji="0" lang="en-US" altLang="pt-PT" sz="2000" b="0" i="0" u="none" strike="noStrike" cap="none" normalizeH="0" dirty="0">
                <a:ln>
                  <a:noFill/>
                </a:ln>
                <a:solidFill>
                  <a:schemeClr val="tx1"/>
                </a:solidFill>
                <a:effectLst/>
                <a:latin typeface="Arial" panose="020B0604020202020204" pitchFamily="34" charset="0"/>
              </a:rPr>
              <a:t> or</a:t>
            </a:r>
            <a:r>
              <a:rPr kumimoji="0" lang="en-US" altLang="pt-PT" sz="2000" b="0" i="0" u="none" strike="noStrike" cap="none" normalizeH="0" baseline="0" dirty="0">
                <a:ln>
                  <a:noFill/>
                </a:ln>
                <a:solidFill>
                  <a:schemeClr val="tx1"/>
                </a:solidFill>
                <a:effectLst/>
                <a:latin typeface="Arial" panose="020B0604020202020204" pitchFamily="34" charset="0"/>
              </a:rPr>
              <a:t> Short term professional training</a:t>
            </a:r>
          </a:p>
          <a:p>
            <a:endParaRPr lang="de-DE" dirty="0"/>
          </a:p>
        </p:txBody>
      </p:sp>
      <p:sp>
        <p:nvSpPr>
          <p:cNvPr id="6" name="Inhaltsplatzhalter 5">
            <a:extLst>
              <a:ext uri="{FF2B5EF4-FFF2-40B4-BE49-F238E27FC236}">
                <a16:creationId xmlns:a16="http://schemas.microsoft.com/office/drawing/2014/main" id="{7AE1BBF3-B669-2FAC-EF81-34FCFEB412F9}"/>
              </a:ext>
            </a:extLst>
          </p:cNvPr>
          <p:cNvSpPr>
            <a:spLocks noGrp="1"/>
          </p:cNvSpPr>
          <p:nvPr>
            <p:ph sz="half" idx="2"/>
          </p:nvPr>
        </p:nvSpPr>
        <p:spPr/>
        <p:txBody>
          <a:bodyPr>
            <a:normAutofit fontScale="62500" lnSpcReduction="20000"/>
          </a:bodyPr>
          <a:lstStyle/>
          <a:p>
            <a:pPr>
              <a:lnSpc>
                <a:spcPct val="170000"/>
              </a:lnSpc>
            </a:pPr>
            <a:r>
              <a:rPr lang="de-DE" dirty="0"/>
              <a:t>- </a:t>
            </a:r>
            <a:r>
              <a:rPr kumimoji="0" lang="en-US" altLang="pt-PT" sz="2000" b="0" i="0" u="none" strike="noStrike" cap="none" normalizeH="0" baseline="0" dirty="0">
                <a:ln>
                  <a:noFill/>
                </a:ln>
                <a:solidFill>
                  <a:schemeClr val="tx1"/>
                </a:solidFill>
                <a:effectLst/>
                <a:latin typeface="Arial" panose="020B0604020202020204" pitchFamily="34" charset="0"/>
              </a:rPr>
              <a:t>It also means that it can be used </a:t>
            </a:r>
            <a:r>
              <a:rPr kumimoji="0" lang="en-US" altLang="pt-P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by public or private </a:t>
            </a:r>
            <a:r>
              <a:rPr kumimoji="0" lang="en-US" altLang="pt-PT" sz="20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organisations</a:t>
            </a:r>
            <a:r>
              <a:rPr kumimoji="0" lang="en-US" altLang="pt-PT"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larger or smaller, including training departments of companies in non-educational sectors; and offering face-to-face, e-learning, blended or hybrid education and training services,</a:t>
            </a:r>
            <a:r>
              <a:rPr kumimoji="0" lang="en-US" altLang="pt-PT" sz="2000" b="0" i="0" u="none" strike="noStrike" cap="none" normalizeH="0" dirty="0">
                <a:ln>
                  <a:noFill/>
                </a:ln>
                <a:solidFill>
                  <a:schemeClr val="tx1"/>
                </a:solidFill>
                <a:effectLst/>
                <a:latin typeface="Arial" panose="020B0604020202020204" pitchFamily="34" charset="0"/>
                <a:cs typeface="Arial" panose="020B0604020202020204" pitchFamily="34" charset="0"/>
              </a:rPr>
              <a:t> by </a:t>
            </a:r>
            <a:r>
              <a:rPr lang="pt-PT" sz="2000" dirty="0">
                <a:latin typeface="Arial" panose="020B0604020202020204" pitchFamily="34" charset="0"/>
                <a:cs typeface="Arial" panose="020B0604020202020204" pitchFamily="34" charset="0"/>
              </a:rPr>
              <a:t>Projeto Europeu </a:t>
            </a:r>
            <a:r>
              <a:rPr lang="pt-PT" sz="2000" b="1" dirty="0">
                <a:latin typeface="Arial" panose="020B0604020202020204" pitchFamily="34" charset="0"/>
                <a:cs typeface="Arial" panose="020B0604020202020204" pitchFamily="34" charset="0"/>
              </a:rPr>
              <a:t>VET21001 (Aveiro).</a:t>
            </a:r>
            <a:endParaRPr kumimoji="0" lang="pt-PT" altLang="pt-PT"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2534903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7F1E58-5E99-AF9E-30F6-7C7969F3ED28}"/>
              </a:ext>
            </a:extLst>
          </p:cNvPr>
          <p:cNvSpPr>
            <a:spLocks noGrp="1"/>
          </p:cNvSpPr>
          <p:nvPr>
            <p:ph type="title"/>
          </p:nvPr>
        </p:nvSpPr>
        <p:spPr/>
        <p:txBody>
          <a:bodyPr/>
          <a:lstStyle/>
          <a:p>
            <a:r>
              <a:rPr lang="de-DE" dirty="0"/>
              <a:t>Work </a:t>
            </a:r>
            <a:r>
              <a:rPr lang="de-DE" dirty="0" err="1"/>
              <a:t>we</a:t>
            </a:r>
            <a:r>
              <a:rPr lang="de-DE" dirty="0"/>
              <a:t> </a:t>
            </a:r>
            <a:r>
              <a:rPr lang="de-DE" dirty="0" err="1"/>
              <a:t>have</a:t>
            </a:r>
            <a:r>
              <a:rPr lang="de-DE" dirty="0"/>
              <a:t> </a:t>
            </a:r>
            <a:r>
              <a:rPr lang="de-DE" dirty="0" err="1"/>
              <a:t>done</a:t>
            </a:r>
            <a:endParaRPr lang="de-DE" dirty="0"/>
          </a:p>
        </p:txBody>
      </p:sp>
      <p:sp>
        <p:nvSpPr>
          <p:cNvPr id="5" name="Inhaltsplatzhalter 4">
            <a:extLst>
              <a:ext uri="{FF2B5EF4-FFF2-40B4-BE49-F238E27FC236}">
                <a16:creationId xmlns:a16="http://schemas.microsoft.com/office/drawing/2014/main" id="{5A1D69E6-AD68-3A5F-19DF-AEB85E7D236F}"/>
              </a:ext>
            </a:extLst>
          </p:cNvPr>
          <p:cNvSpPr>
            <a:spLocks noGrp="1"/>
          </p:cNvSpPr>
          <p:nvPr>
            <p:ph idx="1"/>
          </p:nvPr>
        </p:nvSpPr>
        <p:spPr/>
        <p:txBody>
          <a:bodyPr/>
          <a:lstStyle/>
          <a:p>
            <a:pPr marL="285750" lvl="0" indent="-285750" eaLnBrk="0" fontAlgn="base" hangingPunct="0">
              <a:spcBef>
                <a:spcPct val="0"/>
              </a:spcBef>
              <a:spcAft>
                <a:spcPct val="0"/>
              </a:spcAft>
              <a:buFont typeface="Arial" panose="020B0604020202020204" pitchFamily="34" charset="0"/>
              <a:buChar char="•"/>
            </a:pPr>
            <a:r>
              <a:rPr kumimoji="0" lang="en-US" altLang="pt-PT" sz="2000" b="0" i="0" u="none" strike="noStrike" cap="none" normalizeH="0" baseline="0" dirty="0">
                <a:ln>
                  <a:noFill/>
                </a:ln>
                <a:solidFill>
                  <a:schemeClr val="tx1"/>
                </a:solidFill>
                <a:effectLst/>
                <a:latin typeface="+mj-lt"/>
              </a:rPr>
              <a:t>5 meetings with experts</a:t>
            </a:r>
          </a:p>
          <a:p>
            <a:pPr marL="285750" lvl="0" indent="-285750" eaLnBrk="0" fontAlgn="base" hangingPunct="0">
              <a:spcBef>
                <a:spcPct val="0"/>
              </a:spcBef>
              <a:spcAft>
                <a:spcPct val="0"/>
              </a:spcAft>
              <a:buFont typeface="Arial" panose="020B0604020202020204" pitchFamily="34" charset="0"/>
              <a:buChar char="•"/>
            </a:pPr>
            <a:endParaRPr kumimoji="0" lang="en-US" altLang="pt-PT" sz="2000" b="0" i="0" u="none" strike="noStrike" cap="none" normalizeH="0" baseline="0" dirty="0">
              <a:ln>
                <a:noFill/>
              </a:ln>
              <a:solidFill>
                <a:schemeClr val="tx1"/>
              </a:solidFill>
              <a:effectLst/>
              <a:latin typeface="+mj-lt"/>
            </a:endParaRPr>
          </a:p>
          <a:p>
            <a:pPr marL="285750" lvl="0" indent="-285750" eaLnBrk="0" fontAlgn="base" hangingPunct="0">
              <a:spcBef>
                <a:spcPct val="0"/>
              </a:spcBef>
              <a:spcAft>
                <a:spcPct val="0"/>
              </a:spcAft>
              <a:buFont typeface="Arial" panose="020B0604020202020204" pitchFamily="34" charset="0"/>
              <a:buChar char="•"/>
            </a:pPr>
            <a:r>
              <a:rPr lang="en-US" altLang="pt-PT" sz="2000" dirty="0">
                <a:latin typeface="+mj-lt"/>
              </a:rPr>
              <a:t>W</a:t>
            </a:r>
            <a:r>
              <a:rPr kumimoji="0" lang="en-US" altLang="pt-PT" sz="2000" b="0" i="0" u="none" strike="noStrike" cap="none" normalizeH="0" baseline="0" dirty="0">
                <a:ln>
                  <a:noFill/>
                </a:ln>
                <a:solidFill>
                  <a:schemeClr val="tx1"/>
                </a:solidFill>
                <a:effectLst/>
                <a:latin typeface="+mj-lt"/>
              </a:rPr>
              <a:t>e created a lifelong education manual</a:t>
            </a:r>
          </a:p>
          <a:p>
            <a:pPr marL="285750" lvl="0" indent="-285750" eaLnBrk="0" fontAlgn="base" hangingPunct="0">
              <a:spcBef>
                <a:spcPct val="0"/>
              </a:spcBef>
              <a:spcAft>
                <a:spcPct val="0"/>
              </a:spcAft>
              <a:buFont typeface="Arial" panose="020B0604020202020204" pitchFamily="34" charset="0"/>
              <a:buChar char="•"/>
            </a:pPr>
            <a:endParaRPr lang="en-US" altLang="pt-PT" sz="2000" dirty="0">
              <a:latin typeface="+mj-lt"/>
            </a:endParaRPr>
          </a:p>
          <a:p>
            <a:pPr marL="285750" lvl="0" indent="-285750" eaLnBrk="0" fontAlgn="base" hangingPunct="0">
              <a:spcBef>
                <a:spcPct val="0"/>
              </a:spcBef>
              <a:spcAft>
                <a:spcPct val="0"/>
              </a:spcAft>
              <a:buFont typeface="Arial" panose="020B0604020202020204" pitchFamily="34" charset="0"/>
              <a:buChar char="•"/>
            </a:pPr>
            <a:r>
              <a:rPr lang="en-US" altLang="pt-PT" sz="2000" dirty="0">
                <a:latin typeface="+mj-lt"/>
              </a:rPr>
              <a:t>We </a:t>
            </a:r>
            <a:r>
              <a:rPr kumimoji="0" lang="en-US" altLang="pt-PT" sz="2000" b="0" i="0" u="none" strike="noStrike" cap="none" normalizeH="0" baseline="0" dirty="0">
                <a:ln>
                  <a:noFill/>
                </a:ln>
                <a:solidFill>
                  <a:schemeClr val="tx1"/>
                </a:solidFill>
                <a:effectLst/>
                <a:latin typeface="+mj-lt"/>
              </a:rPr>
              <a:t>working with 3 focus groups with experts</a:t>
            </a:r>
          </a:p>
          <a:p>
            <a:pPr marL="285750" lvl="0" indent="-285750" eaLnBrk="0" fontAlgn="base" hangingPunct="0">
              <a:spcBef>
                <a:spcPct val="0"/>
              </a:spcBef>
              <a:spcAft>
                <a:spcPct val="0"/>
              </a:spcAft>
              <a:buFont typeface="Arial" panose="020B0604020202020204" pitchFamily="34" charset="0"/>
              <a:buChar char="•"/>
            </a:pPr>
            <a:endParaRPr kumimoji="0" lang="en-US" altLang="pt-PT" sz="2000" b="0" i="0" u="none" strike="noStrike" cap="none" normalizeH="0" baseline="0" dirty="0">
              <a:ln>
                <a:noFill/>
              </a:ln>
              <a:solidFill>
                <a:schemeClr val="tx1"/>
              </a:solidFill>
              <a:effectLst/>
              <a:latin typeface="+mj-lt"/>
            </a:endParaRPr>
          </a:p>
          <a:p>
            <a:pPr marL="285750" lvl="0" indent="-285750" eaLnBrk="0" fontAlgn="base" hangingPunct="0">
              <a:spcBef>
                <a:spcPct val="0"/>
              </a:spcBef>
              <a:spcAft>
                <a:spcPct val="0"/>
              </a:spcAft>
              <a:buFont typeface="Arial" panose="020B0604020202020204" pitchFamily="34" charset="0"/>
              <a:buChar char="•"/>
            </a:pPr>
            <a:r>
              <a:rPr kumimoji="0" lang="en-US" altLang="pt-PT" sz="2000" b="0" i="0" u="none" strike="noStrike" cap="none" normalizeH="0" baseline="0" dirty="0">
                <a:ln>
                  <a:noFill/>
                </a:ln>
                <a:solidFill>
                  <a:schemeClr val="tx1"/>
                </a:solidFill>
                <a:effectLst/>
                <a:latin typeface="+mj-lt"/>
              </a:rPr>
              <a:t>We</a:t>
            </a:r>
            <a:r>
              <a:rPr kumimoji="0" lang="en-US" altLang="pt-PT" sz="2000" b="0" i="0" u="none" strike="noStrike" cap="none" normalizeH="0" dirty="0">
                <a:ln>
                  <a:noFill/>
                </a:ln>
                <a:solidFill>
                  <a:schemeClr val="tx1"/>
                </a:solidFill>
                <a:effectLst/>
                <a:latin typeface="+mj-lt"/>
              </a:rPr>
              <a:t> are working in a </a:t>
            </a:r>
            <a:r>
              <a:rPr kumimoji="0" lang="en-US" altLang="pt-PT" sz="2000" b="0" i="0" u="none" strike="noStrike" cap="none" normalizeH="0" baseline="0" dirty="0">
                <a:ln>
                  <a:noFill/>
                </a:ln>
                <a:solidFill>
                  <a:schemeClr val="tx1"/>
                </a:solidFill>
                <a:effectLst/>
                <a:latin typeface="+mj-lt"/>
              </a:rPr>
              <a:t>survey of seniors (ongoing)</a:t>
            </a:r>
            <a:endParaRPr kumimoji="0" lang="pt-PT" altLang="pt-PT" sz="2000" b="0" i="0" u="none" strike="noStrike" cap="none" normalizeH="0" baseline="0" dirty="0">
              <a:ln>
                <a:noFill/>
              </a:ln>
              <a:solidFill>
                <a:schemeClr val="tx1"/>
              </a:solidFill>
              <a:effectLst/>
              <a:latin typeface="+mj-lt"/>
            </a:endParaRPr>
          </a:p>
          <a:p>
            <a:endParaRPr lang="de-DE" dirty="0"/>
          </a:p>
        </p:txBody>
      </p:sp>
    </p:spTree>
    <p:extLst>
      <p:ext uri="{BB962C8B-B14F-4D97-AF65-F5344CB8AC3E}">
        <p14:creationId xmlns:p14="http://schemas.microsoft.com/office/powerpoint/2010/main" val="175097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444F5-4256-4531-759F-5EC45E1A95EB}"/>
              </a:ext>
            </a:extLst>
          </p:cNvPr>
          <p:cNvSpPr>
            <a:spLocks noGrp="1"/>
          </p:cNvSpPr>
          <p:nvPr>
            <p:ph type="title"/>
          </p:nvPr>
        </p:nvSpPr>
        <p:spPr/>
        <p:txBody>
          <a:bodyPr/>
          <a:lstStyle/>
          <a:p>
            <a:r>
              <a:rPr lang="de-DE" dirty="0"/>
              <a:t>Manual</a:t>
            </a:r>
          </a:p>
        </p:txBody>
      </p:sp>
      <p:pic>
        <p:nvPicPr>
          <p:cNvPr id="4" name="Imagem 4">
            <a:extLst>
              <a:ext uri="{FF2B5EF4-FFF2-40B4-BE49-F238E27FC236}">
                <a16:creationId xmlns:a16="http://schemas.microsoft.com/office/drawing/2014/main" id="{93B899D2-0393-B2FB-E774-F1E5D89262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3091" y="1431163"/>
            <a:ext cx="3092490" cy="45461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Imagem 5">
            <a:extLst>
              <a:ext uri="{FF2B5EF4-FFF2-40B4-BE49-F238E27FC236}">
                <a16:creationId xmlns:a16="http://schemas.microsoft.com/office/drawing/2014/main" id="{B047A6B0-555E-4E96-5F0C-AB08177452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1391" y="498690"/>
            <a:ext cx="4390834" cy="54785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09441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580</Words>
  <Application>Microsoft Office PowerPoint</Application>
  <PresentationFormat>Breitbild</PresentationFormat>
  <Paragraphs>61</Paragraphs>
  <Slides>9</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9</vt:i4>
      </vt:variant>
    </vt:vector>
  </HeadingPairs>
  <TitlesOfParts>
    <vt:vector size="17" baseType="lpstr">
      <vt:lpstr>Arial</vt:lpstr>
      <vt:lpstr>Arial Unicode MS</vt:lpstr>
      <vt:lpstr>Calibri</vt:lpstr>
      <vt:lpstr>Calibri Light</vt:lpstr>
      <vt:lpstr>Euphemia</vt:lpstr>
      <vt:lpstr>Trebuchet MS</vt:lpstr>
      <vt:lpstr>Wingdings 3</vt:lpstr>
      <vt:lpstr>Rückblick</vt:lpstr>
      <vt:lpstr>EU-CERT: European Certificates and Accreditation for European Projects</vt:lpstr>
      <vt:lpstr>Desktop Research</vt:lpstr>
      <vt:lpstr>Desktop Research</vt:lpstr>
      <vt:lpstr>Desktop Research</vt:lpstr>
      <vt:lpstr>Internal certification system of RUTIS  (Senior Universities of Excellence)</vt:lpstr>
      <vt:lpstr>Desktop Research</vt:lpstr>
      <vt:lpstr>Work we have done</vt:lpstr>
      <vt:lpstr>Manual</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2023-03-08T13:37:54Z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