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2"/>
  </p:notesMasterIdLst>
  <p:handoutMasterIdLst>
    <p:handoutMasterId r:id="rId13"/>
  </p:handoutMasterIdLst>
  <p:sldIdLst>
    <p:sldId id="289" r:id="rId5"/>
    <p:sldId id="408" r:id="rId6"/>
    <p:sldId id="399" r:id="rId7"/>
    <p:sldId id="398" r:id="rId8"/>
    <p:sldId id="406" r:id="rId9"/>
    <p:sldId id="407" r:id="rId10"/>
    <p:sldId id="352" r:id="rId11"/>
  </p:sldIdLst>
  <p:sldSz cx="12192000" cy="6858000"/>
  <p:notesSz cx="6858000" cy="91440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94744" autoAdjust="0"/>
  </p:normalViewPr>
  <p:slideViewPr>
    <p:cSldViewPr snapToGrid="0" showGuides="1">
      <p:cViewPr varScale="1">
        <p:scale>
          <a:sx n="74" d="100"/>
          <a:sy n="74" d="100"/>
        </p:scale>
        <p:origin x="1253"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01.12.2023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30.11.2023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30.11.2023</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30.11.2023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30.11.2023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30.11.2023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30.11.2023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30.11.2023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30.11.2023</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30.11.2023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30.11.2023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30.11.2023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36F87D3D-BB77-E0FE-2AAD-C5F38480C806}"/>
              </a:ext>
            </a:extLst>
          </p:cNvPr>
          <p:cNvGraphicFramePr>
            <a:graphicFrameLocks noChangeAspect="1"/>
          </p:cNvGraphicFramePr>
          <p:nvPr userDrawn="1">
            <p:custDataLst>
              <p:tags r:id="rId13"/>
            </p:custDataLst>
            <p:extLst>
              <p:ext uri="{D42A27DB-BD31-4B8C-83A1-F6EECF244321}">
                <p14:modId xmlns:p14="http://schemas.microsoft.com/office/powerpoint/2010/main" val="8295950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30.11.2023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4.jpeg"/><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5.png"/><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7.png"/><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b="1" dirty="0"/>
              <a:t>EU-CERT</a:t>
            </a:r>
            <a:br>
              <a:rPr lang="en-US" sz="2800" b="1" dirty="0"/>
            </a:br>
            <a:r>
              <a:rPr lang="en-US" sz="2800" b="1" dirty="0"/>
              <a:t>Transnational partner meeting (TPM4)</a:t>
            </a:r>
            <a:br>
              <a:rPr lang="en-US" sz="2800" b="1" dirty="0"/>
            </a:br>
            <a:r>
              <a:rPr lang="en-US" sz="2800" b="1" dirty="0"/>
              <a:t>in </a:t>
            </a:r>
            <a:r>
              <a:rPr lang="de-DE" sz="2800" b="1" dirty="0"/>
              <a:t>Zagreb, </a:t>
            </a:r>
            <a:r>
              <a:rPr lang="de-DE" sz="2800" b="1" dirty="0" err="1"/>
              <a:t>Croatia</a:t>
            </a:r>
            <a:endParaRPr lang="de-DE" sz="2800" b="1" dirty="0"/>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 EU-CERT – Accreditation and Documentation Conference!</a:t>
            </a: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b="1" dirty="0"/>
              <a:t>5</a:t>
            </a:r>
            <a:r>
              <a:rPr lang="en-US" b="1" baseline="30000" dirty="0" err="1"/>
              <a:t>th</a:t>
            </a:r>
            <a:r>
              <a:rPr lang="en-US" b="1" dirty="0"/>
              <a:t> - 7</a:t>
            </a:r>
            <a:r>
              <a:rPr lang="en-US" b="1" baseline="30000" dirty="0"/>
              <a:t>th</a:t>
            </a:r>
            <a:r>
              <a:rPr lang="en-US" b="1" dirty="0"/>
              <a:t> of December 2023</a:t>
            </a:r>
            <a:endParaRPr lang="de-DE" dirty="0"/>
          </a:p>
          <a:p>
            <a:endParaRPr lang="en-US" sz="2000" b="1" dirty="0"/>
          </a:p>
          <a:p>
            <a:r>
              <a:rPr lang="en-US" sz="2000" b="1" dirty="0"/>
              <a:t>Welcome</a:t>
            </a:r>
            <a:br>
              <a:rPr lang="en-US" sz="2000" b="1" dirty="0"/>
            </a:br>
            <a:r>
              <a:rPr lang="en-US" sz="2000" b="1" dirty="0"/>
              <a:t>University of Paderborn </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65C92A2-F38A-05BD-990F-B3BAAEFEBACD}"/>
              </a:ext>
            </a:extLst>
          </p:cNvPr>
          <p:cNvGraphicFramePr>
            <a:graphicFrameLocks noChangeAspect="1"/>
          </p:cNvGraphicFramePr>
          <p:nvPr>
            <p:custDataLst>
              <p:tags r:id="rId1"/>
            </p:custDataLst>
            <p:extLst>
              <p:ext uri="{D42A27DB-BD31-4B8C-83A1-F6EECF244321}">
                <p14:modId xmlns:p14="http://schemas.microsoft.com/office/powerpoint/2010/main" val="33479717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33" name="Grafik 32" descr="Viele Hände halten den Daumen hoch">
            <a:extLst>
              <a:ext uri="{FF2B5EF4-FFF2-40B4-BE49-F238E27FC236}">
                <a16:creationId xmlns:a16="http://schemas.microsoft.com/office/drawing/2014/main" id="{E585280E-C95B-DF7F-A25D-268FE5345187}"/>
              </a:ext>
            </a:extLst>
          </p:cNvPr>
          <p:cNvPicPr>
            <a:picLocks noChangeAspect="1"/>
          </p:cNvPicPr>
          <p:nvPr/>
        </p:nvPicPr>
        <p:blipFill rotWithShape="1">
          <a:blip r:embed="rId5" cstate="print">
            <a:alphaModFix amt="20000"/>
            <a:extLst>
              <a:ext uri="{28A0092B-C50C-407E-A947-70E740481C1C}">
                <a14:useLocalDpi xmlns:a14="http://schemas.microsoft.com/office/drawing/2010/main" val="0"/>
              </a:ext>
            </a:extLst>
          </a:blip>
          <a:srcRect t="35630" b="592"/>
          <a:stretch/>
        </p:blipFill>
        <p:spPr>
          <a:xfrm>
            <a:off x="0" y="1532659"/>
            <a:ext cx="12192000" cy="4473286"/>
          </a:xfrm>
          <a:prstGeom prst="rect">
            <a:avLst/>
          </a:prstGeom>
        </p:spPr>
      </p:pic>
      <p:sp>
        <p:nvSpPr>
          <p:cNvPr id="5" name="Titel 4">
            <a:extLst>
              <a:ext uri="{FF2B5EF4-FFF2-40B4-BE49-F238E27FC236}">
                <a16:creationId xmlns:a16="http://schemas.microsoft.com/office/drawing/2014/main" id="{5413BAD2-7F2F-60B9-0C57-2F2AD3E7B2A0}"/>
              </a:ext>
            </a:extLst>
          </p:cNvPr>
          <p:cNvSpPr>
            <a:spLocks noGrp="1"/>
          </p:cNvSpPr>
          <p:nvPr>
            <p:ph type="title"/>
          </p:nvPr>
        </p:nvSpPr>
        <p:spPr>
          <a:xfrm>
            <a:off x="1030432" y="2499014"/>
            <a:ext cx="10131136" cy="1859972"/>
          </a:xfrm>
        </p:spPr>
        <p:txBody>
          <a:bodyPr vert="horz">
            <a:noAutofit/>
          </a:bodyPr>
          <a:lstStyle/>
          <a:p>
            <a:pPr algn="ctr"/>
            <a:r>
              <a:rPr lang="en-GB" sz="4400" spc="0" dirty="0">
                <a:ln w="6600">
                  <a:solidFill>
                    <a:schemeClr val="accent2"/>
                  </a:solidFill>
                  <a:prstDash val="solid"/>
                </a:ln>
                <a:solidFill>
                  <a:srgbClr val="FFFFFF"/>
                </a:solidFill>
                <a:effectLst>
                  <a:outerShdw dist="38100" dir="2700000" algn="tl" rotWithShape="0">
                    <a:schemeClr val="accent2"/>
                  </a:outerShdw>
                </a:effectLst>
              </a:rPr>
              <a:t>Welcome to our</a:t>
            </a:r>
            <a:br>
              <a:rPr lang="en-GB" sz="4400" spc="0" dirty="0">
                <a:ln w="6600">
                  <a:solidFill>
                    <a:schemeClr val="accent2"/>
                  </a:solidFill>
                  <a:prstDash val="solid"/>
                </a:ln>
                <a:solidFill>
                  <a:srgbClr val="FFFFFF"/>
                </a:solidFill>
                <a:effectLst>
                  <a:outerShdw dist="38100" dir="2700000" algn="tl" rotWithShape="0">
                    <a:schemeClr val="accent2"/>
                  </a:outerShdw>
                </a:effectLst>
              </a:rPr>
            </a:br>
            <a:r>
              <a:rPr lang="en-GB" sz="4400" spc="0" dirty="0">
                <a:ln w="6600">
                  <a:solidFill>
                    <a:schemeClr val="accent2"/>
                  </a:solidFill>
                  <a:prstDash val="solid"/>
                </a:ln>
                <a:solidFill>
                  <a:srgbClr val="FFFFFF"/>
                </a:solidFill>
                <a:effectLst>
                  <a:outerShdw dist="38100" dir="2700000" algn="tl" rotWithShape="0">
                    <a:schemeClr val="accent2"/>
                  </a:outerShdw>
                </a:effectLst>
              </a:rPr>
              <a:t>4</a:t>
            </a:r>
            <a:r>
              <a:rPr lang="en-GB" sz="4400" spc="0" baseline="30000" dirty="0">
                <a:ln w="6600">
                  <a:solidFill>
                    <a:schemeClr val="accent2"/>
                  </a:solidFill>
                  <a:prstDash val="solid"/>
                </a:ln>
                <a:solidFill>
                  <a:srgbClr val="FFFFFF"/>
                </a:solidFill>
                <a:effectLst>
                  <a:outerShdw dist="38100" dir="2700000" algn="tl" rotWithShape="0">
                    <a:schemeClr val="accent2"/>
                  </a:outerShdw>
                </a:effectLst>
              </a:rPr>
              <a:t>th</a:t>
            </a:r>
            <a:r>
              <a:rPr lang="en-GB" sz="4400" spc="0" dirty="0">
                <a:ln w="6600">
                  <a:solidFill>
                    <a:schemeClr val="accent2"/>
                  </a:solidFill>
                  <a:prstDash val="solid"/>
                </a:ln>
                <a:solidFill>
                  <a:srgbClr val="FFFFFF"/>
                </a:solidFill>
                <a:effectLst>
                  <a:outerShdw dist="38100" dir="2700000" algn="tl" rotWithShape="0">
                    <a:schemeClr val="accent2"/>
                  </a:outerShdw>
                </a:effectLst>
              </a:rPr>
              <a:t> Transnational Partner Meeting </a:t>
            </a:r>
            <a:br>
              <a:rPr lang="en-GB" sz="4400" spc="0" dirty="0">
                <a:ln w="6600">
                  <a:solidFill>
                    <a:schemeClr val="accent2"/>
                  </a:solidFill>
                  <a:prstDash val="solid"/>
                </a:ln>
                <a:solidFill>
                  <a:srgbClr val="FFFFFF"/>
                </a:solidFill>
                <a:effectLst>
                  <a:outerShdw dist="38100" dir="2700000" algn="tl" rotWithShape="0">
                    <a:schemeClr val="accent2"/>
                  </a:outerShdw>
                </a:effectLst>
              </a:rPr>
            </a:br>
            <a:r>
              <a:rPr lang="en-GB" sz="4400" spc="0" dirty="0">
                <a:ln w="6600">
                  <a:solidFill>
                    <a:schemeClr val="accent2"/>
                  </a:solidFill>
                  <a:prstDash val="solid"/>
                </a:ln>
                <a:solidFill>
                  <a:srgbClr val="FFFFFF"/>
                </a:solidFill>
                <a:effectLst>
                  <a:outerShdw dist="38100" dir="2700000" algn="tl" rotWithShape="0">
                    <a:schemeClr val="accent2"/>
                  </a:outerShdw>
                </a:effectLst>
              </a:rPr>
              <a:t>within the EU-CERT Project!</a:t>
            </a:r>
          </a:p>
        </p:txBody>
      </p:sp>
    </p:spTree>
    <p:extLst>
      <p:ext uri="{BB962C8B-B14F-4D97-AF65-F5344CB8AC3E}">
        <p14:creationId xmlns:p14="http://schemas.microsoft.com/office/powerpoint/2010/main" val="534175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080BED-2AEC-4297-8FC0-BE48F703BA65}"/>
              </a:ext>
            </a:extLst>
          </p:cNvPr>
          <p:cNvSpPr>
            <a:spLocks noGrp="1"/>
          </p:cNvSpPr>
          <p:nvPr>
            <p:ph type="title"/>
          </p:nvPr>
        </p:nvSpPr>
        <p:spPr/>
        <p:txBody>
          <a:bodyPr/>
          <a:lstStyle/>
          <a:p>
            <a:r>
              <a:rPr lang="de-DE" dirty="0"/>
              <a:t>Meeting Agenda </a:t>
            </a:r>
          </a:p>
        </p:txBody>
      </p:sp>
      <p:sp>
        <p:nvSpPr>
          <p:cNvPr id="3" name="Textplatzhalter 2">
            <a:extLst>
              <a:ext uri="{FF2B5EF4-FFF2-40B4-BE49-F238E27FC236}">
                <a16:creationId xmlns:a16="http://schemas.microsoft.com/office/drawing/2014/main" id="{BEB73D9E-4D69-4890-82CF-AA151EF53EE5}"/>
              </a:ext>
            </a:extLst>
          </p:cNvPr>
          <p:cNvSpPr>
            <a:spLocks noGrp="1"/>
          </p:cNvSpPr>
          <p:nvPr>
            <p:ph type="body" idx="1"/>
          </p:nvPr>
        </p:nvSpPr>
        <p:spPr/>
        <p:txBody>
          <a:bodyPr/>
          <a:lstStyle/>
          <a:p>
            <a:endParaRPr lang="de-DE"/>
          </a:p>
        </p:txBody>
      </p:sp>
    </p:spTree>
    <p:extLst>
      <p:ext uri="{BB962C8B-B14F-4D97-AF65-F5344CB8AC3E}">
        <p14:creationId xmlns:p14="http://schemas.microsoft.com/office/powerpoint/2010/main" val="148428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9BB4D3E-D179-83C1-6632-CF14C2783239}"/>
              </a:ext>
            </a:extLst>
          </p:cNvPr>
          <p:cNvGraphicFramePr>
            <a:graphicFrameLocks noChangeAspect="1"/>
          </p:cNvGraphicFramePr>
          <p:nvPr>
            <p:custDataLst>
              <p:tags r:id="rId1"/>
            </p:custDataLst>
            <p:extLst>
              <p:ext uri="{D42A27DB-BD31-4B8C-83A1-F6EECF244321}">
                <p14:modId xmlns:p14="http://schemas.microsoft.com/office/powerpoint/2010/main" val="15158387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9" name="Grafik 8">
            <a:extLst>
              <a:ext uri="{FF2B5EF4-FFF2-40B4-BE49-F238E27FC236}">
                <a16:creationId xmlns:a16="http://schemas.microsoft.com/office/drawing/2014/main" id="{24753F5D-BAB6-6B41-26AA-420527330EB5}"/>
              </a:ext>
            </a:extLst>
          </p:cNvPr>
          <p:cNvPicPr>
            <a:picLocks noChangeAspect="1"/>
          </p:cNvPicPr>
          <p:nvPr/>
        </p:nvPicPr>
        <p:blipFill>
          <a:blip r:embed="rId5"/>
          <a:stretch>
            <a:fillRect/>
          </a:stretch>
        </p:blipFill>
        <p:spPr>
          <a:xfrm>
            <a:off x="3749458" y="85410"/>
            <a:ext cx="6520899" cy="6074116"/>
          </a:xfrm>
          <a:prstGeom prst="rect">
            <a:avLst/>
          </a:prstGeom>
          <a:ln>
            <a:solidFill>
              <a:schemeClr val="tx1"/>
            </a:solidFill>
          </a:ln>
        </p:spPr>
      </p:pic>
    </p:spTree>
    <p:extLst>
      <p:ext uri="{BB962C8B-B14F-4D97-AF65-F5344CB8AC3E}">
        <p14:creationId xmlns:p14="http://schemas.microsoft.com/office/powerpoint/2010/main" val="72380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DF1327C-623E-93A2-2151-BE800FC136AA}"/>
              </a:ext>
            </a:extLst>
          </p:cNvPr>
          <p:cNvGraphicFramePr>
            <a:graphicFrameLocks noChangeAspect="1"/>
          </p:cNvGraphicFramePr>
          <p:nvPr>
            <p:custDataLst>
              <p:tags r:id="rId1"/>
            </p:custDataLst>
            <p:extLst>
              <p:ext uri="{D42A27DB-BD31-4B8C-83A1-F6EECF244321}">
                <p14:modId xmlns:p14="http://schemas.microsoft.com/office/powerpoint/2010/main" val="3406608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10" name="Grafik 9">
            <a:extLst>
              <a:ext uri="{FF2B5EF4-FFF2-40B4-BE49-F238E27FC236}">
                <a16:creationId xmlns:a16="http://schemas.microsoft.com/office/drawing/2014/main" id="{96B2EED2-1056-B051-84FE-D6B9556F3085}"/>
              </a:ext>
            </a:extLst>
          </p:cNvPr>
          <p:cNvPicPr>
            <a:picLocks noChangeAspect="1"/>
          </p:cNvPicPr>
          <p:nvPr/>
        </p:nvPicPr>
        <p:blipFill>
          <a:blip r:embed="rId5"/>
          <a:stretch>
            <a:fillRect/>
          </a:stretch>
        </p:blipFill>
        <p:spPr>
          <a:xfrm>
            <a:off x="4400693" y="126884"/>
            <a:ext cx="5268908" cy="6032642"/>
          </a:xfrm>
          <a:prstGeom prst="rect">
            <a:avLst/>
          </a:prstGeom>
          <a:ln>
            <a:solidFill>
              <a:schemeClr val="tx1"/>
            </a:solidFill>
          </a:ln>
        </p:spPr>
      </p:pic>
    </p:spTree>
    <p:extLst>
      <p:ext uri="{BB962C8B-B14F-4D97-AF65-F5344CB8AC3E}">
        <p14:creationId xmlns:p14="http://schemas.microsoft.com/office/powerpoint/2010/main" val="136489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39E82FD7-CBEB-281C-03A7-A9933B58E460}"/>
              </a:ext>
            </a:extLst>
          </p:cNvPr>
          <p:cNvGraphicFramePr>
            <a:graphicFrameLocks noChangeAspect="1"/>
          </p:cNvGraphicFramePr>
          <p:nvPr>
            <p:custDataLst>
              <p:tags r:id="rId1"/>
            </p:custDataLst>
            <p:extLst>
              <p:ext uri="{D42A27DB-BD31-4B8C-83A1-F6EECF244321}">
                <p14:modId xmlns:p14="http://schemas.microsoft.com/office/powerpoint/2010/main" val="18581639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5" name="Grafik 4">
            <a:extLst>
              <a:ext uri="{FF2B5EF4-FFF2-40B4-BE49-F238E27FC236}">
                <a16:creationId xmlns:a16="http://schemas.microsoft.com/office/drawing/2014/main" id="{CCA17CED-2479-C057-5481-01B63E4C17E4}"/>
              </a:ext>
            </a:extLst>
          </p:cNvPr>
          <p:cNvPicPr>
            <a:picLocks noChangeAspect="1"/>
          </p:cNvPicPr>
          <p:nvPr/>
        </p:nvPicPr>
        <p:blipFill>
          <a:blip r:embed="rId5"/>
          <a:stretch>
            <a:fillRect/>
          </a:stretch>
        </p:blipFill>
        <p:spPr>
          <a:xfrm>
            <a:off x="3044536" y="1536192"/>
            <a:ext cx="7403513" cy="4606094"/>
          </a:xfrm>
          <a:prstGeom prst="rect">
            <a:avLst/>
          </a:prstGeom>
          <a:ln>
            <a:solidFill>
              <a:schemeClr val="tx1"/>
            </a:solidFill>
          </a:ln>
        </p:spPr>
      </p:pic>
    </p:spTree>
    <p:extLst>
      <p:ext uri="{BB962C8B-B14F-4D97-AF65-F5344CB8AC3E}">
        <p14:creationId xmlns:p14="http://schemas.microsoft.com/office/powerpoint/2010/main" val="1499149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8CDDBB83-77C1-4099-A0AA-289882E745E2}">
  <ds:schemaRefs>
    <ds:schemaRef ds:uri="http://schemas.microsoft.com/office/2006/metadata/properties"/>
    <ds:schemaRef ds:uri="http://purl.org/dc/terms/"/>
    <ds:schemaRef ds:uri="4873beb7-5857-4685-be1f-d57550cc96cc"/>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165</Words>
  <Application>Microsoft Office PowerPoint</Application>
  <PresentationFormat>Breitbild</PresentationFormat>
  <Paragraphs>23</Paragraphs>
  <Slides>7</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Calibri</vt:lpstr>
      <vt:lpstr>Calibri Light</vt:lpstr>
      <vt:lpstr>Euphemia</vt:lpstr>
      <vt:lpstr>Wingdings 3</vt:lpstr>
      <vt:lpstr>Rückblick</vt:lpstr>
      <vt:lpstr>think-cell Folie</vt:lpstr>
      <vt:lpstr>EU-CERT: European Certificates and Accreditation for European Projects</vt:lpstr>
      <vt:lpstr>Welcome to our 4th Transnational Partner Meeting  within the EU-CERT Project!</vt:lpstr>
      <vt:lpstr>Meeting Agenda </vt:lpstr>
      <vt:lpstr>Meeting Agenda Wednesday, 6th of December </vt:lpstr>
      <vt:lpstr>Meeting Agenda Wednesday, 6th of December </vt:lpstr>
      <vt:lpstr>Meeting Agenda Wednesday, 6th of December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2023-12-01T09:17:33Z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