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40" roundtripDataSignature="AMtx7mjRhQcSfxO0vguklDAStQIiV6k20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D0A5D50-A42F-4E6E-9D9E-0B3E804100A6}">
  <a:tblStyle styleId="{BD0A5D50-A42F-4E6E-9D9E-0B3E804100A6}"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F1FA"/>
          </a:solidFill>
        </a:fill>
      </a:tcStyle>
    </a:wholeTbl>
    <a:band1H>
      <a:tcTxStyle b="off" i="off"/>
      <a:tcStyle>
        <a:fill>
          <a:solidFill>
            <a:srgbClr val="CBE2F5"/>
          </a:solidFill>
        </a:fill>
      </a:tcStyle>
    </a:band1H>
    <a:band2H>
      <a:tcTxStyle b="off" i="off"/>
    </a:band2H>
    <a:band1V>
      <a:tcTxStyle b="off" i="off"/>
      <a:tcStyle>
        <a:fill>
          <a:solidFill>
            <a:srgbClr val="CBE2F5"/>
          </a:solidFill>
        </a:fill>
      </a:tcStyle>
    </a:band1V>
    <a:band2V>
      <a:tcTxStyle b="off" i="off"/>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40" Type="http://customschemas.google.com/relationships/presentationmetadata" Target="metadata"/><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slide" Target="slides/slide31.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39" Type="http://schemas.openxmlformats.org/officeDocument/2006/relationships/slide" Target="slides/slide33.xml"/><Relationship Id="rId16" Type="http://schemas.openxmlformats.org/officeDocument/2006/relationships/slide" Target="slides/slide10.xml"/><Relationship Id="rId38" Type="http://schemas.openxmlformats.org/officeDocument/2006/relationships/slide" Target="slides/slide32.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6" name="Google Shape;26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33" name="Google Shape;333;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g123e00cd06c_0_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39" name="Google Shape;339;g123e00cd06c_0_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g28ee3c7187d_0_1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51" name="Google Shape;351;g28ee3c7187d_0_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p2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58" name="Google Shape;358;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p2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64" name="Google Shape;364;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p2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71" name="Google Shape;371;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p2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77" name="Google Shape;377;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p3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83" name="Google Shape;383;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p3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89" name="Google Shape;389;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3" name="Shape 393"/>
        <p:cNvGrpSpPr/>
        <p:nvPr/>
      </p:nvGrpSpPr>
      <p:grpSpPr>
        <a:xfrm>
          <a:off x="0" y="0"/>
          <a:ext cx="0" cy="0"/>
          <a:chOff x="0" y="0"/>
          <a:chExt cx="0" cy="0"/>
        </a:xfrm>
      </p:grpSpPr>
      <p:sp>
        <p:nvSpPr>
          <p:cNvPr id="394" name="Google Shape;394;g123e00cd06c_0_2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95" name="Google Shape;395;g123e00cd06c_0_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g2bd95832c31_0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3" name="Google Shape;273;g2bd95832c31_0_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4" name="Google Shape;274;g2bd95832c31_0_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de-DE"/>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3" name="Shape 403"/>
        <p:cNvGrpSpPr/>
        <p:nvPr/>
      </p:nvGrpSpPr>
      <p:grpSpPr>
        <a:xfrm>
          <a:off x="0" y="0"/>
          <a:ext cx="0" cy="0"/>
          <a:chOff x="0" y="0"/>
          <a:chExt cx="0" cy="0"/>
        </a:xfrm>
      </p:grpSpPr>
      <p:sp>
        <p:nvSpPr>
          <p:cNvPr id="404" name="Google Shape;404;g28ee3c7187d_0_2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05" name="Google Shape;405;g28ee3c7187d_0_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p3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12" name="Google Shape;412;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6" name="Shape 416"/>
        <p:cNvGrpSpPr/>
        <p:nvPr/>
      </p:nvGrpSpPr>
      <p:grpSpPr>
        <a:xfrm>
          <a:off x="0" y="0"/>
          <a:ext cx="0" cy="0"/>
          <a:chOff x="0" y="0"/>
          <a:chExt cx="0" cy="0"/>
        </a:xfrm>
      </p:grpSpPr>
      <p:sp>
        <p:nvSpPr>
          <p:cNvPr id="417" name="Google Shape;417;g123e00cd06c_0_3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18" name="Google Shape;418;g123e00cd06c_0_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7" name="Shape 427"/>
        <p:cNvGrpSpPr/>
        <p:nvPr/>
      </p:nvGrpSpPr>
      <p:grpSpPr>
        <a:xfrm>
          <a:off x="0" y="0"/>
          <a:ext cx="0" cy="0"/>
          <a:chOff x="0" y="0"/>
          <a:chExt cx="0" cy="0"/>
        </a:xfrm>
      </p:grpSpPr>
      <p:sp>
        <p:nvSpPr>
          <p:cNvPr id="428" name="Google Shape;428;g28ee3c7187d_0_2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29" name="Google Shape;429;g28ee3c7187d_0_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4" name="Shape 434"/>
        <p:cNvGrpSpPr/>
        <p:nvPr/>
      </p:nvGrpSpPr>
      <p:grpSpPr>
        <a:xfrm>
          <a:off x="0" y="0"/>
          <a:ext cx="0" cy="0"/>
          <a:chOff x="0" y="0"/>
          <a:chExt cx="0" cy="0"/>
        </a:xfrm>
      </p:grpSpPr>
      <p:sp>
        <p:nvSpPr>
          <p:cNvPr id="435" name="Google Shape;435;p3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36" name="Google Shape;436;p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0" name="Shape 440"/>
        <p:cNvGrpSpPr/>
        <p:nvPr/>
      </p:nvGrpSpPr>
      <p:grpSpPr>
        <a:xfrm>
          <a:off x="0" y="0"/>
          <a:ext cx="0" cy="0"/>
          <a:chOff x="0" y="0"/>
          <a:chExt cx="0" cy="0"/>
        </a:xfrm>
      </p:grpSpPr>
      <p:sp>
        <p:nvSpPr>
          <p:cNvPr id="441" name="Google Shape;441;g123e00cd06c_0_4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42" name="Google Shape;442;g123e00cd06c_0_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9" name="Shape 449"/>
        <p:cNvGrpSpPr/>
        <p:nvPr/>
      </p:nvGrpSpPr>
      <p:grpSpPr>
        <a:xfrm>
          <a:off x="0" y="0"/>
          <a:ext cx="0" cy="0"/>
          <a:chOff x="0" y="0"/>
          <a:chExt cx="0" cy="0"/>
        </a:xfrm>
      </p:grpSpPr>
      <p:sp>
        <p:nvSpPr>
          <p:cNvPr id="450" name="Google Shape;450;g28ee3c7187d_0_3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51" name="Google Shape;451;g28ee3c7187d_0_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6" name="Shape 456"/>
        <p:cNvGrpSpPr/>
        <p:nvPr/>
      </p:nvGrpSpPr>
      <p:grpSpPr>
        <a:xfrm>
          <a:off x="0" y="0"/>
          <a:ext cx="0" cy="0"/>
          <a:chOff x="0" y="0"/>
          <a:chExt cx="0" cy="0"/>
        </a:xfrm>
      </p:grpSpPr>
      <p:sp>
        <p:nvSpPr>
          <p:cNvPr id="457" name="Google Shape;457;p3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58" name="Google Shape;458;p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5" name="Shape 465"/>
        <p:cNvGrpSpPr/>
        <p:nvPr/>
      </p:nvGrpSpPr>
      <p:grpSpPr>
        <a:xfrm>
          <a:off x="0" y="0"/>
          <a:ext cx="0" cy="0"/>
          <a:chOff x="0" y="0"/>
          <a:chExt cx="0" cy="0"/>
        </a:xfrm>
      </p:grpSpPr>
      <p:sp>
        <p:nvSpPr>
          <p:cNvPr id="466" name="Google Shape;466;g28ee3c7187d_0_4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67" name="Google Shape;467;g28ee3c7187d_0_4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2" name="Shape 472"/>
        <p:cNvGrpSpPr/>
        <p:nvPr/>
      </p:nvGrpSpPr>
      <p:grpSpPr>
        <a:xfrm>
          <a:off x="0" y="0"/>
          <a:ext cx="0" cy="0"/>
          <a:chOff x="0" y="0"/>
          <a:chExt cx="0" cy="0"/>
        </a:xfrm>
      </p:grpSpPr>
      <p:sp>
        <p:nvSpPr>
          <p:cNvPr id="473" name="Google Shape;473;g28ee3c7187d_0_5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74" name="Google Shape;474;g28ee3c7187d_0_5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0" name="Google Shape;280;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9" name="Shape 479"/>
        <p:cNvGrpSpPr/>
        <p:nvPr/>
      </p:nvGrpSpPr>
      <p:grpSpPr>
        <a:xfrm>
          <a:off x="0" y="0"/>
          <a:ext cx="0" cy="0"/>
          <a:chOff x="0" y="0"/>
          <a:chExt cx="0" cy="0"/>
        </a:xfrm>
      </p:grpSpPr>
      <p:sp>
        <p:nvSpPr>
          <p:cNvPr id="480" name="Google Shape;480;p3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81" name="Google Shape;481;p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5" name="Shape 485"/>
        <p:cNvGrpSpPr/>
        <p:nvPr/>
      </p:nvGrpSpPr>
      <p:grpSpPr>
        <a:xfrm>
          <a:off x="0" y="0"/>
          <a:ext cx="0" cy="0"/>
          <a:chOff x="0" y="0"/>
          <a:chExt cx="0" cy="0"/>
        </a:xfrm>
      </p:grpSpPr>
      <p:sp>
        <p:nvSpPr>
          <p:cNvPr id="486" name="Google Shape;486;g28ee3c7187d_0_6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87" name="Google Shape;487;g28ee3c7187d_0_6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88" name="Google Shape;488;g28ee3c7187d_0_6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de-DE"/>
              <a:t>‹#›</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2" name="Shape 492"/>
        <p:cNvGrpSpPr/>
        <p:nvPr/>
      </p:nvGrpSpPr>
      <p:grpSpPr>
        <a:xfrm>
          <a:off x="0" y="0"/>
          <a:ext cx="0" cy="0"/>
          <a:chOff x="0" y="0"/>
          <a:chExt cx="0" cy="0"/>
        </a:xfrm>
      </p:grpSpPr>
      <p:sp>
        <p:nvSpPr>
          <p:cNvPr id="493" name="Google Shape;493;p3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94" name="Google Shape;494;p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9" name="Shape 499"/>
        <p:cNvGrpSpPr/>
        <p:nvPr/>
      </p:nvGrpSpPr>
      <p:grpSpPr>
        <a:xfrm>
          <a:off x="0" y="0"/>
          <a:ext cx="0" cy="0"/>
          <a:chOff x="0" y="0"/>
          <a:chExt cx="0" cy="0"/>
        </a:xfrm>
      </p:grpSpPr>
      <p:sp>
        <p:nvSpPr>
          <p:cNvPr id="500" name="Google Shape;500;p3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01" name="Google Shape;501;p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6" name="Google Shape;286;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92" name="Google Shape;292;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04" name="Google Shape;304;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11" name="Google Shape;311;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123e00cd06c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17" name="Google Shape;317;g123e00cd06c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28ee3c7187d_0_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26" name="Google Shape;326;g28ee3c7187d_0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3.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alt mit Überschrift" showMasterSp="0" type="objTx">
  <p:cSld name="OBJECT_WITH_CAPTION_TEXT">
    <p:spTree>
      <p:nvGrpSpPr>
        <p:cNvPr id="41" name="Shape 41"/>
        <p:cNvGrpSpPr/>
        <p:nvPr/>
      </p:nvGrpSpPr>
      <p:grpSpPr>
        <a:xfrm>
          <a:off x="0" y="0"/>
          <a:ext cx="0" cy="0"/>
          <a:chOff x="0" y="0"/>
          <a:chExt cx="0" cy="0"/>
        </a:xfrm>
      </p:grpSpPr>
      <p:sp>
        <p:nvSpPr>
          <p:cNvPr id="42" name="Google Shape;42;p39"/>
          <p:cNvSpPr/>
          <p:nvPr/>
        </p:nvSpPr>
        <p:spPr>
          <a:xfrm>
            <a:off x="16" y="0"/>
            <a:ext cx="4050791"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39"/>
          <p:cNvSpPr/>
          <p:nvPr/>
        </p:nvSpPr>
        <p:spPr>
          <a:xfrm>
            <a:off x="4040071" y="0"/>
            <a:ext cx="6400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39"/>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39"/>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6" name="Google Shape;46;p39"/>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47" name="Google Shape;47;p39"/>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39"/>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3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pic>
        <p:nvPicPr>
          <p:cNvPr id="50" name="Google Shape;50;p39"/>
          <p:cNvPicPr preferRelativeResize="0"/>
          <p:nvPr/>
        </p:nvPicPr>
        <p:blipFill rotWithShape="1">
          <a:blip r:embed="rId2">
            <a:alphaModFix/>
          </a:blip>
          <a:srcRect b="0" l="0" r="0" t="0"/>
          <a:stretch/>
        </p:blipFill>
        <p:spPr>
          <a:xfrm>
            <a:off x="0" y="6424526"/>
            <a:ext cx="1061484" cy="400384"/>
          </a:xfrm>
          <a:prstGeom prst="rect">
            <a:avLst/>
          </a:prstGeom>
          <a:noFill/>
          <a:ln>
            <a:noFill/>
          </a:ln>
        </p:spPr>
      </p:pic>
      <p:sp>
        <p:nvSpPr>
          <p:cNvPr id="51" name="Google Shape;51;p39"/>
          <p:cNvSpPr txBox="1"/>
          <p:nvPr/>
        </p:nvSpPr>
        <p:spPr>
          <a:xfrm>
            <a:off x="4701512" y="6425358"/>
            <a:ext cx="5015522"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de-DE" sz="900" u="none" cap="none" strike="noStrike">
                <a:solidFill>
                  <a:srgbClr val="595959"/>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rgbClr val="595959"/>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rgbClr val="1F497D"/>
              </a:solidFill>
              <a:latin typeface="Calibri"/>
              <a:ea typeface="Calibri"/>
              <a:cs typeface="Calibri"/>
              <a:sym typeface="Calibri"/>
            </a:endParaRPr>
          </a:p>
        </p:txBody>
      </p:sp>
      <p:pic>
        <p:nvPicPr>
          <p:cNvPr id="52" name="Google Shape;52;p39"/>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grpSp>
        <p:nvGrpSpPr>
          <p:cNvPr id="53" name="Google Shape;53;p39"/>
          <p:cNvGrpSpPr/>
          <p:nvPr/>
        </p:nvGrpSpPr>
        <p:grpSpPr>
          <a:xfrm>
            <a:off x="10443312" y="254977"/>
            <a:ext cx="1299935" cy="1200032"/>
            <a:chOff x="1645920" y="1071155"/>
            <a:chExt cx="6296297" cy="5299166"/>
          </a:xfrm>
        </p:grpSpPr>
        <p:sp>
          <p:nvSpPr>
            <p:cNvPr id="54" name="Google Shape;54;p39"/>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5" name="Google Shape;55;p39"/>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6" name="Google Shape;56;p39"/>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7" name="Google Shape;57;p39"/>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8" name="Google Shape;58;p39"/>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9" name="Google Shape;59;p39"/>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0" name="Google Shape;60;p39"/>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1" name="Google Shape;61;p39"/>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2" name="Google Shape;62;p39"/>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3" name="Google Shape;63;p39"/>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4" name="Google Shape;64;p39"/>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5" name="Google Shape;65;p39"/>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6" name="Google Shape;66;p39"/>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7" name="Google Shape;67;p39"/>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8" name="Google Shape;68;p39"/>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9" name="Google Shape;69;p39"/>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0" name="Google Shape;70;p39"/>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1" name="Google Shape;71;p39"/>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2" name="Google Shape;72;p39"/>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3" name="Google Shape;73;p39"/>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vertikaler Text" type="vertTx">
  <p:cSld name="VERTICAL_TEXT">
    <p:spTree>
      <p:nvGrpSpPr>
        <p:cNvPr id="226" name="Shape 226"/>
        <p:cNvGrpSpPr/>
        <p:nvPr/>
      </p:nvGrpSpPr>
      <p:grpSpPr>
        <a:xfrm>
          <a:off x="0" y="0"/>
          <a:ext cx="0" cy="0"/>
          <a:chOff x="0" y="0"/>
          <a:chExt cx="0" cy="0"/>
        </a:xfrm>
      </p:grpSpPr>
      <p:sp>
        <p:nvSpPr>
          <p:cNvPr id="227" name="Google Shape;227;p48"/>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8" name="Google Shape;228;p48"/>
          <p:cNvSpPr txBox="1"/>
          <p:nvPr>
            <p:ph idx="1" type="body"/>
          </p:nvPr>
        </p:nvSpPr>
        <p:spPr>
          <a:xfrm rot="5400000">
            <a:off x="3938245" y="-1348341"/>
            <a:ext cx="4376470" cy="100584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29" name="Google Shape;229;p4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0" name="Google Shape;230;p48"/>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1" name="Google Shape;231;p4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kaler Titel und Text" showMasterSp="0" type="vertTitleAndTx">
  <p:cSld name="VERTICAL_TITLE_AND_VERTICAL_TEXT">
    <p:spTree>
      <p:nvGrpSpPr>
        <p:cNvPr id="232" name="Shape 232"/>
        <p:cNvGrpSpPr/>
        <p:nvPr/>
      </p:nvGrpSpPr>
      <p:grpSpPr>
        <a:xfrm>
          <a:off x="0" y="0"/>
          <a:ext cx="0" cy="0"/>
          <a:chOff x="0" y="0"/>
          <a:chExt cx="0" cy="0"/>
        </a:xfrm>
      </p:grpSpPr>
      <p:sp>
        <p:nvSpPr>
          <p:cNvPr id="233" name="Google Shape;233;p49"/>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4" name="Google Shape;234;p49"/>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35" name="Google Shape;235;p49"/>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36" name="Google Shape;236;p49"/>
          <p:cNvSpPr txBox="1"/>
          <p:nvPr>
            <p:ph type="title"/>
          </p:nvPr>
        </p:nvSpPr>
        <p:spPr>
          <a:xfrm rot="5400000">
            <a:off x="7160640" y="1979039"/>
            <a:ext cx="5757421" cy="26289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7" name="Google Shape;237;p49"/>
          <p:cNvSpPr txBox="1"/>
          <p:nvPr>
            <p:ph idx="1" type="body"/>
          </p:nvPr>
        </p:nvSpPr>
        <p:spPr>
          <a:xfrm rot="5400000">
            <a:off x="1826639" y="-573661"/>
            <a:ext cx="5757422" cy="77343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38" name="Google Shape;238;p49"/>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9" name="Google Shape;239;p49"/>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0" name="Google Shape;240;p4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pic>
        <p:nvPicPr>
          <p:cNvPr id="241" name="Google Shape;241;p49"/>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42" name="Google Shape;242;p49"/>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de-DE"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243" name="Google Shape;243;p49"/>
          <p:cNvGrpSpPr/>
          <p:nvPr/>
        </p:nvGrpSpPr>
        <p:grpSpPr>
          <a:xfrm>
            <a:off x="10443312" y="254977"/>
            <a:ext cx="1299935" cy="1200032"/>
            <a:chOff x="1645920" y="1071155"/>
            <a:chExt cx="6296297" cy="5299166"/>
          </a:xfrm>
        </p:grpSpPr>
        <p:sp>
          <p:nvSpPr>
            <p:cNvPr id="244" name="Google Shape;244;p49"/>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5" name="Google Shape;245;p49"/>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6" name="Google Shape;246;p49"/>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7" name="Google Shape;247;p49"/>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8" name="Google Shape;248;p49"/>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9" name="Google Shape;249;p49"/>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0" name="Google Shape;250;p49"/>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1" name="Google Shape;251;p49"/>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2" name="Google Shape;252;p49"/>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3" name="Google Shape;253;p49"/>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4" name="Google Shape;254;p49"/>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5" name="Google Shape;255;p49"/>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6" name="Google Shape;256;p49"/>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7" name="Google Shape;257;p49"/>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8" name="Google Shape;258;p49"/>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9" name="Google Shape;259;p49"/>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0" name="Google Shape;260;p49"/>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1" name="Google Shape;261;p49"/>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2" name="Google Shape;262;p49"/>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3" name="Google Shape;263;p49"/>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bschnitts-&#10;überschrift" showMasterSp="0" type="secHead">
  <p:cSld name="SECTION_HEADER">
    <p:bg>
      <p:bgPr>
        <a:solidFill>
          <a:schemeClr val="lt1"/>
        </a:solidFill>
      </p:bgPr>
    </p:bg>
    <p:spTree>
      <p:nvGrpSpPr>
        <p:cNvPr id="74" name="Shape 74"/>
        <p:cNvGrpSpPr/>
        <p:nvPr/>
      </p:nvGrpSpPr>
      <p:grpSpPr>
        <a:xfrm>
          <a:off x="0" y="0"/>
          <a:ext cx="0" cy="0"/>
          <a:chOff x="0" y="0"/>
          <a:chExt cx="0" cy="0"/>
        </a:xfrm>
      </p:grpSpPr>
      <p:sp>
        <p:nvSpPr>
          <p:cNvPr id="75" name="Google Shape;75;p40"/>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40"/>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77" name="Google Shape;77;p40"/>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78" name="Google Shape;78;p40"/>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40"/>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80" name="Google Shape;80;p40"/>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40"/>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4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cxnSp>
        <p:nvCxnSpPr>
          <p:cNvPr id="83" name="Google Shape;83;p40"/>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84" name="Google Shape;84;p40"/>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85" name="Google Shape;85;p40"/>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de-DE"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86" name="Google Shape;86;p40"/>
          <p:cNvGrpSpPr/>
          <p:nvPr/>
        </p:nvGrpSpPr>
        <p:grpSpPr>
          <a:xfrm>
            <a:off x="10443312" y="254977"/>
            <a:ext cx="1299935" cy="1200032"/>
            <a:chOff x="1645920" y="1071155"/>
            <a:chExt cx="6296297" cy="5299166"/>
          </a:xfrm>
        </p:grpSpPr>
        <p:sp>
          <p:nvSpPr>
            <p:cNvPr id="87" name="Google Shape;87;p40"/>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8" name="Google Shape;88;p40"/>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9" name="Google Shape;89;p40"/>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0" name="Google Shape;90;p40"/>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1" name="Google Shape;91;p40"/>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2" name="Google Shape;92;p40"/>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3" name="Google Shape;93;p40"/>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4" name="Google Shape;94;p40"/>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5" name="Google Shape;95;p40"/>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6" name="Google Shape;96;p40"/>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7" name="Google Shape;97;p40"/>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8" name="Google Shape;98;p40"/>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9" name="Google Shape;99;p40"/>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0" name="Google Shape;100;p40"/>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1" name="Google Shape;101;p40"/>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2" name="Google Shape;102;p40"/>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3" name="Google Shape;103;p40"/>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4" name="Google Shape;104;p40"/>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5" name="Google Shape;105;p40"/>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6" name="Google Shape;106;p40"/>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Inhalt" type="obj">
  <p:cSld name="OBJECT">
    <p:spTree>
      <p:nvGrpSpPr>
        <p:cNvPr id="107" name="Shape 107"/>
        <p:cNvGrpSpPr/>
        <p:nvPr/>
      </p:nvGrpSpPr>
      <p:grpSpPr>
        <a:xfrm>
          <a:off x="0" y="0"/>
          <a:ext cx="0" cy="0"/>
          <a:chOff x="0" y="0"/>
          <a:chExt cx="0" cy="0"/>
        </a:xfrm>
      </p:grpSpPr>
      <p:sp>
        <p:nvSpPr>
          <p:cNvPr id="108" name="Google Shape;108;p41"/>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32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41"/>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10" name="Google Shape;110;p41"/>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41"/>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4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showMasterSp="0" type="title">
  <p:cSld name="TITLE">
    <p:spTree>
      <p:nvGrpSpPr>
        <p:cNvPr id="113" name="Shape 113"/>
        <p:cNvGrpSpPr/>
        <p:nvPr/>
      </p:nvGrpSpPr>
      <p:grpSpPr>
        <a:xfrm>
          <a:off x="0" y="0"/>
          <a:ext cx="0" cy="0"/>
          <a:chOff x="0" y="0"/>
          <a:chExt cx="0" cy="0"/>
        </a:xfrm>
      </p:grpSpPr>
      <p:sp>
        <p:nvSpPr>
          <p:cNvPr id="114" name="Google Shape;114;p42"/>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 name="Google Shape;115;p42"/>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 name="Google Shape;116;p42"/>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42"/>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18" name="Google Shape;118;p4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 name="Google Shape;119;p4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cxnSp>
        <p:nvCxnSpPr>
          <p:cNvPr id="120" name="Google Shape;120;p42"/>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121" name="Google Shape;121;p42"/>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sp>
        <p:nvSpPr>
          <p:cNvPr id="122" name="Google Shape;122;p42"/>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de-DE"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pic>
        <p:nvPicPr>
          <p:cNvPr id="123" name="Google Shape;123;p42"/>
          <p:cNvPicPr preferRelativeResize="0"/>
          <p:nvPr/>
        </p:nvPicPr>
        <p:blipFill rotWithShape="1">
          <a:blip r:embed="rId3">
            <a:alphaModFix/>
          </a:blip>
          <a:srcRect b="0" l="0" r="0" t="0"/>
          <a:stretch/>
        </p:blipFill>
        <p:spPr>
          <a:xfrm>
            <a:off x="104945" y="6281603"/>
            <a:ext cx="1061484" cy="400384"/>
          </a:xfrm>
          <a:prstGeom prst="rect">
            <a:avLst/>
          </a:prstGeom>
          <a:noFill/>
          <a:ln>
            <a:noFill/>
          </a:ln>
        </p:spPr>
      </p:pic>
      <p:grpSp>
        <p:nvGrpSpPr>
          <p:cNvPr id="124" name="Google Shape;124;p42"/>
          <p:cNvGrpSpPr/>
          <p:nvPr/>
        </p:nvGrpSpPr>
        <p:grpSpPr>
          <a:xfrm>
            <a:off x="10443312" y="254977"/>
            <a:ext cx="1299935" cy="1200032"/>
            <a:chOff x="1645920" y="1071155"/>
            <a:chExt cx="6296297" cy="5299166"/>
          </a:xfrm>
        </p:grpSpPr>
        <p:sp>
          <p:nvSpPr>
            <p:cNvPr id="125" name="Google Shape;125;p42"/>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6" name="Google Shape;126;p42"/>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7" name="Google Shape;127;p42"/>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8" name="Google Shape;128;p42"/>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9" name="Google Shape;129;p42"/>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0" name="Google Shape;130;p42"/>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1" name="Google Shape;131;p42"/>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2" name="Google Shape;132;p42"/>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3" name="Google Shape;133;p42"/>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4" name="Google Shape;134;p42"/>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5" name="Google Shape;135;p42"/>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6" name="Google Shape;136;p42"/>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7" name="Google Shape;137;p42"/>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8" name="Google Shape;138;p42"/>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9" name="Google Shape;139;p42"/>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0" name="Google Shape;140;p42"/>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1" name="Google Shape;141;p42"/>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2" name="Google Shape;142;p42"/>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3" name="Google Shape;143;p42"/>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4" name="Google Shape;144;p42"/>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mit Bild" showMasterSp="0">
  <p:cSld name="Titelfolie mit Bild">
    <p:spTree>
      <p:nvGrpSpPr>
        <p:cNvPr id="145" name="Shape 145"/>
        <p:cNvGrpSpPr/>
        <p:nvPr/>
      </p:nvGrpSpPr>
      <p:grpSpPr>
        <a:xfrm>
          <a:off x="0" y="0"/>
          <a:ext cx="0" cy="0"/>
          <a:chOff x="0" y="0"/>
          <a:chExt cx="0" cy="0"/>
        </a:xfrm>
      </p:grpSpPr>
      <p:sp>
        <p:nvSpPr>
          <p:cNvPr id="146" name="Google Shape;146;p43"/>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 name="Google Shape;147;p43"/>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48" name="Google Shape;148;p43"/>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149" name="Google Shape;149;p43"/>
          <p:cNvSpPr txBox="1"/>
          <p:nvPr>
            <p:ph type="ctrTitle"/>
          </p:nvPr>
        </p:nvSpPr>
        <p:spPr>
          <a:xfrm>
            <a:off x="1104900" y="2292094"/>
            <a:ext cx="5734050" cy="2219691"/>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rgbClr val="3F3F3F"/>
              </a:buClr>
              <a:buSzPts val="4000"/>
              <a:buFont typeface="Calibri"/>
              <a:buNone/>
              <a:defRPr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0" name="Google Shape;150;p43"/>
          <p:cNvSpPr txBox="1"/>
          <p:nvPr>
            <p:ph idx="1" type="subTitle"/>
          </p:nvPr>
        </p:nvSpPr>
        <p:spPr>
          <a:xfrm>
            <a:off x="1104900" y="4511784"/>
            <a:ext cx="5734050" cy="955565"/>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SzPts val="1800"/>
              <a:buNone/>
              <a:defRPr sz="18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1800"/>
              <a:buNone/>
              <a:defRPr sz="1800"/>
            </a:lvl3pPr>
            <a:lvl4pPr lvl="3" algn="ctr">
              <a:lnSpc>
                <a:spcPct val="90000"/>
              </a:lnSpc>
              <a:spcBef>
                <a:spcPts val="400"/>
              </a:spcBef>
              <a:spcAft>
                <a:spcPts val="0"/>
              </a:spcAft>
              <a:buSzPts val="1600"/>
              <a:buNone/>
              <a:defRPr sz="1600"/>
            </a:lvl4pPr>
            <a:lvl5pPr lvl="4" algn="ctr">
              <a:lnSpc>
                <a:spcPct val="90000"/>
              </a:lnSpc>
              <a:spcBef>
                <a:spcPts val="400"/>
              </a:spcBef>
              <a:spcAft>
                <a:spcPts val="0"/>
              </a:spcAft>
              <a:buSzPts val="1600"/>
              <a:buNone/>
              <a:defRPr sz="1600"/>
            </a:lvl5pPr>
            <a:lvl6pPr lvl="5" algn="ctr">
              <a:lnSpc>
                <a:spcPct val="90000"/>
              </a:lnSpc>
              <a:spcBef>
                <a:spcPts val="400"/>
              </a:spcBef>
              <a:spcAft>
                <a:spcPts val="0"/>
              </a:spcAft>
              <a:buSzPts val="1600"/>
              <a:buNone/>
              <a:defRPr sz="1600"/>
            </a:lvl6pPr>
            <a:lvl7pPr lvl="6" algn="ctr">
              <a:lnSpc>
                <a:spcPct val="90000"/>
              </a:lnSpc>
              <a:spcBef>
                <a:spcPts val="400"/>
              </a:spcBef>
              <a:spcAft>
                <a:spcPts val="0"/>
              </a:spcAft>
              <a:buSzPts val="1600"/>
              <a:buNone/>
              <a:defRPr sz="1600"/>
            </a:lvl7pPr>
            <a:lvl8pPr lvl="7" algn="ctr">
              <a:lnSpc>
                <a:spcPct val="90000"/>
              </a:lnSpc>
              <a:spcBef>
                <a:spcPts val="400"/>
              </a:spcBef>
              <a:spcAft>
                <a:spcPts val="0"/>
              </a:spcAft>
              <a:buSzPts val="1600"/>
              <a:buNone/>
              <a:defRPr sz="1600"/>
            </a:lvl8pPr>
            <a:lvl9pPr lvl="8" algn="ctr">
              <a:lnSpc>
                <a:spcPct val="90000"/>
              </a:lnSpc>
              <a:spcBef>
                <a:spcPts val="400"/>
              </a:spcBef>
              <a:spcAft>
                <a:spcPts val="400"/>
              </a:spcAft>
              <a:buSzPts val="1600"/>
              <a:buNone/>
              <a:defRPr sz="1600"/>
            </a:lvl9pPr>
          </a:lstStyle>
          <a:p/>
        </p:txBody>
      </p:sp>
      <p:sp>
        <p:nvSpPr>
          <p:cNvPr id="151" name="Google Shape;151;p43"/>
          <p:cNvSpPr/>
          <p:nvPr>
            <p:ph idx="2" type="pic"/>
          </p:nvPr>
        </p:nvSpPr>
        <p:spPr>
          <a:xfrm>
            <a:off x="6981063" y="1310656"/>
            <a:ext cx="5210937" cy="4208604"/>
          </a:xfrm>
          <a:prstGeom prst="rect">
            <a:avLst/>
          </a:prstGeom>
          <a:solidFill>
            <a:srgbClr val="CCCCCC"/>
          </a:solidFill>
          <a:ln>
            <a:noFill/>
          </a:ln>
        </p:spPr>
      </p:sp>
      <p:pic>
        <p:nvPicPr>
          <p:cNvPr id="152" name="Google Shape;152;p43"/>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153" name="Google Shape;153;p43"/>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de-DE"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154" name="Google Shape;154;p43"/>
          <p:cNvGrpSpPr/>
          <p:nvPr/>
        </p:nvGrpSpPr>
        <p:grpSpPr>
          <a:xfrm>
            <a:off x="10443312" y="254977"/>
            <a:ext cx="1299935" cy="1200032"/>
            <a:chOff x="1645920" y="1071155"/>
            <a:chExt cx="6296297" cy="5299166"/>
          </a:xfrm>
        </p:grpSpPr>
        <p:sp>
          <p:nvSpPr>
            <p:cNvPr id="155" name="Google Shape;155;p43"/>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6" name="Google Shape;156;p43"/>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7" name="Google Shape;157;p43"/>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8" name="Google Shape;158;p43"/>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9" name="Google Shape;159;p43"/>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0" name="Google Shape;160;p43"/>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1" name="Google Shape;161;p43"/>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2" name="Google Shape;162;p43"/>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3" name="Google Shape;163;p43"/>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4" name="Google Shape;164;p43"/>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5" name="Google Shape;165;p43"/>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6" name="Google Shape;166;p43"/>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7" name="Google Shape;167;p43"/>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8" name="Google Shape;168;p43"/>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9" name="Google Shape;169;p43"/>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0" name="Google Shape;170;p43"/>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1" name="Google Shape;171;p43"/>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2" name="Google Shape;172;p43"/>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3" name="Google Shape;173;p43"/>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4" name="Google Shape;174;p43"/>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wei Inhalte" type="twoObj">
  <p:cSld name="TWO_OBJECTS">
    <p:spTree>
      <p:nvGrpSpPr>
        <p:cNvPr id="175" name="Shape 175"/>
        <p:cNvGrpSpPr/>
        <p:nvPr/>
      </p:nvGrpSpPr>
      <p:grpSpPr>
        <a:xfrm>
          <a:off x="0" y="0"/>
          <a:ext cx="0" cy="0"/>
          <a:chOff x="0" y="0"/>
          <a:chExt cx="0" cy="0"/>
        </a:xfrm>
      </p:grpSpPr>
      <p:sp>
        <p:nvSpPr>
          <p:cNvPr id="176" name="Google Shape;176;p4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7" name="Google Shape;177;p44"/>
          <p:cNvSpPr txBox="1"/>
          <p:nvPr>
            <p:ph idx="1" type="body"/>
          </p:nvPr>
        </p:nvSpPr>
        <p:spPr>
          <a:xfrm>
            <a:off x="1097279" y="1845734"/>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8" name="Google Shape;178;p44"/>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9" name="Google Shape;179;p4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0" name="Google Shape;180;p4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1" name="Google Shape;181;p4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gleich" type="twoTxTwoObj">
  <p:cSld name="TWO_OBJECTS_WITH_TEXT">
    <p:spTree>
      <p:nvGrpSpPr>
        <p:cNvPr id="182" name="Shape 182"/>
        <p:cNvGrpSpPr/>
        <p:nvPr/>
      </p:nvGrpSpPr>
      <p:grpSpPr>
        <a:xfrm>
          <a:off x="0" y="0"/>
          <a:ext cx="0" cy="0"/>
          <a:chOff x="0" y="0"/>
          <a:chExt cx="0" cy="0"/>
        </a:xfrm>
      </p:grpSpPr>
      <p:sp>
        <p:nvSpPr>
          <p:cNvPr id="183" name="Google Shape;183;p4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4" name="Google Shape;184;p45"/>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85" name="Google Shape;185;p45"/>
          <p:cNvSpPr txBox="1"/>
          <p:nvPr>
            <p:ph idx="2" type="body"/>
          </p:nvPr>
        </p:nvSpPr>
        <p:spPr>
          <a:xfrm>
            <a:off x="109728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6" name="Google Shape;186;p45"/>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87" name="Google Shape;187;p45"/>
          <p:cNvSpPr txBox="1"/>
          <p:nvPr>
            <p:ph idx="4" type="body"/>
          </p:nvPr>
        </p:nvSpPr>
        <p:spPr>
          <a:xfrm>
            <a:off x="621792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8" name="Google Shape;188;p4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9" name="Google Shape;189;p4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0" name="Google Shape;190;p4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r Titel" type="titleOnly">
  <p:cSld name="TITLE_ONLY">
    <p:spTree>
      <p:nvGrpSpPr>
        <p:cNvPr id="191" name="Shape 191"/>
        <p:cNvGrpSpPr/>
        <p:nvPr/>
      </p:nvGrpSpPr>
      <p:grpSpPr>
        <a:xfrm>
          <a:off x="0" y="0"/>
          <a:ext cx="0" cy="0"/>
          <a:chOff x="0" y="0"/>
          <a:chExt cx="0" cy="0"/>
        </a:xfrm>
      </p:grpSpPr>
      <p:sp>
        <p:nvSpPr>
          <p:cNvPr id="192" name="Google Shape;192;p46"/>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3" name="Google Shape;193;p4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4" name="Google Shape;194;p4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5" name="Google Shape;195;p4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r" showMasterSp="0" type="blank">
  <p:cSld name="BLANK">
    <p:spTree>
      <p:nvGrpSpPr>
        <p:cNvPr id="196" name="Shape 196"/>
        <p:cNvGrpSpPr/>
        <p:nvPr/>
      </p:nvGrpSpPr>
      <p:grpSpPr>
        <a:xfrm>
          <a:off x="0" y="0"/>
          <a:ext cx="0" cy="0"/>
          <a:chOff x="0" y="0"/>
          <a:chExt cx="0" cy="0"/>
        </a:xfrm>
      </p:grpSpPr>
      <p:sp>
        <p:nvSpPr>
          <p:cNvPr id="197" name="Google Shape;197;p47"/>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8" name="Google Shape;198;p47"/>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99" name="Google Shape;199;p47"/>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00" name="Google Shape;200;p4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1" name="Google Shape;201;p4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2" name="Google Shape;202;p4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pic>
        <p:nvPicPr>
          <p:cNvPr id="203" name="Google Shape;203;p47"/>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04" name="Google Shape;204;p47"/>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de-DE"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205" name="Google Shape;205;p47"/>
          <p:cNvGrpSpPr/>
          <p:nvPr/>
        </p:nvGrpSpPr>
        <p:grpSpPr>
          <a:xfrm>
            <a:off x="10443312" y="254977"/>
            <a:ext cx="1299935" cy="1200032"/>
            <a:chOff x="1645920" y="1071155"/>
            <a:chExt cx="6296297" cy="5299166"/>
          </a:xfrm>
        </p:grpSpPr>
        <p:sp>
          <p:nvSpPr>
            <p:cNvPr id="206" name="Google Shape;206;p47"/>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7" name="Google Shape;207;p47"/>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8" name="Google Shape;208;p47"/>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9" name="Google Shape;209;p47"/>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0" name="Google Shape;210;p47"/>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1" name="Google Shape;211;p47"/>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2" name="Google Shape;212;p47"/>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3" name="Google Shape;213;p47"/>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4" name="Google Shape;214;p47"/>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5" name="Google Shape;215;p47"/>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6" name="Google Shape;216;p47"/>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7" name="Google Shape;217;p47"/>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8" name="Google Shape;218;p47"/>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9" name="Google Shape;219;p47"/>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0" name="Google Shape;220;p47"/>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1" name="Google Shape;221;p47"/>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2" name="Google Shape;222;p47"/>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3" name="Google Shape;223;p47"/>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4" name="Google Shape;224;p47"/>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5" name="Google Shape;225;p47"/>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3.jpg"/><Relationship Id="rId2" Type="http://schemas.openxmlformats.org/officeDocument/2006/relationships/image" Target="../media/image5.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1.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8"/>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38"/>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38"/>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3200"/>
              <a:buFont typeface="Calibri"/>
              <a:buNone/>
              <a:defRPr b="1" i="0" sz="3200" u="none" cap="none" strike="noStrike">
                <a:solidFill>
                  <a:srgbClr val="3F3F3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3" name="Google Shape;13;p38"/>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4" name="Google Shape;14;p3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FFFFF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5" name="Google Shape;15;p38"/>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FFFFF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6" name="Google Shape;16;p3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pic>
        <p:nvPicPr>
          <p:cNvPr id="17" name="Google Shape;17;p38"/>
          <p:cNvPicPr preferRelativeResize="0"/>
          <p:nvPr/>
        </p:nvPicPr>
        <p:blipFill rotWithShape="1">
          <a:blip r:embed="rId1">
            <a:alphaModFix/>
          </a:blip>
          <a:srcRect b="0" l="0" r="0" t="0"/>
          <a:stretch/>
        </p:blipFill>
        <p:spPr>
          <a:xfrm>
            <a:off x="104945" y="6281603"/>
            <a:ext cx="1061484" cy="400384"/>
          </a:xfrm>
          <a:prstGeom prst="rect">
            <a:avLst/>
          </a:prstGeom>
          <a:noFill/>
          <a:ln>
            <a:noFill/>
          </a:ln>
        </p:spPr>
      </p:pic>
      <p:sp>
        <p:nvSpPr>
          <p:cNvPr id="18" name="Google Shape;18;p38"/>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de-DE"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pic>
        <p:nvPicPr>
          <p:cNvPr id="19" name="Google Shape;19;p38"/>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grpSp>
        <p:nvGrpSpPr>
          <p:cNvPr id="20" name="Google Shape;20;p38"/>
          <p:cNvGrpSpPr/>
          <p:nvPr/>
        </p:nvGrpSpPr>
        <p:grpSpPr>
          <a:xfrm>
            <a:off x="10443312" y="254977"/>
            <a:ext cx="1299935" cy="1200032"/>
            <a:chOff x="1645920" y="1071155"/>
            <a:chExt cx="6296297" cy="5299166"/>
          </a:xfrm>
        </p:grpSpPr>
        <p:sp>
          <p:nvSpPr>
            <p:cNvPr id="21" name="Google Shape;21;p38"/>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 name="Google Shape;22;p38"/>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3" name="Google Shape;23;p38"/>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 name="Google Shape;24;p38"/>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 name="Google Shape;25;p38"/>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 name="Google Shape;26;p38"/>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7" name="Google Shape;27;p38"/>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8" name="Google Shape;28;p38"/>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9" name="Google Shape;29;p38"/>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0" name="Google Shape;30;p38"/>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1" name="Google Shape;31;p38"/>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2" name="Google Shape;32;p38"/>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3" name="Google Shape;33;p38"/>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4" name="Google Shape;34;p38"/>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5" name="Google Shape;35;p38"/>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6" name="Google Shape;36;p38"/>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7" name="Google Shape;37;p38"/>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8" name="Google Shape;38;p38"/>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9" name="Google Shape;39;p38"/>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40" name="Google Shape;40;p38"/>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7.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hyperlink" Target="https://drive.google.com/drive/folders/1cc7496syxKSt7OsGRqGyJrvrJtuRKy_G" TargetMode="Externa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1"/>
          <p:cNvSpPr txBox="1"/>
          <p:nvPr>
            <p:ph type="title"/>
          </p:nvPr>
        </p:nvSpPr>
        <p:spPr>
          <a:xfrm>
            <a:off x="457200" y="594359"/>
            <a:ext cx="3200400" cy="390662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FFFFFF"/>
              </a:buClr>
              <a:buSzPts val="3600"/>
              <a:buFont typeface="Calibri"/>
              <a:buNone/>
            </a:pPr>
            <a:r>
              <a:rPr lang="de-DE"/>
              <a:t>EU-CERT:</a:t>
            </a:r>
            <a:br>
              <a:rPr lang="de-DE"/>
            </a:br>
            <a:r>
              <a:rPr lang="de-DE"/>
              <a:t>European Certificates and Accreditation for European Projects</a:t>
            </a:r>
            <a:endParaRPr/>
          </a:p>
        </p:txBody>
      </p:sp>
      <p:sp>
        <p:nvSpPr>
          <p:cNvPr id="269" name="Google Shape;269;p1"/>
          <p:cNvSpPr txBox="1"/>
          <p:nvPr>
            <p:ph idx="2" type="body"/>
          </p:nvPr>
        </p:nvSpPr>
        <p:spPr>
          <a:xfrm>
            <a:off x="457200" y="4891596"/>
            <a:ext cx="3200400" cy="141360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1500"/>
              <a:buNone/>
            </a:pPr>
            <a:r>
              <a:rPr b="1" i="1" lang="de-DE"/>
              <a:t>Reference Number:</a:t>
            </a:r>
            <a:br>
              <a:rPr b="1" i="1" lang="de-DE"/>
            </a:br>
            <a:r>
              <a:rPr lang="de-DE"/>
              <a:t>2021-1-DE02-KA220-ADU-000033541 </a:t>
            </a:r>
            <a:endParaRPr/>
          </a:p>
          <a:p>
            <a:pPr indent="0" lvl="0" marL="0" rtl="0" algn="l">
              <a:lnSpc>
                <a:spcPct val="90000"/>
              </a:lnSpc>
              <a:spcBef>
                <a:spcPts val="1400"/>
              </a:spcBef>
              <a:spcAft>
                <a:spcPts val="0"/>
              </a:spcAft>
              <a:buSzPts val="1500"/>
              <a:buNone/>
            </a:pPr>
            <a:r>
              <a:rPr b="1" lang="de-DE"/>
              <a:t>Duration: </a:t>
            </a:r>
            <a:endParaRPr/>
          </a:p>
          <a:p>
            <a:pPr indent="0" lvl="0" marL="0" rtl="0" algn="l">
              <a:lnSpc>
                <a:spcPct val="90000"/>
              </a:lnSpc>
              <a:spcBef>
                <a:spcPts val="1400"/>
              </a:spcBef>
              <a:spcAft>
                <a:spcPts val="0"/>
              </a:spcAft>
              <a:buSzPts val="1500"/>
              <a:buNone/>
            </a:pPr>
            <a:r>
              <a:rPr lang="de-DE"/>
              <a:t>01.02.2022 – 31.05.2024 </a:t>
            </a:r>
            <a:r>
              <a:rPr b="1" lang="de-DE"/>
              <a:t>(28 month) </a:t>
            </a:r>
            <a:endParaRPr/>
          </a:p>
          <a:p>
            <a:pPr indent="0" lvl="0" marL="0" rtl="0" algn="l">
              <a:lnSpc>
                <a:spcPct val="90000"/>
              </a:lnSpc>
              <a:spcBef>
                <a:spcPts val="1400"/>
              </a:spcBef>
              <a:spcAft>
                <a:spcPts val="0"/>
              </a:spcAft>
              <a:buSzPts val="1500"/>
              <a:buNone/>
            </a:pPr>
            <a:r>
              <a:t/>
            </a:r>
            <a:endParaRPr b="1"/>
          </a:p>
        </p:txBody>
      </p:sp>
      <p:sp>
        <p:nvSpPr>
          <p:cNvPr id="270" name="Google Shape;270;p1"/>
          <p:cNvSpPr txBox="1"/>
          <p:nvPr/>
        </p:nvSpPr>
        <p:spPr>
          <a:xfrm>
            <a:off x="5026982" y="2114548"/>
            <a:ext cx="5435353" cy="4327533"/>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accent1"/>
              </a:buClr>
              <a:buSzPts val="2800"/>
              <a:buFont typeface="Noto Sans Symbols"/>
              <a:buNone/>
            </a:pPr>
            <a:r>
              <a:rPr b="1" i="0" lang="de-DE" sz="2800" u="none" cap="none" strike="noStrike">
                <a:solidFill>
                  <a:srgbClr val="595959"/>
                </a:solidFill>
                <a:latin typeface="Calibri"/>
                <a:ea typeface="Calibri"/>
                <a:cs typeface="Calibri"/>
                <a:sym typeface="Calibri"/>
              </a:rPr>
              <a:t>EU-CERT</a:t>
            </a:r>
            <a:br>
              <a:rPr b="1" i="0" lang="de-DE" sz="2800" u="none" cap="none" strike="noStrike">
                <a:solidFill>
                  <a:srgbClr val="595959"/>
                </a:solidFill>
                <a:latin typeface="Calibri"/>
                <a:ea typeface="Calibri"/>
                <a:cs typeface="Calibri"/>
                <a:sym typeface="Calibri"/>
              </a:rPr>
            </a:br>
            <a:r>
              <a:rPr b="1" i="0" lang="de-DE" sz="2800" u="none" cap="none" strike="noStrike">
                <a:solidFill>
                  <a:srgbClr val="595959"/>
                </a:solidFill>
                <a:latin typeface="Calibri"/>
                <a:ea typeface="Calibri"/>
                <a:cs typeface="Calibri"/>
                <a:sym typeface="Calibri"/>
              </a:rPr>
              <a:t>Transnational partner meeting (TPM5)</a:t>
            </a:r>
            <a:br>
              <a:rPr b="1" i="0" lang="de-DE" sz="2800" u="none" cap="none" strike="noStrike">
                <a:solidFill>
                  <a:srgbClr val="595959"/>
                </a:solidFill>
                <a:latin typeface="Calibri"/>
                <a:ea typeface="Calibri"/>
                <a:cs typeface="Calibri"/>
                <a:sym typeface="Calibri"/>
              </a:rPr>
            </a:br>
            <a:r>
              <a:rPr b="1" i="0" lang="de-DE" sz="2800" u="none" cap="none" strike="noStrike">
                <a:solidFill>
                  <a:srgbClr val="595959"/>
                </a:solidFill>
                <a:latin typeface="Calibri"/>
                <a:ea typeface="Calibri"/>
                <a:cs typeface="Calibri"/>
                <a:sym typeface="Calibri"/>
              </a:rPr>
              <a:t>in Paderborn, Germany </a:t>
            </a:r>
            <a:endParaRPr b="0" i="0" sz="2800" u="none" cap="none" strike="noStrike">
              <a:solidFill>
                <a:srgbClr val="595959"/>
              </a:solidFill>
              <a:latin typeface="Calibri"/>
              <a:ea typeface="Calibri"/>
              <a:cs typeface="Calibri"/>
              <a:sym typeface="Calibri"/>
            </a:endParaRPr>
          </a:p>
          <a:p>
            <a:pPr indent="0" lvl="0" marL="0" marR="0" rtl="0" algn="l">
              <a:lnSpc>
                <a:spcPct val="100000"/>
              </a:lnSpc>
              <a:spcBef>
                <a:spcPts val="1000"/>
              </a:spcBef>
              <a:spcAft>
                <a:spcPts val="0"/>
              </a:spcAft>
              <a:buClr>
                <a:schemeClr val="accent1"/>
              </a:buClr>
              <a:buSzPts val="1800"/>
              <a:buFont typeface="Noto Sans Symbols"/>
              <a:buNone/>
            </a:pPr>
            <a:r>
              <a:rPr b="1" i="0" lang="de-DE" sz="1800" u="none" cap="none" strike="noStrike">
                <a:solidFill>
                  <a:srgbClr val="595959"/>
                </a:solidFill>
                <a:latin typeface="Calibri"/>
                <a:ea typeface="Calibri"/>
                <a:cs typeface="Calibri"/>
                <a:sym typeface="Calibri"/>
              </a:rPr>
              <a:t>The EU-CERT – Final Policy Recommendation Conference!</a:t>
            </a:r>
            <a:endParaRPr b="0" i="0" sz="1800" u="none" cap="none" strike="noStrike">
              <a:solidFill>
                <a:srgbClr val="595959"/>
              </a:solidFill>
              <a:latin typeface="Calibri"/>
              <a:ea typeface="Calibri"/>
              <a:cs typeface="Calibri"/>
              <a:sym typeface="Calibri"/>
            </a:endParaRPr>
          </a:p>
          <a:p>
            <a:pPr indent="0" lvl="0" marL="0" marR="0" rtl="0" algn="l">
              <a:lnSpc>
                <a:spcPct val="100000"/>
              </a:lnSpc>
              <a:spcBef>
                <a:spcPts val="1000"/>
              </a:spcBef>
              <a:spcAft>
                <a:spcPts val="0"/>
              </a:spcAft>
              <a:buClr>
                <a:schemeClr val="accent1"/>
              </a:buClr>
              <a:buSzPts val="1800"/>
              <a:buFont typeface="Noto Sans Symbols"/>
              <a:buNone/>
            </a:pPr>
            <a:r>
              <a:rPr b="1" i="0" lang="de-DE" sz="1800" u="none" cap="none" strike="noStrike">
                <a:solidFill>
                  <a:srgbClr val="595959"/>
                </a:solidFill>
                <a:latin typeface="Calibri"/>
                <a:ea typeface="Calibri"/>
                <a:cs typeface="Calibri"/>
                <a:sym typeface="Calibri"/>
              </a:rPr>
              <a:t>5</a:t>
            </a:r>
            <a:r>
              <a:rPr b="1" baseline="30000" i="0" lang="de-DE" sz="1800" u="none" cap="none" strike="noStrike">
                <a:solidFill>
                  <a:srgbClr val="595959"/>
                </a:solidFill>
                <a:latin typeface="Calibri"/>
                <a:ea typeface="Calibri"/>
                <a:cs typeface="Calibri"/>
                <a:sym typeface="Calibri"/>
              </a:rPr>
              <a:t>th</a:t>
            </a:r>
            <a:r>
              <a:rPr b="1" i="0" lang="de-DE" sz="1800" u="none" cap="none" strike="noStrike">
                <a:solidFill>
                  <a:srgbClr val="595959"/>
                </a:solidFill>
                <a:latin typeface="Calibri"/>
                <a:ea typeface="Calibri"/>
                <a:cs typeface="Calibri"/>
                <a:sym typeface="Calibri"/>
              </a:rPr>
              <a:t> - 7</a:t>
            </a:r>
            <a:r>
              <a:rPr b="1" baseline="30000" i="0" lang="de-DE" sz="1800" u="none" cap="none" strike="noStrike">
                <a:solidFill>
                  <a:srgbClr val="595959"/>
                </a:solidFill>
                <a:latin typeface="Calibri"/>
                <a:ea typeface="Calibri"/>
                <a:cs typeface="Calibri"/>
                <a:sym typeface="Calibri"/>
              </a:rPr>
              <a:t>th</a:t>
            </a:r>
            <a:r>
              <a:rPr b="1" i="0" lang="de-DE" sz="1800" u="none" cap="none" strike="noStrike">
                <a:solidFill>
                  <a:srgbClr val="595959"/>
                </a:solidFill>
                <a:latin typeface="Calibri"/>
                <a:ea typeface="Calibri"/>
                <a:cs typeface="Calibri"/>
                <a:sym typeface="Calibri"/>
              </a:rPr>
              <a:t> of March 2024</a:t>
            </a:r>
            <a:endParaRPr b="1" i="0" sz="2800" u="none" cap="none" strike="noStrike">
              <a:solidFill>
                <a:srgbClr val="595959"/>
              </a:solidFill>
              <a:latin typeface="Calibri"/>
              <a:ea typeface="Calibri"/>
              <a:cs typeface="Calibri"/>
              <a:sym typeface="Calibri"/>
            </a:endParaRPr>
          </a:p>
          <a:p>
            <a:pPr indent="0" lvl="0" marL="0" marR="0" rtl="0" algn="l">
              <a:lnSpc>
                <a:spcPct val="100000"/>
              </a:lnSpc>
              <a:spcBef>
                <a:spcPts val="1000"/>
              </a:spcBef>
              <a:spcAft>
                <a:spcPts val="0"/>
              </a:spcAft>
              <a:buClr>
                <a:schemeClr val="accent1"/>
              </a:buClr>
              <a:buSzPts val="2000"/>
              <a:buFont typeface="Noto Sans Symbols"/>
              <a:buNone/>
            </a:pPr>
            <a:r>
              <a:t/>
            </a:r>
            <a:endParaRPr b="1" i="0" sz="2000" u="none" cap="none" strike="noStrike">
              <a:solidFill>
                <a:srgbClr val="595959"/>
              </a:solidFill>
              <a:latin typeface="Calibri"/>
              <a:ea typeface="Calibri"/>
              <a:cs typeface="Calibri"/>
              <a:sym typeface="Calibri"/>
            </a:endParaRPr>
          </a:p>
          <a:p>
            <a:pPr indent="0" lvl="0" marL="0" marR="0" rtl="0" algn="l">
              <a:lnSpc>
                <a:spcPct val="100000"/>
              </a:lnSpc>
              <a:spcBef>
                <a:spcPts val="1000"/>
              </a:spcBef>
              <a:spcAft>
                <a:spcPts val="0"/>
              </a:spcAft>
              <a:buClr>
                <a:schemeClr val="accent1"/>
              </a:buClr>
              <a:buSzPts val="2000"/>
              <a:buFont typeface="Noto Sans Symbols"/>
              <a:buNone/>
            </a:pPr>
            <a:r>
              <a:rPr b="1" lang="de-DE" sz="2000">
                <a:solidFill>
                  <a:srgbClr val="595959"/>
                </a:solidFill>
                <a:latin typeface="Calibri"/>
                <a:ea typeface="Calibri"/>
                <a:cs typeface="Calibri"/>
                <a:sym typeface="Calibri"/>
              </a:rPr>
              <a:t>Cu</a:t>
            </a:r>
            <a:r>
              <a:rPr b="1" lang="de-DE" sz="2000">
                <a:solidFill>
                  <a:srgbClr val="595959"/>
                </a:solidFill>
                <a:latin typeface="Calibri"/>
                <a:ea typeface="Calibri"/>
                <a:cs typeface="Calibri"/>
                <a:sym typeface="Calibri"/>
              </a:rPr>
              <a:t>rrent</a:t>
            </a:r>
            <a:r>
              <a:rPr b="1" lang="de-DE" sz="2000">
                <a:solidFill>
                  <a:srgbClr val="595959"/>
                </a:solidFill>
                <a:latin typeface="Calibri"/>
                <a:ea typeface="Calibri"/>
                <a:cs typeface="Calibri"/>
                <a:sym typeface="Calibri"/>
              </a:rPr>
              <a:t> Status</a:t>
            </a:r>
            <a:br>
              <a:rPr b="1" i="0" lang="de-DE" sz="2000" u="none" cap="none" strike="noStrike">
                <a:solidFill>
                  <a:srgbClr val="595959"/>
                </a:solidFill>
                <a:latin typeface="Calibri"/>
                <a:ea typeface="Calibri"/>
                <a:cs typeface="Calibri"/>
                <a:sym typeface="Calibri"/>
              </a:rPr>
            </a:br>
            <a:r>
              <a:rPr b="1" i="0" lang="de-DE" sz="2000" u="none" cap="none" strike="noStrike">
                <a:solidFill>
                  <a:srgbClr val="595959"/>
                </a:solidFill>
                <a:latin typeface="Calibri"/>
                <a:ea typeface="Calibri"/>
                <a:cs typeface="Calibri"/>
                <a:sym typeface="Calibri"/>
              </a:rPr>
              <a:t>University of Paderborn </a:t>
            </a:r>
            <a:endParaRPr b="0" i="0" sz="2000" u="none" cap="none" strike="noStrike">
              <a:solidFill>
                <a:srgbClr val="595959"/>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24"/>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262626"/>
              </a:buClr>
              <a:buSzPts val="8000"/>
              <a:buFont typeface="Calibri"/>
              <a:buNone/>
            </a:pPr>
            <a:r>
              <a:rPr lang="de-DE"/>
              <a:t>Project Result 3 </a:t>
            </a:r>
            <a:endParaRPr/>
          </a:p>
        </p:txBody>
      </p:sp>
      <p:sp>
        <p:nvSpPr>
          <p:cNvPr id="336" name="Google Shape;336;p24"/>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2400"/>
              <a:buNone/>
            </a:pPr>
            <a:r>
              <a:rPr lang="de-DE"/>
              <a:t>EU-CERT - ACCREDITATION WEBSITE AND DATA-BASE DESIGN AND PROGRAMMING </a:t>
            </a:r>
            <a:r>
              <a:rPr lang="de-DE" sz="2000"/>
              <a:t>(LEADING ORGA: INGENIOUS KNOWLEDGE)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g123e00cd06c_0_9"/>
          <p:cNvSpPr txBox="1"/>
          <p:nvPr>
            <p:ph type="title"/>
          </p:nvPr>
        </p:nvSpPr>
        <p:spPr>
          <a:xfrm>
            <a:off x="1097275" y="286598"/>
            <a:ext cx="10058400" cy="1206000"/>
          </a:xfrm>
          <a:prstGeom prst="rect">
            <a:avLst/>
          </a:prstGeom>
          <a:noFill/>
          <a:ln>
            <a:noFill/>
          </a:ln>
        </p:spPr>
        <p:txBody>
          <a:bodyPr anchorCtr="0" anchor="b" bIns="45700" lIns="91425" spcFirstLastPara="1" rIns="91425" wrap="square" tIns="45700">
            <a:normAutofit fontScale="90000"/>
          </a:bodyPr>
          <a:lstStyle/>
          <a:p>
            <a:pPr indent="0" lvl="0" marL="0" rtl="0" algn="l">
              <a:lnSpc>
                <a:spcPct val="85000"/>
              </a:lnSpc>
              <a:spcBef>
                <a:spcPts val="0"/>
              </a:spcBef>
              <a:spcAft>
                <a:spcPts val="0"/>
              </a:spcAft>
              <a:buClr>
                <a:srgbClr val="3F3F3F"/>
              </a:buClr>
              <a:buSzPct val="100000"/>
              <a:buFont typeface="Calibri"/>
              <a:buNone/>
            </a:pPr>
            <a:r>
              <a:rPr lang="de-DE"/>
              <a:t>Project Result 3 –</a:t>
            </a:r>
            <a:br>
              <a:rPr lang="de-DE"/>
            </a:br>
            <a:r>
              <a:rPr lang="de-DE"/>
              <a:t>EU-CERT - ACCREDITATION WEBSITE AND DATA-BASE DESIGN AND PROGRAMMING</a:t>
            </a:r>
            <a:endParaRPr/>
          </a:p>
        </p:txBody>
      </p:sp>
      <p:sp>
        <p:nvSpPr>
          <p:cNvPr id="342" name="Google Shape;342;g123e00cd06c_0_9"/>
          <p:cNvSpPr/>
          <p:nvPr/>
        </p:nvSpPr>
        <p:spPr>
          <a:xfrm>
            <a:off x="574275" y="2026900"/>
            <a:ext cx="2520575" cy="2930000"/>
          </a:xfrm>
          <a:prstGeom prst="flowChartProcess">
            <a:avLst/>
          </a:prstGeom>
          <a:solidFill>
            <a:srgbClr val="6D9EEB"/>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de-DE" sz="2400" u="none" cap="none" strike="noStrike">
                <a:solidFill>
                  <a:schemeClr val="lt1"/>
                </a:solidFill>
                <a:latin typeface="Arial"/>
                <a:ea typeface="Arial"/>
                <a:cs typeface="Arial"/>
                <a:sym typeface="Arial"/>
              </a:rPr>
              <a:t>Accreditation</a:t>
            </a:r>
            <a:br>
              <a:rPr b="1" i="0" lang="de-DE" sz="2400" u="none" cap="none" strike="noStrike">
                <a:solidFill>
                  <a:schemeClr val="lt1"/>
                </a:solidFill>
                <a:latin typeface="Arial"/>
                <a:ea typeface="Arial"/>
                <a:cs typeface="Arial"/>
                <a:sym typeface="Arial"/>
              </a:rPr>
            </a:br>
            <a:r>
              <a:rPr b="1" i="0" lang="de-DE" sz="2400" u="none" cap="none" strike="noStrike">
                <a:solidFill>
                  <a:schemeClr val="lt1"/>
                </a:solidFill>
                <a:latin typeface="Arial"/>
                <a:ea typeface="Arial"/>
                <a:cs typeface="Arial"/>
                <a:sym typeface="Arial"/>
              </a:rPr>
              <a:t>Website</a:t>
            </a:r>
            <a:endParaRPr b="1" i="0" sz="2400" u="none" cap="none" strike="noStrike">
              <a:solidFill>
                <a:schemeClr val="lt1"/>
              </a:solidFill>
              <a:latin typeface="Arial"/>
              <a:ea typeface="Arial"/>
              <a:cs typeface="Arial"/>
              <a:sym typeface="Arial"/>
            </a:endParaRPr>
          </a:p>
        </p:txBody>
      </p:sp>
      <p:cxnSp>
        <p:nvCxnSpPr>
          <p:cNvPr id="343" name="Google Shape;343;g123e00cd06c_0_9"/>
          <p:cNvCxnSpPr>
            <a:stCxn id="342" idx="3"/>
          </p:cNvCxnSpPr>
          <p:nvPr/>
        </p:nvCxnSpPr>
        <p:spPr>
          <a:xfrm flipH="1" rot="10800000">
            <a:off x="3094850" y="3485600"/>
            <a:ext cx="1420200" cy="6300"/>
          </a:xfrm>
          <a:prstGeom prst="straightConnector1">
            <a:avLst/>
          </a:prstGeom>
          <a:noFill/>
          <a:ln cap="flat" cmpd="sng" w="114300">
            <a:solidFill>
              <a:schemeClr val="dk2"/>
            </a:solidFill>
            <a:prstDash val="solid"/>
            <a:round/>
            <a:headEnd len="sm" w="sm" type="none"/>
            <a:tailEnd len="med" w="med" type="triangle"/>
          </a:ln>
        </p:spPr>
      </p:cxnSp>
      <p:sp>
        <p:nvSpPr>
          <p:cNvPr id="344" name="Google Shape;344;g123e00cd06c_0_9"/>
          <p:cNvSpPr/>
          <p:nvPr/>
        </p:nvSpPr>
        <p:spPr>
          <a:xfrm>
            <a:off x="5523575" y="1492600"/>
            <a:ext cx="3032400" cy="870000"/>
          </a:xfrm>
          <a:prstGeom prst="roundRect">
            <a:avLst>
              <a:gd fmla="val 16667" name="adj"/>
            </a:avLst>
          </a:prstGeom>
          <a:solidFill>
            <a:srgbClr val="073763"/>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lt1"/>
                </a:solidFill>
                <a:latin typeface="Arial"/>
                <a:ea typeface="Arial"/>
                <a:cs typeface="Arial"/>
                <a:sym typeface="Arial"/>
              </a:rPr>
              <a:t>Information part</a:t>
            </a:r>
            <a:endParaRPr b="0" i="0" sz="1400" u="none" cap="none" strike="noStrike">
              <a:solidFill>
                <a:schemeClr val="lt1"/>
              </a:solidFill>
              <a:latin typeface="Arial"/>
              <a:ea typeface="Arial"/>
              <a:cs typeface="Arial"/>
              <a:sym typeface="Arial"/>
            </a:endParaRPr>
          </a:p>
        </p:txBody>
      </p:sp>
      <p:sp>
        <p:nvSpPr>
          <p:cNvPr id="345" name="Google Shape;345;g123e00cd06c_0_9"/>
          <p:cNvSpPr/>
          <p:nvPr/>
        </p:nvSpPr>
        <p:spPr>
          <a:xfrm>
            <a:off x="5523575" y="2427126"/>
            <a:ext cx="3032400" cy="870000"/>
          </a:xfrm>
          <a:prstGeom prst="roundRect">
            <a:avLst>
              <a:gd fmla="val 16667" name="adj"/>
            </a:avLst>
          </a:prstGeom>
          <a:solidFill>
            <a:srgbClr val="073763"/>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lt1"/>
                </a:solidFill>
                <a:latin typeface="Arial"/>
                <a:ea typeface="Arial"/>
                <a:cs typeface="Arial"/>
                <a:sym typeface="Arial"/>
              </a:rPr>
              <a:t>User / participants part</a:t>
            </a:r>
            <a:endParaRPr b="0" i="0" sz="1400" u="none" cap="none" strike="noStrike">
              <a:solidFill>
                <a:schemeClr val="lt1"/>
              </a:solidFill>
              <a:latin typeface="Arial"/>
              <a:ea typeface="Arial"/>
              <a:cs typeface="Arial"/>
              <a:sym typeface="Arial"/>
            </a:endParaRPr>
          </a:p>
        </p:txBody>
      </p:sp>
      <p:sp>
        <p:nvSpPr>
          <p:cNvPr id="346" name="Google Shape;346;g123e00cd06c_0_9"/>
          <p:cNvSpPr/>
          <p:nvPr/>
        </p:nvSpPr>
        <p:spPr>
          <a:xfrm>
            <a:off x="5523575" y="3361651"/>
            <a:ext cx="3032400" cy="870000"/>
          </a:xfrm>
          <a:prstGeom prst="roundRect">
            <a:avLst>
              <a:gd fmla="val 16667" name="adj"/>
            </a:avLst>
          </a:prstGeom>
          <a:solidFill>
            <a:srgbClr val="073763"/>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lt1"/>
                </a:solidFill>
                <a:latin typeface="Arial"/>
                <a:ea typeface="Arial"/>
                <a:cs typeface="Arial"/>
                <a:sym typeface="Arial"/>
              </a:rPr>
              <a:t>Evaluator / Accreditation part</a:t>
            </a:r>
            <a:endParaRPr b="0" i="0" sz="1400" u="none" cap="none" strike="noStrike">
              <a:solidFill>
                <a:schemeClr val="lt1"/>
              </a:solidFill>
              <a:latin typeface="Arial"/>
              <a:ea typeface="Arial"/>
              <a:cs typeface="Arial"/>
              <a:sym typeface="Arial"/>
            </a:endParaRPr>
          </a:p>
        </p:txBody>
      </p:sp>
      <p:sp>
        <p:nvSpPr>
          <p:cNvPr id="347" name="Google Shape;347;g123e00cd06c_0_9"/>
          <p:cNvSpPr/>
          <p:nvPr/>
        </p:nvSpPr>
        <p:spPr>
          <a:xfrm>
            <a:off x="5523575" y="4296176"/>
            <a:ext cx="3032400" cy="870000"/>
          </a:xfrm>
          <a:prstGeom prst="roundRect">
            <a:avLst>
              <a:gd fmla="val 16667" name="adj"/>
            </a:avLst>
          </a:prstGeom>
          <a:solidFill>
            <a:srgbClr val="073763"/>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lt1"/>
                </a:solidFill>
                <a:latin typeface="Arial"/>
                <a:ea typeface="Arial"/>
                <a:cs typeface="Arial"/>
                <a:sym typeface="Arial"/>
              </a:rPr>
              <a:t>communication part</a:t>
            </a:r>
            <a:endParaRPr b="0" i="0" sz="1400" u="none" cap="none" strike="noStrike">
              <a:solidFill>
                <a:schemeClr val="lt1"/>
              </a:solidFill>
              <a:latin typeface="Arial"/>
              <a:ea typeface="Arial"/>
              <a:cs typeface="Arial"/>
              <a:sym typeface="Arial"/>
            </a:endParaRPr>
          </a:p>
        </p:txBody>
      </p:sp>
      <p:sp>
        <p:nvSpPr>
          <p:cNvPr id="348" name="Google Shape;348;g123e00cd06c_0_9"/>
          <p:cNvSpPr/>
          <p:nvPr/>
        </p:nvSpPr>
        <p:spPr>
          <a:xfrm>
            <a:off x="5523575" y="5230702"/>
            <a:ext cx="3032400" cy="870000"/>
          </a:xfrm>
          <a:prstGeom prst="roundRect">
            <a:avLst>
              <a:gd fmla="val 16667" name="adj"/>
            </a:avLst>
          </a:prstGeom>
          <a:solidFill>
            <a:srgbClr val="073763"/>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lt1"/>
                </a:solidFill>
                <a:latin typeface="Arial"/>
                <a:ea typeface="Arial"/>
                <a:cs typeface="Arial"/>
                <a:sym typeface="Arial"/>
              </a:rPr>
              <a:t>Data-based part</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g28ee3c7187d_0_13"/>
          <p:cNvSpPr txBox="1"/>
          <p:nvPr>
            <p:ph type="title"/>
          </p:nvPr>
        </p:nvSpPr>
        <p:spPr>
          <a:xfrm>
            <a:off x="1097280" y="286604"/>
            <a:ext cx="10058400" cy="82380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Current Status of Project Result 3</a:t>
            </a:r>
            <a:endParaRPr/>
          </a:p>
        </p:txBody>
      </p:sp>
      <p:sp>
        <p:nvSpPr>
          <p:cNvPr id="354" name="Google Shape;354;g28ee3c7187d_0_13"/>
          <p:cNvSpPr txBox="1"/>
          <p:nvPr>
            <p:ph idx="1" type="body"/>
          </p:nvPr>
        </p:nvSpPr>
        <p:spPr>
          <a:xfrm>
            <a:off x="1097280" y="1492624"/>
            <a:ext cx="10058400" cy="4376400"/>
          </a:xfrm>
          <a:prstGeom prst="rect">
            <a:avLst/>
          </a:prstGeom>
          <a:noFill/>
          <a:ln>
            <a:noFill/>
          </a:ln>
        </p:spPr>
        <p:txBody>
          <a:bodyPr anchorCtr="0" anchor="t" bIns="45700" lIns="0" spcFirstLastPara="1" rIns="0" wrap="square" tIns="45700">
            <a:noAutofit/>
          </a:bodyPr>
          <a:lstStyle/>
          <a:p>
            <a:pPr indent="-127000" lvl="0" marL="91440" rtl="0" algn="l">
              <a:spcBef>
                <a:spcPts val="0"/>
              </a:spcBef>
              <a:spcAft>
                <a:spcPts val="0"/>
              </a:spcAft>
              <a:buSzPts val="2000"/>
              <a:buChar char=" "/>
            </a:pPr>
            <a:r>
              <a:rPr lang="de-DE">
                <a:highlight>
                  <a:schemeClr val="lt1"/>
                </a:highlight>
              </a:rPr>
              <a:t>All Project Results 3 has to be translated in the following partner languages:</a:t>
            </a:r>
            <a:endParaRPr>
              <a:highlight>
                <a:schemeClr val="lt1"/>
              </a:highlight>
            </a:endParaRPr>
          </a:p>
          <a:p>
            <a:pPr indent="-127000" lvl="0" marL="91440" rtl="0" algn="l">
              <a:spcBef>
                <a:spcPts val="1400"/>
              </a:spcBef>
              <a:spcAft>
                <a:spcPts val="0"/>
              </a:spcAft>
              <a:buSzPts val="2000"/>
              <a:buChar char=" "/>
            </a:pPr>
            <a:r>
              <a:rPr b="1" lang="de-DE">
                <a:highlight>
                  <a:schemeClr val="lt1"/>
                </a:highlight>
              </a:rPr>
              <a:t>Croatian , German , English , French , Greek , Portuguese</a:t>
            </a:r>
            <a:endParaRPr>
              <a:highlight>
                <a:schemeClr val="lt1"/>
              </a:highlight>
            </a:endParaRPr>
          </a:p>
        </p:txBody>
      </p:sp>
      <p:graphicFrame>
        <p:nvGraphicFramePr>
          <p:cNvPr id="355" name="Google Shape;355;g28ee3c7187d_0_13"/>
          <p:cNvGraphicFramePr/>
          <p:nvPr/>
        </p:nvGraphicFramePr>
        <p:xfrm>
          <a:off x="918244" y="2885694"/>
          <a:ext cx="3000000" cy="3000000"/>
        </p:xfrm>
        <a:graphic>
          <a:graphicData uri="http://schemas.openxmlformats.org/drawingml/2006/table">
            <a:tbl>
              <a:tblPr bandRow="1" firstRow="1">
                <a:noFill/>
                <a:tableStyleId>{BD0A5D50-A42F-4E6E-9D9E-0B3E804100A6}</a:tableStyleId>
              </a:tblPr>
              <a:tblGrid>
                <a:gridCol w="1063975"/>
                <a:gridCol w="1004825"/>
                <a:gridCol w="803250"/>
                <a:gridCol w="2535650"/>
                <a:gridCol w="1841650"/>
                <a:gridCol w="1841650"/>
                <a:gridCol w="1841650"/>
              </a:tblGrid>
              <a:tr h="654800">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Project Results </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Starting period</a:t>
                      </a:r>
                      <a:endParaRPr sz="18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End of period</a:t>
                      </a:r>
                      <a:endParaRPr sz="18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Activity Title </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Leading Organisation</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de-DE" sz="1800"/>
                        <a:t>Completed?</a:t>
                      </a:r>
                      <a:endParaRPr sz="1800" u="none" cap="none" strike="noStrike"/>
                    </a:p>
                  </a:txBody>
                  <a:tcPr marT="45725" marB="45725" marR="91450" marL="91450">
                    <a:solidFill>
                      <a:schemeClr val="accent4"/>
                    </a:solidFill>
                  </a:tcPr>
                </a:tc>
                <a:tc>
                  <a:txBody>
                    <a:bodyPr/>
                    <a:lstStyle/>
                    <a:p>
                      <a:pPr indent="0" lvl="0" marL="0" rtl="0" algn="l">
                        <a:spcBef>
                          <a:spcPts val="0"/>
                        </a:spcBef>
                        <a:spcAft>
                          <a:spcPts val="0"/>
                        </a:spcAft>
                        <a:buNone/>
                      </a:pPr>
                      <a:r>
                        <a:rPr lang="de-DE" sz="1800"/>
                        <a:t>Translation completed?</a:t>
                      </a:r>
                      <a:endParaRPr sz="1800"/>
                    </a:p>
                  </a:txBody>
                  <a:tcPr marT="45725" marB="45725" marR="91450" marL="91450">
                    <a:solidFill>
                      <a:schemeClr val="accent5"/>
                    </a:solidFill>
                  </a:tcPr>
                </a:tc>
              </a:tr>
              <a:tr h="592450">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Project Result  3</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2022-05</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2023-07</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EU-CERT - Accreditation Website and Data-base Design and Programming</a:t>
                      </a:r>
                      <a:endParaRPr sz="16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Ingenious Knowledge GmbH - Germany</a:t>
                      </a:r>
                      <a:endParaRPr sz="16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de-DE" sz="1600"/>
                        <a:t>no, ongoing process</a:t>
                      </a:r>
                      <a:endParaRPr sz="1600" u="none" cap="none" strike="noStrike"/>
                    </a:p>
                  </a:txBody>
                  <a:tcPr marT="45725" marB="45725" marR="91450" marL="91450">
                    <a:lnL cap="flat" cmpd="sng" w="12700">
                      <a:solidFill>
                        <a:schemeClr val="lt1"/>
                      </a:solidFill>
                      <a:prstDash val="solid"/>
                      <a:round/>
                      <a:headEnd len="sm" w="sm" type="none"/>
                      <a:tailEnd len="sm" w="sm" type="none"/>
                    </a:lnL>
                    <a:solidFill>
                      <a:schemeClr val="accent4"/>
                    </a:solidFill>
                  </a:tcPr>
                </a:tc>
                <a:tc>
                  <a:txBody>
                    <a:bodyPr/>
                    <a:lstStyle/>
                    <a:p>
                      <a:pPr indent="0" lvl="0" marL="0" marR="0" rtl="0" algn="l">
                        <a:lnSpc>
                          <a:spcPct val="100000"/>
                        </a:lnSpc>
                        <a:spcBef>
                          <a:spcPts val="0"/>
                        </a:spcBef>
                        <a:spcAft>
                          <a:spcPts val="0"/>
                        </a:spcAft>
                        <a:buNone/>
                      </a:pPr>
                      <a:r>
                        <a:rPr lang="de-DE" sz="1600"/>
                        <a:t>missing: all</a:t>
                      </a:r>
                      <a:endParaRPr sz="1600" u="none" cap="none" strike="noStrike"/>
                    </a:p>
                  </a:txBody>
                  <a:tcPr marT="45725" marB="45725" marR="91450" marL="91450">
                    <a:solidFill>
                      <a:schemeClr val="accent5"/>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sp>
        <p:nvSpPr>
          <p:cNvPr id="360" name="Google Shape;360;p25"/>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262626"/>
              </a:buClr>
              <a:buSzPts val="8000"/>
              <a:buFont typeface="Calibri"/>
              <a:buNone/>
            </a:pPr>
            <a:r>
              <a:rPr lang="de-DE"/>
              <a:t>Project Result 4 </a:t>
            </a:r>
            <a:endParaRPr/>
          </a:p>
        </p:txBody>
      </p:sp>
      <p:sp>
        <p:nvSpPr>
          <p:cNvPr id="361" name="Google Shape;361;p25"/>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2400"/>
              <a:buNone/>
            </a:pPr>
            <a:r>
              <a:rPr lang="de-DE"/>
              <a:t>EU-CERT - ACCREDITATION HANDBOOK</a:t>
            </a:r>
            <a:endParaRPr/>
          </a:p>
          <a:p>
            <a:pPr indent="0" lvl="0" marL="0" rtl="0" algn="l">
              <a:lnSpc>
                <a:spcPct val="90000"/>
              </a:lnSpc>
              <a:spcBef>
                <a:spcPts val="1400"/>
              </a:spcBef>
              <a:spcAft>
                <a:spcPts val="0"/>
              </a:spcAft>
              <a:buSzPts val="2000"/>
              <a:buNone/>
            </a:pPr>
            <a:r>
              <a:rPr lang="de-DE" sz="2000"/>
              <a:t>(LEADING ORGA: UNIVERSITY OF PADERBORN)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sp>
        <p:nvSpPr>
          <p:cNvPr id="366" name="Google Shape;366;p26"/>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Accreditation Handbook </a:t>
            </a:r>
            <a:endParaRPr/>
          </a:p>
        </p:txBody>
      </p:sp>
      <p:sp>
        <p:nvSpPr>
          <p:cNvPr id="367" name="Google Shape;367;p26"/>
          <p:cNvSpPr txBox="1"/>
          <p:nvPr/>
        </p:nvSpPr>
        <p:spPr>
          <a:xfrm>
            <a:off x="1097275" y="1274225"/>
            <a:ext cx="9323400" cy="918300"/>
          </a:xfrm>
          <a:prstGeom prst="rect">
            <a:avLst/>
          </a:prstGeom>
          <a:noFill/>
          <a:ln>
            <a:noFill/>
          </a:ln>
        </p:spPr>
        <p:txBody>
          <a:bodyPr anchorCtr="0" anchor="t" bIns="91425" lIns="91425" spcFirstLastPara="1" rIns="91425" wrap="square" tIns="91425">
            <a:spAutoFit/>
          </a:bodyPr>
          <a:lstStyle/>
          <a:p>
            <a:pPr indent="-127000" lvl="0" marL="91440" rtl="0" algn="l">
              <a:lnSpc>
                <a:spcPct val="90000"/>
              </a:lnSpc>
              <a:spcBef>
                <a:spcPts val="0"/>
              </a:spcBef>
              <a:spcAft>
                <a:spcPts val="0"/>
              </a:spcAft>
              <a:buClr>
                <a:schemeClr val="accent1"/>
              </a:buClr>
              <a:buSzPts val="2000"/>
              <a:buFont typeface="Calibri"/>
              <a:buChar char=" "/>
            </a:pPr>
            <a:r>
              <a:rPr lang="de-DE" sz="2000">
                <a:solidFill>
                  <a:srgbClr val="3F3F3F"/>
                </a:solidFill>
                <a:highlight>
                  <a:schemeClr val="lt1"/>
                </a:highlight>
                <a:latin typeface="Calibri"/>
                <a:ea typeface="Calibri"/>
                <a:cs typeface="Calibri"/>
                <a:sym typeface="Calibri"/>
              </a:rPr>
              <a:t>All Project Results 4 has to be translated in the following partner languages:</a:t>
            </a:r>
            <a:endParaRPr sz="2000">
              <a:solidFill>
                <a:srgbClr val="3F3F3F"/>
              </a:solidFill>
              <a:highlight>
                <a:schemeClr val="lt1"/>
              </a:highlight>
              <a:latin typeface="Calibri"/>
              <a:ea typeface="Calibri"/>
              <a:cs typeface="Calibri"/>
              <a:sym typeface="Calibri"/>
            </a:endParaRPr>
          </a:p>
          <a:p>
            <a:pPr indent="-127000" lvl="0" marL="91440" rtl="0" algn="l">
              <a:lnSpc>
                <a:spcPct val="90000"/>
              </a:lnSpc>
              <a:spcBef>
                <a:spcPts val="1400"/>
              </a:spcBef>
              <a:spcAft>
                <a:spcPts val="0"/>
              </a:spcAft>
              <a:buClr>
                <a:schemeClr val="accent1"/>
              </a:buClr>
              <a:buSzPts val="2000"/>
              <a:buFont typeface="Calibri"/>
              <a:buChar char=" "/>
            </a:pPr>
            <a:r>
              <a:rPr b="1" lang="de-DE" sz="2000">
                <a:solidFill>
                  <a:srgbClr val="3F3F3F"/>
                </a:solidFill>
                <a:highlight>
                  <a:schemeClr val="lt1"/>
                </a:highlight>
                <a:latin typeface="Calibri"/>
                <a:ea typeface="Calibri"/>
                <a:cs typeface="Calibri"/>
                <a:sym typeface="Calibri"/>
              </a:rPr>
              <a:t>Croatian , German , English , French , Greek , Portuguese</a:t>
            </a:r>
            <a:endParaRPr sz="2000">
              <a:solidFill>
                <a:srgbClr val="3F3F3F"/>
              </a:solidFill>
              <a:highlight>
                <a:schemeClr val="lt1"/>
              </a:highlight>
              <a:latin typeface="Calibri"/>
              <a:ea typeface="Calibri"/>
              <a:cs typeface="Calibri"/>
              <a:sym typeface="Calibri"/>
            </a:endParaRPr>
          </a:p>
        </p:txBody>
      </p:sp>
      <p:graphicFrame>
        <p:nvGraphicFramePr>
          <p:cNvPr id="368" name="Google Shape;368;p26"/>
          <p:cNvGraphicFramePr/>
          <p:nvPr/>
        </p:nvGraphicFramePr>
        <p:xfrm>
          <a:off x="918244" y="2885694"/>
          <a:ext cx="3000000" cy="3000000"/>
        </p:xfrm>
        <a:graphic>
          <a:graphicData uri="http://schemas.openxmlformats.org/drawingml/2006/table">
            <a:tbl>
              <a:tblPr bandRow="1" firstRow="1">
                <a:noFill/>
                <a:tableStyleId>{BD0A5D50-A42F-4E6E-9D9E-0B3E804100A6}</a:tableStyleId>
              </a:tblPr>
              <a:tblGrid>
                <a:gridCol w="1063975"/>
                <a:gridCol w="1004825"/>
                <a:gridCol w="803250"/>
                <a:gridCol w="2535650"/>
                <a:gridCol w="1841650"/>
                <a:gridCol w="1841650"/>
                <a:gridCol w="1841650"/>
              </a:tblGrid>
              <a:tr h="654800">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Project Results </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Starting period</a:t>
                      </a:r>
                      <a:endParaRPr sz="18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End of period</a:t>
                      </a:r>
                      <a:endParaRPr sz="18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Activity Title </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Leading Organisation</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de-DE" sz="1800"/>
                        <a:t>Completed?</a:t>
                      </a:r>
                      <a:endParaRPr sz="1800" u="none" cap="none" strike="noStrike"/>
                    </a:p>
                  </a:txBody>
                  <a:tcPr marT="45725" marB="45725" marR="91450" marL="91450">
                    <a:solidFill>
                      <a:schemeClr val="accent4"/>
                    </a:solidFill>
                  </a:tcPr>
                </a:tc>
                <a:tc>
                  <a:txBody>
                    <a:bodyPr/>
                    <a:lstStyle/>
                    <a:p>
                      <a:pPr indent="0" lvl="0" marL="0" rtl="0" algn="l">
                        <a:spcBef>
                          <a:spcPts val="0"/>
                        </a:spcBef>
                        <a:spcAft>
                          <a:spcPts val="0"/>
                        </a:spcAft>
                        <a:buNone/>
                      </a:pPr>
                      <a:r>
                        <a:rPr lang="de-DE" sz="1800"/>
                        <a:t>Translation completed?</a:t>
                      </a:r>
                      <a:endParaRPr sz="1800"/>
                    </a:p>
                  </a:txBody>
                  <a:tcPr marT="45725" marB="45725" marR="91450" marL="91450">
                    <a:solidFill>
                      <a:schemeClr val="accent5"/>
                    </a:solidFill>
                  </a:tcPr>
                </a:tc>
              </a:tr>
              <a:tr h="592450">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Project Result 4 </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2022-07</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2023-07</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EU-CERT - Accreditation Handbook</a:t>
                      </a:r>
                      <a:endParaRPr sz="16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Calibri"/>
                        <a:buNone/>
                      </a:pPr>
                      <a:r>
                        <a:rPr lang="de-DE" sz="1600" u="none" cap="none" strike="noStrike"/>
                        <a:t>University of Paderborn - Germany</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de-DE" sz="1600"/>
                        <a:t>no waiting for tool to be completed</a:t>
                      </a:r>
                      <a:endParaRPr sz="1600" u="none" cap="none" strike="noStrike"/>
                    </a:p>
                  </a:txBody>
                  <a:tcPr marT="45725" marB="45725" marR="91450" marL="91450">
                    <a:lnL cap="flat" cmpd="sng" w="12700">
                      <a:solidFill>
                        <a:schemeClr val="lt1"/>
                      </a:solidFill>
                      <a:prstDash val="solid"/>
                      <a:round/>
                      <a:headEnd len="sm" w="sm" type="none"/>
                      <a:tailEnd len="sm" w="sm" type="none"/>
                    </a:lnL>
                    <a:solidFill>
                      <a:schemeClr val="accent4"/>
                    </a:solidFill>
                  </a:tcPr>
                </a:tc>
                <a:tc>
                  <a:txBody>
                    <a:bodyPr/>
                    <a:lstStyle/>
                    <a:p>
                      <a:pPr indent="0" lvl="0" marL="0" marR="0" rtl="0" algn="l">
                        <a:lnSpc>
                          <a:spcPct val="100000"/>
                        </a:lnSpc>
                        <a:spcBef>
                          <a:spcPts val="0"/>
                        </a:spcBef>
                        <a:spcAft>
                          <a:spcPts val="0"/>
                        </a:spcAft>
                        <a:buNone/>
                      </a:pPr>
                      <a:r>
                        <a:rPr lang="de-DE" sz="1600"/>
                        <a:t>no</a:t>
                      </a:r>
                      <a:endParaRPr sz="1600" u="none" cap="none" strike="noStrike"/>
                    </a:p>
                  </a:txBody>
                  <a:tcPr marT="45725" marB="45725" marR="91450" marL="91450">
                    <a:solidFill>
                      <a:schemeClr val="accent5"/>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2" name="Shape 372"/>
        <p:cNvGrpSpPr/>
        <p:nvPr/>
      </p:nvGrpSpPr>
      <p:grpSpPr>
        <a:xfrm>
          <a:off x="0" y="0"/>
          <a:ext cx="0" cy="0"/>
          <a:chOff x="0" y="0"/>
          <a:chExt cx="0" cy="0"/>
        </a:xfrm>
      </p:grpSpPr>
      <p:sp>
        <p:nvSpPr>
          <p:cNvPr id="373" name="Google Shape;373;p28"/>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Accreditation Handbook </a:t>
            </a:r>
            <a:endParaRPr/>
          </a:p>
        </p:txBody>
      </p:sp>
      <p:sp>
        <p:nvSpPr>
          <p:cNvPr id="374" name="Google Shape;374;p28"/>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p>
            <a:pPr indent="0" lvl="0" marL="0" rtl="0" algn="l">
              <a:lnSpc>
                <a:spcPct val="90000"/>
              </a:lnSpc>
              <a:spcBef>
                <a:spcPts val="0"/>
              </a:spcBef>
              <a:spcAft>
                <a:spcPts val="0"/>
              </a:spcAft>
              <a:buSzPts val="2400"/>
              <a:buNone/>
            </a:pPr>
            <a:r>
              <a:t/>
            </a:r>
            <a:endParaRPr sz="2400"/>
          </a:p>
          <a:p>
            <a:pPr indent="0" lvl="0" marL="0" rtl="0" algn="l">
              <a:lnSpc>
                <a:spcPct val="90000"/>
              </a:lnSpc>
              <a:spcBef>
                <a:spcPts val="1400"/>
              </a:spcBef>
              <a:spcAft>
                <a:spcPts val="0"/>
              </a:spcAft>
              <a:buSzPts val="2400"/>
              <a:buNone/>
            </a:pPr>
            <a:r>
              <a:rPr lang="de-DE" sz="2400"/>
              <a:t>The handbook will be assessable in a: </a:t>
            </a:r>
            <a:endParaRPr/>
          </a:p>
          <a:p>
            <a:pPr indent="0" lvl="0" marL="0" rtl="0" algn="l">
              <a:lnSpc>
                <a:spcPct val="90000"/>
              </a:lnSpc>
              <a:spcBef>
                <a:spcPts val="1400"/>
              </a:spcBef>
              <a:spcAft>
                <a:spcPts val="0"/>
              </a:spcAft>
              <a:buSzPts val="2400"/>
              <a:buNone/>
            </a:pPr>
            <a:r>
              <a:rPr b="1" lang="de-DE" sz="2400"/>
              <a:t>short version - Guideline A: </a:t>
            </a:r>
            <a:r>
              <a:rPr lang="de-DE" sz="2400"/>
              <a:t>which steers the user through the accreditation process and the website, etc.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p29"/>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Accreditation Handbook </a:t>
            </a:r>
            <a:endParaRPr/>
          </a:p>
        </p:txBody>
      </p:sp>
      <p:sp>
        <p:nvSpPr>
          <p:cNvPr id="380" name="Google Shape;380;p29"/>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fontScale="92500" lnSpcReduction="20000"/>
          </a:bodyPr>
          <a:lstStyle/>
          <a:p>
            <a:pPr indent="0" lvl="0" marL="0" rtl="0" algn="l">
              <a:lnSpc>
                <a:spcPct val="90000"/>
              </a:lnSpc>
              <a:spcBef>
                <a:spcPts val="0"/>
              </a:spcBef>
              <a:spcAft>
                <a:spcPts val="0"/>
              </a:spcAft>
              <a:buSzPct val="100000"/>
              <a:buNone/>
            </a:pPr>
            <a:r>
              <a:rPr lang="de-DE"/>
              <a:t>The handbook will be assessable in a </a:t>
            </a:r>
            <a:endParaRPr/>
          </a:p>
          <a:p>
            <a:pPr indent="0" lvl="0" marL="0" rtl="0" algn="l">
              <a:lnSpc>
                <a:spcPct val="90000"/>
              </a:lnSpc>
              <a:spcBef>
                <a:spcPts val="1400"/>
              </a:spcBef>
              <a:spcAft>
                <a:spcPts val="0"/>
              </a:spcAft>
              <a:buSzPct val="100000"/>
              <a:buNone/>
            </a:pPr>
            <a:r>
              <a:rPr b="1" lang="de-DE"/>
              <a:t>Detailed version- Guideline B: </a:t>
            </a:r>
            <a:r>
              <a:rPr lang="de-DE"/>
              <a:t>which provides the provides help and hints for the accreditations/evaluators. </a:t>
            </a:r>
            <a:endParaRPr/>
          </a:p>
          <a:p>
            <a:pPr indent="0" lvl="0" marL="0" rtl="0" algn="l">
              <a:lnSpc>
                <a:spcPct val="90000"/>
              </a:lnSpc>
              <a:spcBef>
                <a:spcPts val="1400"/>
              </a:spcBef>
              <a:spcAft>
                <a:spcPts val="0"/>
              </a:spcAft>
              <a:buSzPct val="100000"/>
              <a:buNone/>
            </a:pPr>
            <a:r>
              <a:rPr lang="de-DE"/>
              <a:t>It will be also assessable in a complete book version which addresses the following aspects: </a:t>
            </a:r>
            <a:endParaRPr/>
          </a:p>
          <a:p>
            <a:pPr indent="-457200" lvl="0" marL="457200" rtl="0" algn="l">
              <a:lnSpc>
                <a:spcPct val="90000"/>
              </a:lnSpc>
              <a:spcBef>
                <a:spcPts val="1400"/>
              </a:spcBef>
              <a:spcAft>
                <a:spcPts val="0"/>
              </a:spcAft>
              <a:buSzPct val="100000"/>
              <a:buAutoNum type="alphaLcParenBoth"/>
            </a:pPr>
            <a:r>
              <a:rPr lang="de-DE"/>
              <a:t>General introduction into accreditation, certification and certificates </a:t>
            </a:r>
            <a:endParaRPr/>
          </a:p>
          <a:p>
            <a:pPr indent="-457200" lvl="0" marL="457200" rtl="0" algn="l">
              <a:lnSpc>
                <a:spcPct val="90000"/>
              </a:lnSpc>
              <a:spcBef>
                <a:spcPts val="1400"/>
              </a:spcBef>
              <a:spcAft>
                <a:spcPts val="0"/>
              </a:spcAft>
              <a:buSzPct val="100000"/>
              <a:buAutoNum type="alphaLcParenBoth"/>
            </a:pPr>
            <a:r>
              <a:rPr lang="de-DE"/>
              <a:t>The need for accreditation, certification and certificates in adult education </a:t>
            </a:r>
            <a:endParaRPr/>
          </a:p>
          <a:p>
            <a:pPr indent="-457200" lvl="0" marL="457200" rtl="0" algn="l">
              <a:lnSpc>
                <a:spcPct val="90000"/>
              </a:lnSpc>
              <a:spcBef>
                <a:spcPts val="1400"/>
              </a:spcBef>
              <a:spcAft>
                <a:spcPts val="0"/>
              </a:spcAft>
              <a:buSzPct val="100000"/>
              <a:buAutoNum type="alphaLcParenBoth"/>
            </a:pPr>
            <a:r>
              <a:rPr lang="de-DE"/>
              <a:t>EU-CERT - Overview on the project, its aims and objectives </a:t>
            </a:r>
            <a:endParaRPr/>
          </a:p>
          <a:p>
            <a:pPr indent="-457200" lvl="0" marL="457200" rtl="0" algn="l">
              <a:lnSpc>
                <a:spcPct val="90000"/>
              </a:lnSpc>
              <a:spcBef>
                <a:spcPts val="1400"/>
              </a:spcBef>
              <a:spcAft>
                <a:spcPts val="0"/>
              </a:spcAft>
              <a:buSzPct val="100000"/>
              <a:buAutoNum type="alphaLcParenBoth"/>
            </a:pPr>
            <a:r>
              <a:rPr lang="de-DE"/>
              <a:t>The Accreditation and Certification processes of EU-CERT </a:t>
            </a:r>
            <a:endParaRPr/>
          </a:p>
          <a:p>
            <a:pPr indent="-457200" lvl="0" marL="457200" rtl="0" algn="l">
              <a:lnSpc>
                <a:spcPct val="90000"/>
              </a:lnSpc>
              <a:spcBef>
                <a:spcPts val="1400"/>
              </a:spcBef>
              <a:spcAft>
                <a:spcPts val="0"/>
              </a:spcAft>
              <a:buSzPct val="100000"/>
              <a:buAutoNum type="alphaLcParenBoth"/>
            </a:pPr>
            <a:r>
              <a:rPr lang="de-DE"/>
              <a:t>The quality criteria of EU-CERT </a:t>
            </a:r>
            <a:endParaRPr/>
          </a:p>
          <a:p>
            <a:pPr indent="-457200" lvl="0" marL="457200" rtl="0" algn="l">
              <a:lnSpc>
                <a:spcPct val="90000"/>
              </a:lnSpc>
              <a:spcBef>
                <a:spcPts val="1400"/>
              </a:spcBef>
              <a:spcAft>
                <a:spcPts val="0"/>
              </a:spcAft>
              <a:buSzPct val="100000"/>
              <a:buAutoNum type="alphaLcParenBoth"/>
            </a:pPr>
            <a:r>
              <a:rPr lang="de-DE"/>
              <a:t>User guideline through the accreditation process and the website </a:t>
            </a:r>
            <a:endParaRPr/>
          </a:p>
          <a:p>
            <a:pPr indent="-457200" lvl="0" marL="457200" rtl="0" algn="l">
              <a:lnSpc>
                <a:spcPct val="90000"/>
              </a:lnSpc>
              <a:spcBef>
                <a:spcPts val="1400"/>
              </a:spcBef>
              <a:spcAft>
                <a:spcPts val="0"/>
              </a:spcAft>
              <a:buSzPct val="100000"/>
              <a:buAutoNum type="alphaLcParenBoth"/>
            </a:pPr>
            <a:r>
              <a:rPr lang="de-DE"/>
              <a:t>Accreditators/evaluator guideline </a:t>
            </a:r>
            <a:endParaRPr/>
          </a:p>
          <a:p>
            <a:pPr indent="-457200" lvl="0" marL="457200" rtl="0" algn="l">
              <a:lnSpc>
                <a:spcPct val="90000"/>
              </a:lnSpc>
              <a:spcBef>
                <a:spcPts val="1400"/>
              </a:spcBef>
              <a:spcAft>
                <a:spcPts val="0"/>
              </a:spcAft>
              <a:buSzPct val="100000"/>
              <a:buAutoNum type="alphaLcParenBoth"/>
            </a:pPr>
            <a:r>
              <a:rPr lang="de-DE"/>
              <a:t>Results of the EU-CERT Research on Accreditation and Certification in EUROPEAN adult education</a:t>
            </a:r>
            <a:endParaRPr b="1"/>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30"/>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Accreditation Handbook </a:t>
            </a:r>
            <a:endParaRPr/>
          </a:p>
        </p:txBody>
      </p:sp>
      <p:sp>
        <p:nvSpPr>
          <p:cNvPr id="386" name="Google Shape;386;p30"/>
          <p:cNvSpPr txBox="1"/>
          <p:nvPr>
            <p:ph idx="1" type="body"/>
          </p:nvPr>
        </p:nvSpPr>
        <p:spPr>
          <a:xfrm>
            <a:off x="1097280" y="2481530"/>
            <a:ext cx="10058400" cy="4376470"/>
          </a:xfrm>
          <a:prstGeom prst="rect">
            <a:avLst/>
          </a:prstGeom>
          <a:noFill/>
          <a:ln>
            <a:noFill/>
          </a:ln>
        </p:spPr>
        <p:txBody>
          <a:bodyPr anchorCtr="0" anchor="t" bIns="45700" lIns="0" spcFirstLastPara="1" rIns="0" wrap="square" tIns="45700">
            <a:normAutofit/>
          </a:bodyPr>
          <a:lstStyle/>
          <a:p>
            <a:pPr indent="-177800" lvl="0" marL="91440" rtl="0" algn="ctr">
              <a:lnSpc>
                <a:spcPct val="90000"/>
              </a:lnSpc>
              <a:spcBef>
                <a:spcPts val="0"/>
              </a:spcBef>
              <a:spcAft>
                <a:spcPts val="0"/>
              </a:spcAft>
              <a:buSzPts val="2800"/>
              <a:buChar char=" "/>
            </a:pPr>
            <a:r>
              <a:rPr lang="de-DE" sz="2800"/>
              <a:t>Further information regarding the </a:t>
            </a:r>
            <a:endParaRPr/>
          </a:p>
          <a:p>
            <a:pPr indent="-177800" lvl="0" marL="91440" rtl="0" algn="ctr">
              <a:lnSpc>
                <a:spcPct val="90000"/>
              </a:lnSpc>
              <a:spcBef>
                <a:spcPts val="1400"/>
              </a:spcBef>
              <a:spcAft>
                <a:spcPts val="0"/>
              </a:spcAft>
              <a:buSzPts val="2800"/>
              <a:buChar char=" "/>
            </a:pPr>
            <a:r>
              <a:rPr lang="de-DE" sz="2800"/>
              <a:t>accreditation handbook coming soon…</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sp>
        <p:nvSpPr>
          <p:cNvPr id="391" name="Google Shape;391;p31"/>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262626"/>
              </a:buClr>
              <a:buSzPts val="8000"/>
              <a:buFont typeface="Calibri"/>
              <a:buNone/>
            </a:pPr>
            <a:r>
              <a:rPr lang="de-DE"/>
              <a:t>Project Result 5 </a:t>
            </a:r>
            <a:endParaRPr/>
          </a:p>
        </p:txBody>
      </p:sp>
      <p:sp>
        <p:nvSpPr>
          <p:cNvPr id="392" name="Google Shape;392;p31"/>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SzPts val="2400"/>
              <a:buNone/>
            </a:pPr>
            <a:r>
              <a:rPr lang="de-DE"/>
              <a:t>EU-CERT - ACCREDITATION AND CERTIFICATION - ROLL-OUT TO ADULT EDUCATION PROVIDERS</a:t>
            </a:r>
            <a:endParaRPr/>
          </a:p>
          <a:p>
            <a:pPr indent="0" lvl="0" marL="0" rtl="0" algn="l">
              <a:lnSpc>
                <a:spcPct val="90000"/>
              </a:lnSpc>
              <a:spcBef>
                <a:spcPts val="1400"/>
              </a:spcBef>
              <a:spcAft>
                <a:spcPts val="0"/>
              </a:spcAft>
              <a:buSzPts val="2000"/>
              <a:buNone/>
            </a:pPr>
            <a:r>
              <a:rPr lang="de-DE" sz="2000"/>
              <a:t>(LEADING ORGA: ESQUARE)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6" name="Shape 396"/>
        <p:cNvGrpSpPr/>
        <p:nvPr/>
      </p:nvGrpSpPr>
      <p:grpSpPr>
        <a:xfrm>
          <a:off x="0" y="0"/>
          <a:ext cx="0" cy="0"/>
          <a:chOff x="0" y="0"/>
          <a:chExt cx="0" cy="0"/>
        </a:xfrm>
      </p:grpSpPr>
      <p:sp>
        <p:nvSpPr>
          <p:cNvPr id="397" name="Google Shape;397;g123e00cd06c_0_20"/>
          <p:cNvSpPr txBox="1"/>
          <p:nvPr>
            <p:ph type="title"/>
          </p:nvPr>
        </p:nvSpPr>
        <p:spPr>
          <a:xfrm>
            <a:off x="1097275" y="286598"/>
            <a:ext cx="10058400" cy="1206000"/>
          </a:xfrm>
          <a:prstGeom prst="rect">
            <a:avLst/>
          </a:prstGeom>
          <a:noFill/>
          <a:ln>
            <a:noFill/>
          </a:ln>
        </p:spPr>
        <p:txBody>
          <a:bodyPr anchorCtr="0" anchor="b" bIns="45700" lIns="91425" spcFirstLastPara="1" rIns="91425" wrap="square" tIns="45700">
            <a:normAutofit fontScale="90000"/>
          </a:bodyPr>
          <a:lstStyle/>
          <a:p>
            <a:pPr indent="0" lvl="0" marL="0" rtl="0" algn="l">
              <a:lnSpc>
                <a:spcPct val="85000"/>
              </a:lnSpc>
              <a:spcBef>
                <a:spcPts val="0"/>
              </a:spcBef>
              <a:spcAft>
                <a:spcPts val="0"/>
              </a:spcAft>
              <a:buClr>
                <a:srgbClr val="3F3F3F"/>
              </a:buClr>
              <a:buSzPct val="100000"/>
              <a:buFont typeface="Calibri"/>
              <a:buNone/>
            </a:pPr>
            <a:r>
              <a:rPr lang="de-DE"/>
              <a:t>Project Result 5 –</a:t>
            </a:r>
            <a:br>
              <a:rPr lang="de-DE"/>
            </a:br>
            <a:r>
              <a:rPr lang="de-DE"/>
              <a:t>EU-CERT - ACCREDITATION AND CERTIFICATION -</a:t>
            </a:r>
            <a:br>
              <a:rPr lang="de-DE"/>
            </a:br>
            <a:r>
              <a:rPr lang="de-DE"/>
              <a:t>ROLL-OUT TO ADULT EDUCATION PROVIDERS</a:t>
            </a:r>
            <a:endParaRPr/>
          </a:p>
        </p:txBody>
      </p:sp>
      <p:sp>
        <p:nvSpPr>
          <p:cNvPr id="398" name="Google Shape;398;g123e00cd06c_0_20"/>
          <p:cNvSpPr/>
          <p:nvPr/>
        </p:nvSpPr>
        <p:spPr>
          <a:xfrm>
            <a:off x="574275" y="2026900"/>
            <a:ext cx="2520575" cy="2930000"/>
          </a:xfrm>
          <a:prstGeom prst="flowChartProcess">
            <a:avLst/>
          </a:prstGeom>
          <a:solidFill>
            <a:srgbClr val="6D9EEB"/>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de-DE" sz="2400" u="none" cap="none" strike="noStrike">
                <a:solidFill>
                  <a:schemeClr val="lt1"/>
                </a:solidFill>
                <a:latin typeface="Arial"/>
                <a:ea typeface="Arial"/>
                <a:cs typeface="Arial"/>
                <a:sym typeface="Arial"/>
              </a:rPr>
              <a:t>15 adult education providers</a:t>
            </a:r>
            <a:endParaRPr b="1" i="0" sz="2400" u="none" cap="none" strike="noStrike">
              <a:solidFill>
                <a:schemeClr val="lt1"/>
              </a:solidFill>
              <a:latin typeface="Arial"/>
              <a:ea typeface="Arial"/>
              <a:cs typeface="Arial"/>
              <a:sym typeface="Arial"/>
            </a:endParaRPr>
          </a:p>
        </p:txBody>
      </p:sp>
      <p:cxnSp>
        <p:nvCxnSpPr>
          <p:cNvPr id="399" name="Google Shape;399;g123e00cd06c_0_20"/>
          <p:cNvCxnSpPr>
            <a:stCxn id="398" idx="3"/>
          </p:cNvCxnSpPr>
          <p:nvPr/>
        </p:nvCxnSpPr>
        <p:spPr>
          <a:xfrm flipH="1" rot="10800000">
            <a:off x="3094850" y="3485600"/>
            <a:ext cx="1420200" cy="6300"/>
          </a:xfrm>
          <a:prstGeom prst="straightConnector1">
            <a:avLst/>
          </a:prstGeom>
          <a:noFill/>
          <a:ln cap="flat" cmpd="sng" w="114300">
            <a:solidFill>
              <a:schemeClr val="dk2"/>
            </a:solidFill>
            <a:prstDash val="solid"/>
            <a:round/>
            <a:headEnd len="sm" w="sm" type="none"/>
            <a:tailEnd len="med" w="med" type="triangle"/>
          </a:ln>
        </p:spPr>
      </p:cxnSp>
      <p:sp>
        <p:nvSpPr>
          <p:cNvPr id="400" name="Google Shape;400;g123e00cd06c_0_20"/>
          <p:cNvSpPr/>
          <p:nvPr/>
        </p:nvSpPr>
        <p:spPr>
          <a:xfrm>
            <a:off x="5485175" y="2122375"/>
            <a:ext cx="3032400" cy="870000"/>
          </a:xfrm>
          <a:prstGeom prst="roundRect">
            <a:avLst>
              <a:gd fmla="val 16667" name="adj"/>
            </a:avLst>
          </a:prstGeom>
          <a:solidFill>
            <a:srgbClr val="073763"/>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lt1"/>
                </a:solidFill>
                <a:latin typeface="Arial"/>
                <a:ea typeface="Arial"/>
                <a:cs typeface="Arial"/>
                <a:sym typeface="Arial"/>
              </a:rPr>
              <a:t>Testing of the certification process</a:t>
            </a:r>
            <a:endParaRPr b="0" i="0" sz="1400" u="none" cap="none" strike="noStrike">
              <a:solidFill>
                <a:schemeClr val="lt1"/>
              </a:solidFill>
              <a:latin typeface="Arial"/>
              <a:ea typeface="Arial"/>
              <a:cs typeface="Arial"/>
              <a:sym typeface="Arial"/>
            </a:endParaRPr>
          </a:p>
        </p:txBody>
      </p:sp>
      <p:sp>
        <p:nvSpPr>
          <p:cNvPr id="401" name="Google Shape;401;g123e00cd06c_0_20"/>
          <p:cNvSpPr/>
          <p:nvPr/>
        </p:nvSpPr>
        <p:spPr>
          <a:xfrm>
            <a:off x="5485175" y="3056901"/>
            <a:ext cx="3032400" cy="870000"/>
          </a:xfrm>
          <a:prstGeom prst="roundRect">
            <a:avLst>
              <a:gd fmla="val 16667" name="adj"/>
            </a:avLst>
          </a:prstGeom>
          <a:solidFill>
            <a:srgbClr val="073763"/>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lt1"/>
                </a:solidFill>
                <a:latin typeface="Arial"/>
                <a:ea typeface="Arial"/>
                <a:cs typeface="Arial"/>
                <a:sym typeface="Arial"/>
              </a:rPr>
              <a:t>Testing of the accreditation process</a:t>
            </a:r>
            <a:endParaRPr b="0" i="0" sz="1400" u="none" cap="none" strike="noStrike">
              <a:solidFill>
                <a:schemeClr val="lt1"/>
              </a:solidFill>
              <a:latin typeface="Arial"/>
              <a:ea typeface="Arial"/>
              <a:cs typeface="Arial"/>
              <a:sym typeface="Arial"/>
            </a:endParaRPr>
          </a:p>
        </p:txBody>
      </p:sp>
      <p:sp>
        <p:nvSpPr>
          <p:cNvPr id="402" name="Google Shape;402;g123e00cd06c_0_20"/>
          <p:cNvSpPr/>
          <p:nvPr/>
        </p:nvSpPr>
        <p:spPr>
          <a:xfrm>
            <a:off x="5485175" y="3991426"/>
            <a:ext cx="3032400" cy="870000"/>
          </a:xfrm>
          <a:prstGeom prst="roundRect">
            <a:avLst>
              <a:gd fmla="val 16667" name="adj"/>
            </a:avLst>
          </a:prstGeom>
          <a:solidFill>
            <a:srgbClr val="073763"/>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lt1"/>
                </a:solidFill>
                <a:latin typeface="Arial"/>
                <a:ea typeface="Arial"/>
                <a:cs typeface="Arial"/>
                <a:sym typeface="Arial"/>
              </a:rPr>
              <a:t>Roll-out</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g2bd95832c31_0_7"/>
          <p:cNvSpPr txBox="1"/>
          <p:nvPr>
            <p:ph type="title"/>
          </p:nvPr>
        </p:nvSpPr>
        <p:spPr>
          <a:xfrm>
            <a:off x="1097280" y="758952"/>
            <a:ext cx="10058400" cy="3566100"/>
          </a:xfrm>
          <a:prstGeom prst="rect">
            <a:avLst/>
          </a:prstGeom>
          <a:noFill/>
          <a:ln>
            <a:noFill/>
          </a:ln>
        </p:spPr>
        <p:txBody>
          <a:bodyPr anchorCtr="0" anchor="b" bIns="45700" lIns="91425" spcFirstLastPara="1" rIns="91425" wrap="square" tIns="45700">
            <a:normAutofit/>
          </a:bodyPr>
          <a:lstStyle/>
          <a:p>
            <a:pPr indent="0" lvl="0" marL="0" rtl="0" algn="ctr">
              <a:lnSpc>
                <a:spcPct val="130000"/>
              </a:lnSpc>
              <a:spcBef>
                <a:spcPts val="0"/>
              </a:spcBef>
              <a:spcAft>
                <a:spcPts val="0"/>
              </a:spcAft>
              <a:buClr>
                <a:schemeClr val="dk1"/>
              </a:buClr>
              <a:buSzPts val="1200"/>
              <a:buFont typeface="Arial"/>
              <a:buNone/>
            </a:pPr>
            <a:r>
              <a:rPr b="1" lang="de-DE">
                <a:solidFill>
                  <a:schemeClr val="dk1"/>
                </a:solidFill>
              </a:rPr>
              <a:t>Current Status of the EU-CERT project</a:t>
            </a:r>
            <a:endParaRPr/>
          </a:p>
        </p:txBody>
      </p:sp>
      <p:sp>
        <p:nvSpPr>
          <p:cNvPr id="277" name="Google Shape;277;g2bd95832c31_0_7"/>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1000"/>
              </a:spcBef>
              <a:spcAft>
                <a:spcPts val="0"/>
              </a:spcAft>
              <a:buClr>
                <a:schemeClr val="accent1"/>
              </a:buClr>
              <a:buSzPts val="1800"/>
              <a:buFont typeface="Noto Sans Symbols"/>
              <a:buNone/>
            </a:pPr>
            <a:r>
              <a:rPr b="1" lang="de-DE" sz="1800">
                <a:solidFill>
                  <a:srgbClr val="595959"/>
                </a:solidFill>
              </a:rPr>
              <a:t>5</a:t>
            </a:r>
            <a:r>
              <a:rPr b="1" baseline="30000" lang="de-DE" sz="1800">
                <a:solidFill>
                  <a:srgbClr val="595959"/>
                </a:solidFill>
              </a:rPr>
              <a:t>th</a:t>
            </a:r>
            <a:r>
              <a:rPr b="1" lang="de-DE" sz="1800">
                <a:solidFill>
                  <a:srgbClr val="595959"/>
                </a:solidFill>
              </a:rPr>
              <a:t> - 7</a:t>
            </a:r>
            <a:r>
              <a:rPr b="1" baseline="30000" lang="de-DE" sz="1800">
                <a:solidFill>
                  <a:srgbClr val="595959"/>
                </a:solidFill>
              </a:rPr>
              <a:t>th</a:t>
            </a:r>
            <a:r>
              <a:rPr b="1" lang="de-DE" sz="1800">
                <a:solidFill>
                  <a:srgbClr val="595959"/>
                </a:solidFill>
              </a:rPr>
              <a:t> of March 2024, Final Policy Recommendation Conference!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6" name="Shape 406"/>
        <p:cNvGrpSpPr/>
        <p:nvPr/>
      </p:nvGrpSpPr>
      <p:grpSpPr>
        <a:xfrm>
          <a:off x="0" y="0"/>
          <a:ext cx="0" cy="0"/>
          <a:chOff x="0" y="0"/>
          <a:chExt cx="0" cy="0"/>
        </a:xfrm>
      </p:grpSpPr>
      <p:sp>
        <p:nvSpPr>
          <p:cNvPr id="407" name="Google Shape;407;g28ee3c7187d_0_28"/>
          <p:cNvSpPr txBox="1"/>
          <p:nvPr>
            <p:ph type="title"/>
          </p:nvPr>
        </p:nvSpPr>
        <p:spPr>
          <a:xfrm>
            <a:off x="1097280" y="286604"/>
            <a:ext cx="10058400" cy="823800"/>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88888"/>
              <a:buFont typeface="Arial"/>
              <a:buNone/>
            </a:pPr>
            <a:r>
              <a:rPr lang="de-DE"/>
              <a:t>ACCREDITATION AND CERTIFICATION - ROLL-OUT TO ADULT EDUCATION PROVIDERS</a:t>
            </a:r>
            <a:endParaRPr sz="2700"/>
          </a:p>
        </p:txBody>
      </p:sp>
      <p:sp>
        <p:nvSpPr>
          <p:cNvPr id="408" name="Google Shape;408;g28ee3c7187d_0_28"/>
          <p:cNvSpPr txBox="1"/>
          <p:nvPr/>
        </p:nvSpPr>
        <p:spPr>
          <a:xfrm>
            <a:off x="1097275" y="1274225"/>
            <a:ext cx="9323400" cy="918300"/>
          </a:xfrm>
          <a:prstGeom prst="rect">
            <a:avLst/>
          </a:prstGeom>
          <a:noFill/>
          <a:ln>
            <a:noFill/>
          </a:ln>
        </p:spPr>
        <p:txBody>
          <a:bodyPr anchorCtr="0" anchor="t" bIns="91425" lIns="91425" spcFirstLastPara="1" rIns="91425" wrap="square" tIns="91425">
            <a:spAutoFit/>
          </a:bodyPr>
          <a:lstStyle/>
          <a:p>
            <a:pPr indent="-127000" lvl="0" marL="91440" rtl="0" algn="l">
              <a:lnSpc>
                <a:spcPct val="90000"/>
              </a:lnSpc>
              <a:spcBef>
                <a:spcPts val="0"/>
              </a:spcBef>
              <a:spcAft>
                <a:spcPts val="0"/>
              </a:spcAft>
              <a:buClr>
                <a:schemeClr val="accent1"/>
              </a:buClr>
              <a:buSzPts val="2000"/>
              <a:buFont typeface="Calibri"/>
              <a:buChar char=" "/>
            </a:pPr>
            <a:r>
              <a:rPr lang="de-DE" sz="2000">
                <a:solidFill>
                  <a:srgbClr val="3F3F3F"/>
                </a:solidFill>
                <a:highlight>
                  <a:schemeClr val="lt1"/>
                </a:highlight>
                <a:latin typeface="Calibri"/>
                <a:ea typeface="Calibri"/>
                <a:cs typeface="Calibri"/>
                <a:sym typeface="Calibri"/>
              </a:rPr>
              <a:t>All Project Results 5 has to be translated in the following partner languages:</a:t>
            </a:r>
            <a:endParaRPr sz="2000">
              <a:solidFill>
                <a:srgbClr val="3F3F3F"/>
              </a:solidFill>
              <a:highlight>
                <a:schemeClr val="lt1"/>
              </a:highlight>
              <a:latin typeface="Calibri"/>
              <a:ea typeface="Calibri"/>
              <a:cs typeface="Calibri"/>
              <a:sym typeface="Calibri"/>
            </a:endParaRPr>
          </a:p>
          <a:p>
            <a:pPr indent="-127000" lvl="0" marL="91440" rtl="0" algn="l">
              <a:lnSpc>
                <a:spcPct val="90000"/>
              </a:lnSpc>
              <a:spcBef>
                <a:spcPts val="1400"/>
              </a:spcBef>
              <a:spcAft>
                <a:spcPts val="0"/>
              </a:spcAft>
              <a:buClr>
                <a:schemeClr val="accent1"/>
              </a:buClr>
              <a:buSzPts val="2000"/>
              <a:buFont typeface="Calibri"/>
              <a:buChar char=" "/>
            </a:pPr>
            <a:r>
              <a:rPr b="1" lang="de-DE" sz="2000">
                <a:solidFill>
                  <a:srgbClr val="3F3F3F"/>
                </a:solidFill>
                <a:highlight>
                  <a:schemeClr val="lt1"/>
                </a:highlight>
                <a:latin typeface="Calibri"/>
                <a:ea typeface="Calibri"/>
                <a:cs typeface="Calibri"/>
                <a:sym typeface="Calibri"/>
              </a:rPr>
              <a:t>Croatian , German , English , French , Greek , Portuguese</a:t>
            </a:r>
            <a:endParaRPr sz="2000">
              <a:solidFill>
                <a:srgbClr val="3F3F3F"/>
              </a:solidFill>
              <a:highlight>
                <a:schemeClr val="lt1"/>
              </a:highlight>
              <a:latin typeface="Calibri"/>
              <a:ea typeface="Calibri"/>
              <a:cs typeface="Calibri"/>
              <a:sym typeface="Calibri"/>
            </a:endParaRPr>
          </a:p>
        </p:txBody>
      </p:sp>
      <p:graphicFrame>
        <p:nvGraphicFramePr>
          <p:cNvPr id="409" name="Google Shape;409;g28ee3c7187d_0_28"/>
          <p:cNvGraphicFramePr/>
          <p:nvPr/>
        </p:nvGraphicFramePr>
        <p:xfrm>
          <a:off x="918244" y="2885694"/>
          <a:ext cx="3000000" cy="3000000"/>
        </p:xfrm>
        <a:graphic>
          <a:graphicData uri="http://schemas.openxmlformats.org/drawingml/2006/table">
            <a:tbl>
              <a:tblPr bandRow="1" firstRow="1">
                <a:noFill/>
                <a:tableStyleId>{BD0A5D50-A42F-4E6E-9D9E-0B3E804100A6}</a:tableStyleId>
              </a:tblPr>
              <a:tblGrid>
                <a:gridCol w="1063975"/>
                <a:gridCol w="1004825"/>
                <a:gridCol w="803250"/>
                <a:gridCol w="2535650"/>
                <a:gridCol w="1841650"/>
                <a:gridCol w="1841650"/>
                <a:gridCol w="1841650"/>
              </a:tblGrid>
              <a:tr h="654800">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Project Results </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Starting period</a:t>
                      </a:r>
                      <a:endParaRPr sz="18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End of period</a:t>
                      </a:r>
                      <a:endParaRPr sz="18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Activity Title </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Leading Organisation</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de-DE" sz="1800"/>
                        <a:t>Completed?</a:t>
                      </a:r>
                      <a:endParaRPr sz="1800" u="none" cap="none" strike="noStrike"/>
                    </a:p>
                  </a:txBody>
                  <a:tcPr marT="45725" marB="45725" marR="91450" marL="91450">
                    <a:solidFill>
                      <a:schemeClr val="accent4"/>
                    </a:solidFill>
                  </a:tcPr>
                </a:tc>
                <a:tc>
                  <a:txBody>
                    <a:bodyPr/>
                    <a:lstStyle/>
                    <a:p>
                      <a:pPr indent="0" lvl="0" marL="0" rtl="0" algn="l">
                        <a:spcBef>
                          <a:spcPts val="0"/>
                        </a:spcBef>
                        <a:spcAft>
                          <a:spcPts val="0"/>
                        </a:spcAft>
                        <a:buNone/>
                      </a:pPr>
                      <a:r>
                        <a:rPr lang="de-DE" sz="1800"/>
                        <a:t>Translation completed?</a:t>
                      </a:r>
                      <a:endParaRPr sz="1800"/>
                    </a:p>
                  </a:txBody>
                  <a:tcPr marT="45725" marB="45725" marR="91450" marL="91450">
                    <a:solidFill>
                      <a:schemeClr val="accent5"/>
                    </a:solidFill>
                  </a:tcPr>
                </a:tc>
              </a:tr>
              <a:tr h="592450">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Project Result 5</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2022-03</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2023-11</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EU-CERT - Accreditation and Certification - Roll-out to adult education providers</a:t>
                      </a:r>
                      <a:endParaRPr sz="16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Project Result 5</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600" u="none" cap="none" strike="noStrike"/>
                    </a:p>
                  </a:txBody>
                  <a:tcPr marT="45725" marB="45725" marR="91450" marL="91450">
                    <a:lnL cap="flat" cmpd="sng" w="12700">
                      <a:solidFill>
                        <a:schemeClr val="lt1"/>
                      </a:solidFill>
                      <a:prstDash val="solid"/>
                      <a:round/>
                      <a:headEnd len="sm" w="sm" type="none"/>
                      <a:tailEnd len="sm" w="sm" type="none"/>
                    </a:lnL>
                    <a:solidFill>
                      <a:schemeClr val="accent4"/>
                    </a:solidFill>
                  </a:tcPr>
                </a:tc>
                <a:tc>
                  <a:txBody>
                    <a:bodyPr/>
                    <a:lstStyle/>
                    <a:p>
                      <a:pPr indent="0" lvl="0" marL="0" marR="0" rtl="0" algn="l">
                        <a:lnSpc>
                          <a:spcPct val="100000"/>
                        </a:lnSpc>
                        <a:spcBef>
                          <a:spcPts val="0"/>
                        </a:spcBef>
                        <a:spcAft>
                          <a:spcPts val="0"/>
                        </a:spcAft>
                        <a:buNone/>
                      </a:pPr>
                      <a:r>
                        <a:t/>
                      </a:r>
                      <a:endParaRPr sz="1600" u="none" cap="none" strike="noStrike"/>
                    </a:p>
                  </a:txBody>
                  <a:tcPr marT="45725" marB="45725" marR="91450" marL="91450">
                    <a:solidFill>
                      <a:schemeClr val="accent5"/>
                    </a:solid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3" name="Shape 413"/>
        <p:cNvGrpSpPr/>
        <p:nvPr/>
      </p:nvGrpSpPr>
      <p:grpSpPr>
        <a:xfrm>
          <a:off x="0" y="0"/>
          <a:ext cx="0" cy="0"/>
          <a:chOff x="0" y="0"/>
          <a:chExt cx="0" cy="0"/>
        </a:xfrm>
      </p:grpSpPr>
      <p:sp>
        <p:nvSpPr>
          <p:cNvPr id="414" name="Google Shape;414;p32"/>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262626"/>
              </a:buClr>
              <a:buSzPts val="8000"/>
              <a:buFont typeface="Calibri"/>
              <a:buNone/>
            </a:pPr>
            <a:r>
              <a:rPr lang="de-DE"/>
              <a:t>Project Result 6</a:t>
            </a:r>
            <a:endParaRPr/>
          </a:p>
        </p:txBody>
      </p:sp>
      <p:sp>
        <p:nvSpPr>
          <p:cNvPr id="415" name="Google Shape;415;p32"/>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SzPts val="2400"/>
              <a:buNone/>
            </a:pPr>
            <a:r>
              <a:rPr lang="de-DE"/>
              <a:t>IO6 EU-CERT - POLICY PAPER</a:t>
            </a:r>
            <a:endParaRPr/>
          </a:p>
          <a:p>
            <a:pPr indent="0" lvl="0" marL="0" rtl="0" algn="l">
              <a:lnSpc>
                <a:spcPct val="90000"/>
              </a:lnSpc>
              <a:spcBef>
                <a:spcPts val="1400"/>
              </a:spcBef>
              <a:spcAft>
                <a:spcPts val="0"/>
              </a:spcAft>
              <a:buSzPts val="2000"/>
              <a:buNone/>
            </a:pPr>
            <a:r>
              <a:rPr lang="de-DE" sz="2000"/>
              <a:t>(LEADING ORGA: ASSOCIAÇÃO REDE DE UNIVERSIDADES DA TERCEIRA IDADE - PORTUGAL)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9" name="Shape 419"/>
        <p:cNvGrpSpPr/>
        <p:nvPr/>
      </p:nvGrpSpPr>
      <p:grpSpPr>
        <a:xfrm>
          <a:off x="0" y="0"/>
          <a:ext cx="0" cy="0"/>
          <a:chOff x="0" y="0"/>
          <a:chExt cx="0" cy="0"/>
        </a:xfrm>
      </p:grpSpPr>
      <p:sp>
        <p:nvSpPr>
          <p:cNvPr id="420" name="Google Shape;420;g123e00cd06c_0_31"/>
          <p:cNvSpPr txBox="1"/>
          <p:nvPr>
            <p:ph type="title"/>
          </p:nvPr>
        </p:nvSpPr>
        <p:spPr>
          <a:xfrm>
            <a:off x="1097275" y="286598"/>
            <a:ext cx="10058400" cy="120600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Project Result 6 –</a:t>
            </a:r>
            <a:br>
              <a:rPr lang="de-DE"/>
            </a:br>
            <a:r>
              <a:rPr lang="de-DE"/>
              <a:t>EU-CERT - Policy Paper</a:t>
            </a:r>
            <a:endParaRPr/>
          </a:p>
        </p:txBody>
      </p:sp>
      <p:sp>
        <p:nvSpPr>
          <p:cNvPr id="421" name="Google Shape;421;g123e00cd06c_0_31"/>
          <p:cNvSpPr/>
          <p:nvPr/>
        </p:nvSpPr>
        <p:spPr>
          <a:xfrm>
            <a:off x="574275" y="2026900"/>
            <a:ext cx="2520575" cy="2930000"/>
          </a:xfrm>
          <a:prstGeom prst="flowChartProcess">
            <a:avLst/>
          </a:prstGeom>
          <a:solidFill>
            <a:srgbClr val="6D9EEB"/>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de-DE" sz="2400" u="none" cap="none" strike="noStrike">
                <a:solidFill>
                  <a:schemeClr val="lt1"/>
                </a:solidFill>
                <a:latin typeface="Arial"/>
                <a:ea typeface="Arial"/>
                <a:cs typeface="Arial"/>
                <a:sym typeface="Arial"/>
              </a:rPr>
              <a:t>4 key issues</a:t>
            </a:r>
            <a:endParaRPr b="1" i="0" sz="2400" u="none" cap="none" strike="noStrike">
              <a:solidFill>
                <a:schemeClr val="lt1"/>
              </a:solidFill>
              <a:latin typeface="Arial"/>
              <a:ea typeface="Arial"/>
              <a:cs typeface="Arial"/>
              <a:sym typeface="Arial"/>
            </a:endParaRPr>
          </a:p>
        </p:txBody>
      </p:sp>
      <p:cxnSp>
        <p:nvCxnSpPr>
          <p:cNvPr id="422" name="Google Shape;422;g123e00cd06c_0_31"/>
          <p:cNvCxnSpPr>
            <a:stCxn id="421" idx="3"/>
          </p:cNvCxnSpPr>
          <p:nvPr/>
        </p:nvCxnSpPr>
        <p:spPr>
          <a:xfrm flipH="1" rot="10800000">
            <a:off x="3094850" y="3485600"/>
            <a:ext cx="1420200" cy="6300"/>
          </a:xfrm>
          <a:prstGeom prst="straightConnector1">
            <a:avLst/>
          </a:prstGeom>
          <a:noFill/>
          <a:ln cap="flat" cmpd="sng" w="114300">
            <a:solidFill>
              <a:schemeClr val="dk2"/>
            </a:solidFill>
            <a:prstDash val="solid"/>
            <a:round/>
            <a:headEnd len="sm" w="sm" type="none"/>
            <a:tailEnd len="med" w="med" type="triangle"/>
          </a:ln>
        </p:spPr>
      </p:cxnSp>
      <p:sp>
        <p:nvSpPr>
          <p:cNvPr id="423" name="Google Shape;423;g123e00cd06c_0_31"/>
          <p:cNvSpPr/>
          <p:nvPr/>
        </p:nvSpPr>
        <p:spPr>
          <a:xfrm>
            <a:off x="5485175" y="2122375"/>
            <a:ext cx="3032400" cy="870000"/>
          </a:xfrm>
          <a:prstGeom prst="roundRect">
            <a:avLst>
              <a:gd fmla="val 16667" name="adj"/>
            </a:avLst>
          </a:prstGeom>
          <a:solidFill>
            <a:srgbClr val="073763"/>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lt1"/>
                </a:solidFill>
                <a:latin typeface="Arial"/>
                <a:ea typeface="Arial"/>
                <a:cs typeface="Arial"/>
                <a:sym typeface="Arial"/>
              </a:rPr>
              <a:t>Importance of high quality training</a:t>
            </a:r>
            <a:endParaRPr b="0" i="0" sz="1400" u="none" cap="none" strike="noStrike">
              <a:solidFill>
                <a:schemeClr val="lt1"/>
              </a:solidFill>
              <a:latin typeface="Arial"/>
              <a:ea typeface="Arial"/>
              <a:cs typeface="Arial"/>
              <a:sym typeface="Arial"/>
            </a:endParaRPr>
          </a:p>
        </p:txBody>
      </p:sp>
      <p:sp>
        <p:nvSpPr>
          <p:cNvPr id="424" name="Google Shape;424;g123e00cd06c_0_31"/>
          <p:cNvSpPr/>
          <p:nvPr/>
        </p:nvSpPr>
        <p:spPr>
          <a:xfrm>
            <a:off x="5485175" y="3056901"/>
            <a:ext cx="3032400" cy="870000"/>
          </a:xfrm>
          <a:prstGeom prst="roundRect">
            <a:avLst>
              <a:gd fmla="val 16667" name="adj"/>
            </a:avLst>
          </a:prstGeom>
          <a:solidFill>
            <a:srgbClr val="073763"/>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lt1"/>
                </a:solidFill>
                <a:latin typeface="Arial"/>
                <a:ea typeface="Arial"/>
                <a:cs typeface="Arial"/>
                <a:sym typeface="Arial"/>
              </a:rPr>
              <a:t>Explanation of certification and accreditation processes</a:t>
            </a:r>
            <a:endParaRPr b="0" i="0" sz="1400" u="none" cap="none" strike="noStrike">
              <a:solidFill>
                <a:schemeClr val="lt1"/>
              </a:solidFill>
              <a:latin typeface="Arial"/>
              <a:ea typeface="Arial"/>
              <a:cs typeface="Arial"/>
              <a:sym typeface="Arial"/>
            </a:endParaRPr>
          </a:p>
        </p:txBody>
      </p:sp>
      <p:sp>
        <p:nvSpPr>
          <p:cNvPr id="425" name="Google Shape;425;g123e00cd06c_0_31"/>
          <p:cNvSpPr/>
          <p:nvPr/>
        </p:nvSpPr>
        <p:spPr>
          <a:xfrm>
            <a:off x="5485175" y="3991426"/>
            <a:ext cx="3032400" cy="870000"/>
          </a:xfrm>
          <a:prstGeom prst="roundRect">
            <a:avLst>
              <a:gd fmla="val 16667" name="adj"/>
            </a:avLst>
          </a:prstGeom>
          <a:solidFill>
            <a:srgbClr val="073763"/>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lt1"/>
                </a:solidFill>
                <a:latin typeface="Arial"/>
                <a:ea typeface="Arial"/>
                <a:cs typeface="Arial"/>
                <a:sym typeface="Arial"/>
              </a:rPr>
              <a:t>Importance of accreditation</a:t>
            </a:r>
            <a:br>
              <a:rPr b="0" i="0" lang="de-DE" sz="1400" u="none" cap="none" strike="noStrike">
                <a:solidFill>
                  <a:schemeClr val="lt1"/>
                </a:solidFill>
                <a:latin typeface="Arial"/>
                <a:ea typeface="Arial"/>
                <a:cs typeface="Arial"/>
                <a:sym typeface="Arial"/>
              </a:rPr>
            </a:br>
            <a:r>
              <a:rPr b="0" i="0" lang="de-DE" sz="1400" u="none" cap="none" strike="noStrike">
                <a:solidFill>
                  <a:schemeClr val="lt1"/>
                </a:solidFill>
                <a:latin typeface="Arial"/>
                <a:ea typeface="Arial"/>
                <a:cs typeface="Arial"/>
                <a:sym typeface="Arial"/>
              </a:rPr>
              <a:t>in adult education</a:t>
            </a:r>
            <a:endParaRPr b="0" i="0" sz="1400" u="none" cap="none" strike="noStrike">
              <a:solidFill>
                <a:schemeClr val="lt1"/>
              </a:solidFill>
              <a:latin typeface="Arial"/>
              <a:ea typeface="Arial"/>
              <a:cs typeface="Arial"/>
              <a:sym typeface="Arial"/>
            </a:endParaRPr>
          </a:p>
        </p:txBody>
      </p:sp>
      <p:sp>
        <p:nvSpPr>
          <p:cNvPr id="426" name="Google Shape;426;g123e00cd06c_0_31"/>
          <p:cNvSpPr/>
          <p:nvPr/>
        </p:nvSpPr>
        <p:spPr>
          <a:xfrm>
            <a:off x="5485175" y="4963276"/>
            <a:ext cx="3032400" cy="870000"/>
          </a:xfrm>
          <a:prstGeom prst="roundRect">
            <a:avLst>
              <a:gd fmla="val 16667" name="adj"/>
            </a:avLst>
          </a:prstGeom>
          <a:solidFill>
            <a:srgbClr val="073763"/>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lt1"/>
                </a:solidFill>
                <a:latin typeface="Arial"/>
                <a:ea typeface="Arial"/>
                <a:cs typeface="Arial"/>
                <a:sym typeface="Arial"/>
              </a:rPr>
              <a:t>Importance of development exchange and certification in adult education</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0" name="Shape 430"/>
        <p:cNvGrpSpPr/>
        <p:nvPr/>
      </p:nvGrpSpPr>
      <p:grpSpPr>
        <a:xfrm>
          <a:off x="0" y="0"/>
          <a:ext cx="0" cy="0"/>
          <a:chOff x="0" y="0"/>
          <a:chExt cx="0" cy="0"/>
        </a:xfrm>
      </p:grpSpPr>
      <p:sp>
        <p:nvSpPr>
          <p:cNvPr id="431" name="Google Shape;431;g28ee3c7187d_0_22"/>
          <p:cNvSpPr txBox="1"/>
          <p:nvPr>
            <p:ph type="title"/>
          </p:nvPr>
        </p:nvSpPr>
        <p:spPr>
          <a:xfrm>
            <a:off x="1097280" y="286604"/>
            <a:ext cx="10058400" cy="82380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2400"/>
              <a:buFont typeface="Arial"/>
              <a:buNone/>
            </a:pPr>
            <a:r>
              <a:rPr lang="de-DE"/>
              <a:t>POLICY PAPER</a:t>
            </a:r>
            <a:endParaRPr sz="2700"/>
          </a:p>
        </p:txBody>
      </p:sp>
      <p:sp>
        <p:nvSpPr>
          <p:cNvPr id="432" name="Google Shape;432;g28ee3c7187d_0_22"/>
          <p:cNvSpPr txBox="1"/>
          <p:nvPr/>
        </p:nvSpPr>
        <p:spPr>
          <a:xfrm>
            <a:off x="1097275" y="1202625"/>
            <a:ext cx="9323400" cy="918300"/>
          </a:xfrm>
          <a:prstGeom prst="rect">
            <a:avLst/>
          </a:prstGeom>
          <a:noFill/>
          <a:ln>
            <a:noFill/>
          </a:ln>
        </p:spPr>
        <p:txBody>
          <a:bodyPr anchorCtr="0" anchor="t" bIns="91425" lIns="91425" spcFirstLastPara="1" rIns="91425" wrap="square" tIns="91425">
            <a:spAutoFit/>
          </a:bodyPr>
          <a:lstStyle/>
          <a:p>
            <a:pPr indent="-127000" lvl="0" marL="91440" rtl="0" algn="l">
              <a:lnSpc>
                <a:spcPct val="90000"/>
              </a:lnSpc>
              <a:spcBef>
                <a:spcPts val="0"/>
              </a:spcBef>
              <a:spcAft>
                <a:spcPts val="0"/>
              </a:spcAft>
              <a:buClr>
                <a:schemeClr val="accent1"/>
              </a:buClr>
              <a:buSzPts val="2000"/>
              <a:buFont typeface="Calibri"/>
              <a:buChar char=" "/>
            </a:pPr>
            <a:r>
              <a:rPr lang="de-DE" sz="2000">
                <a:solidFill>
                  <a:srgbClr val="3F3F3F"/>
                </a:solidFill>
                <a:highlight>
                  <a:schemeClr val="lt1"/>
                </a:highlight>
                <a:latin typeface="Calibri"/>
                <a:ea typeface="Calibri"/>
                <a:cs typeface="Calibri"/>
                <a:sym typeface="Calibri"/>
              </a:rPr>
              <a:t>All Project Results 6 has to be translated in the following partner languages:</a:t>
            </a:r>
            <a:endParaRPr sz="2000">
              <a:solidFill>
                <a:srgbClr val="3F3F3F"/>
              </a:solidFill>
              <a:highlight>
                <a:schemeClr val="lt1"/>
              </a:highlight>
              <a:latin typeface="Calibri"/>
              <a:ea typeface="Calibri"/>
              <a:cs typeface="Calibri"/>
              <a:sym typeface="Calibri"/>
            </a:endParaRPr>
          </a:p>
          <a:p>
            <a:pPr indent="-127000" lvl="0" marL="91440" rtl="0" algn="l">
              <a:lnSpc>
                <a:spcPct val="90000"/>
              </a:lnSpc>
              <a:spcBef>
                <a:spcPts val="1400"/>
              </a:spcBef>
              <a:spcAft>
                <a:spcPts val="0"/>
              </a:spcAft>
              <a:buClr>
                <a:schemeClr val="accent1"/>
              </a:buClr>
              <a:buSzPts val="2000"/>
              <a:buFont typeface="Calibri"/>
              <a:buChar char=" "/>
            </a:pPr>
            <a:r>
              <a:rPr b="1" lang="de-DE" sz="2000">
                <a:solidFill>
                  <a:srgbClr val="3F3F3F"/>
                </a:solidFill>
                <a:highlight>
                  <a:schemeClr val="lt1"/>
                </a:highlight>
                <a:latin typeface="Calibri"/>
                <a:ea typeface="Calibri"/>
                <a:cs typeface="Calibri"/>
                <a:sym typeface="Calibri"/>
              </a:rPr>
              <a:t>Croatian , German , English , French , Greek , Portuguese</a:t>
            </a:r>
            <a:endParaRPr sz="2000">
              <a:solidFill>
                <a:srgbClr val="3F3F3F"/>
              </a:solidFill>
              <a:highlight>
                <a:schemeClr val="lt1"/>
              </a:highlight>
              <a:latin typeface="Calibri"/>
              <a:ea typeface="Calibri"/>
              <a:cs typeface="Calibri"/>
              <a:sym typeface="Calibri"/>
            </a:endParaRPr>
          </a:p>
        </p:txBody>
      </p:sp>
      <p:graphicFrame>
        <p:nvGraphicFramePr>
          <p:cNvPr id="433" name="Google Shape;433;g28ee3c7187d_0_22"/>
          <p:cNvGraphicFramePr/>
          <p:nvPr/>
        </p:nvGraphicFramePr>
        <p:xfrm>
          <a:off x="918244" y="2885694"/>
          <a:ext cx="3000000" cy="3000000"/>
        </p:xfrm>
        <a:graphic>
          <a:graphicData uri="http://schemas.openxmlformats.org/drawingml/2006/table">
            <a:tbl>
              <a:tblPr bandRow="1" firstRow="1">
                <a:noFill/>
                <a:tableStyleId>{BD0A5D50-A42F-4E6E-9D9E-0B3E804100A6}</a:tableStyleId>
              </a:tblPr>
              <a:tblGrid>
                <a:gridCol w="1063975"/>
                <a:gridCol w="1004825"/>
                <a:gridCol w="803250"/>
                <a:gridCol w="2535650"/>
                <a:gridCol w="1841650"/>
                <a:gridCol w="1841650"/>
                <a:gridCol w="1841650"/>
              </a:tblGrid>
              <a:tr h="654800">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Project Results </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Starting period</a:t>
                      </a:r>
                      <a:endParaRPr sz="18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End of period</a:t>
                      </a:r>
                      <a:endParaRPr sz="18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Activity Title </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Leading Organisation</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de-DE" sz="1800"/>
                        <a:t>Completed?</a:t>
                      </a:r>
                      <a:endParaRPr sz="1800" u="none" cap="none" strike="noStrike"/>
                    </a:p>
                  </a:txBody>
                  <a:tcPr marT="45725" marB="45725" marR="91450" marL="91450">
                    <a:solidFill>
                      <a:schemeClr val="accent4"/>
                    </a:solidFill>
                  </a:tcPr>
                </a:tc>
                <a:tc>
                  <a:txBody>
                    <a:bodyPr/>
                    <a:lstStyle/>
                    <a:p>
                      <a:pPr indent="0" lvl="0" marL="0" rtl="0" algn="l">
                        <a:spcBef>
                          <a:spcPts val="0"/>
                        </a:spcBef>
                        <a:spcAft>
                          <a:spcPts val="0"/>
                        </a:spcAft>
                        <a:buNone/>
                      </a:pPr>
                      <a:r>
                        <a:rPr lang="de-DE" sz="1800"/>
                        <a:t>Translation completed?</a:t>
                      </a:r>
                      <a:endParaRPr sz="1800"/>
                    </a:p>
                  </a:txBody>
                  <a:tcPr marT="45725" marB="45725" marR="91450" marL="91450">
                    <a:solidFill>
                      <a:schemeClr val="accent5"/>
                    </a:solidFill>
                  </a:tcPr>
                </a:tc>
              </a:tr>
              <a:tr h="592450">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Project Result  6</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2022-02</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2024-02</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IO6 EU-CERT - Policy paper</a:t>
                      </a:r>
                      <a:endParaRPr sz="16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Project Result  6</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600" u="none" cap="none" strike="noStrike"/>
                    </a:p>
                  </a:txBody>
                  <a:tcPr marT="45725" marB="45725" marR="91450" marL="91450">
                    <a:lnL cap="flat" cmpd="sng" w="12700">
                      <a:solidFill>
                        <a:schemeClr val="lt1"/>
                      </a:solidFill>
                      <a:prstDash val="solid"/>
                      <a:round/>
                      <a:headEnd len="sm" w="sm" type="none"/>
                      <a:tailEnd len="sm" w="sm" type="none"/>
                    </a:lnL>
                    <a:solidFill>
                      <a:schemeClr val="accent4"/>
                    </a:solidFill>
                  </a:tcPr>
                </a:tc>
                <a:tc>
                  <a:txBody>
                    <a:bodyPr/>
                    <a:lstStyle/>
                    <a:p>
                      <a:pPr indent="0" lvl="0" marL="0" marR="0" rtl="0" algn="l">
                        <a:lnSpc>
                          <a:spcPct val="100000"/>
                        </a:lnSpc>
                        <a:spcBef>
                          <a:spcPts val="0"/>
                        </a:spcBef>
                        <a:spcAft>
                          <a:spcPts val="0"/>
                        </a:spcAft>
                        <a:buNone/>
                      </a:pPr>
                      <a:r>
                        <a:t/>
                      </a:r>
                      <a:endParaRPr sz="1600" u="none" cap="none" strike="noStrike"/>
                    </a:p>
                  </a:txBody>
                  <a:tcPr marT="45725" marB="45725" marR="91450" marL="91450">
                    <a:solidFill>
                      <a:schemeClr val="accent5"/>
                    </a:solidFill>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7" name="Shape 437"/>
        <p:cNvGrpSpPr/>
        <p:nvPr/>
      </p:nvGrpSpPr>
      <p:grpSpPr>
        <a:xfrm>
          <a:off x="0" y="0"/>
          <a:ext cx="0" cy="0"/>
          <a:chOff x="0" y="0"/>
          <a:chExt cx="0" cy="0"/>
        </a:xfrm>
      </p:grpSpPr>
      <p:sp>
        <p:nvSpPr>
          <p:cNvPr id="438" name="Google Shape;438;p33"/>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262626"/>
              </a:buClr>
              <a:buSzPts val="8000"/>
              <a:buFont typeface="Calibri"/>
              <a:buNone/>
            </a:pPr>
            <a:r>
              <a:rPr lang="de-DE"/>
              <a:t>Project Result 7 </a:t>
            </a:r>
            <a:endParaRPr/>
          </a:p>
        </p:txBody>
      </p:sp>
      <p:sp>
        <p:nvSpPr>
          <p:cNvPr id="439" name="Google Shape;439;p33"/>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2400"/>
              <a:buNone/>
            </a:pPr>
            <a:r>
              <a:rPr lang="de-DE"/>
              <a:t>IO6 EU-CERT – LAYMAN´S REPORT </a:t>
            </a:r>
            <a:r>
              <a:rPr lang="de-DE" sz="2000"/>
              <a:t>(LEADING ORGA: TIR CROATIA)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3" name="Shape 443"/>
        <p:cNvGrpSpPr/>
        <p:nvPr/>
      </p:nvGrpSpPr>
      <p:grpSpPr>
        <a:xfrm>
          <a:off x="0" y="0"/>
          <a:ext cx="0" cy="0"/>
          <a:chOff x="0" y="0"/>
          <a:chExt cx="0" cy="0"/>
        </a:xfrm>
      </p:grpSpPr>
      <p:sp>
        <p:nvSpPr>
          <p:cNvPr id="444" name="Google Shape;444;g123e00cd06c_0_41"/>
          <p:cNvSpPr txBox="1"/>
          <p:nvPr>
            <p:ph type="title"/>
          </p:nvPr>
        </p:nvSpPr>
        <p:spPr>
          <a:xfrm>
            <a:off x="1097275" y="286598"/>
            <a:ext cx="10058400" cy="120600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Project Result 6 –</a:t>
            </a:r>
            <a:br>
              <a:rPr lang="de-DE"/>
            </a:br>
            <a:r>
              <a:rPr lang="de-DE"/>
              <a:t>EU-CERT - Laymen Report</a:t>
            </a:r>
            <a:endParaRPr/>
          </a:p>
        </p:txBody>
      </p:sp>
      <p:sp>
        <p:nvSpPr>
          <p:cNvPr id="445" name="Google Shape;445;g123e00cd06c_0_41"/>
          <p:cNvSpPr/>
          <p:nvPr/>
        </p:nvSpPr>
        <p:spPr>
          <a:xfrm>
            <a:off x="574275" y="2026900"/>
            <a:ext cx="2520575" cy="2930000"/>
          </a:xfrm>
          <a:prstGeom prst="flowChartProcess">
            <a:avLst/>
          </a:prstGeom>
          <a:solidFill>
            <a:srgbClr val="6D9EEB"/>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de-DE" sz="2400" u="none" cap="none" strike="noStrike">
                <a:solidFill>
                  <a:schemeClr val="lt1"/>
                </a:solidFill>
                <a:latin typeface="Arial"/>
                <a:ea typeface="Arial"/>
                <a:cs typeface="Arial"/>
                <a:sym typeface="Arial"/>
              </a:rPr>
              <a:t>Recommen-</a:t>
            </a:r>
            <a:br>
              <a:rPr b="1" i="0" lang="de-DE" sz="2400" u="none" cap="none" strike="noStrike">
                <a:solidFill>
                  <a:schemeClr val="lt1"/>
                </a:solidFill>
                <a:latin typeface="Arial"/>
                <a:ea typeface="Arial"/>
                <a:cs typeface="Arial"/>
                <a:sym typeface="Arial"/>
              </a:rPr>
            </a:br>
            <a:r>
              <a:rPr b="1" i="0" lang="de-DE" sz="2400" u="none" cap="none" strike="noStrike">
                <a:solidFill>
                  <a:schemeClr val="lt1"/>
                </a:solidFill>
                <a:latin typeface="Arial"/>
                <a:ea typeface="Arial"/>
                <a:cs typeface="Arial"/>
                <a:sym typeface="Arial"/>
              </a:rPr>
              <a:t>dations</a:t>
            </a:r>
            <a:endParaRPr b="1" i="0" sz="2400" u="none" cap="none" strike="noStrike">
              <a:solidFill>
                <a:schemeClr val="lt1"/>
              </a:solidFill>
              <a:latin typeface="Arial"/>
              <a:ea typeface="Arial"/>
              <a:cs typeface="Arial"/>
              <a:sym typeface="Arial"/>
            </a:endParaRPr>
          </a:p>
        </p:txBody>
      </p:sp>
      <p:cxnSp>
        <p:nvCxnSpPr>
          <p:cNvPr id="446" name="Google Shape;446;g123e00cd06c_0_41"/>
          <p:cNvCxnSpPr>
            <a:stCxn id="445" idx="3"/>
          </p:cNvCxnSpPr>
          <p:nvPr/>
        </p:nvCxnSpPr>
        <p:spPr>
          <a:xfrm flipH="1" rot="10800000">
            <a:off x="3094850" y="3485600"/>
            <a:ext cx="1420200" cy="6300"/>
          </a:xfrm>
          <a:prstGeom prst="straightConnector1">
            <a:avLst/>
          </a:prstGeom>
          <a:noFill/>
          <a:ln cap="flat" cmpd="sng" w="114300">
            <a:solidFill>
              <a:schemeClr val="dk2"/>
            </a:solidFill>
            <a:prstDash val="solid"/>
            <a:round/>
            <a:headEnd len="sm" w="sm" type="none"/>
            <a:tailEnd len="med" w="med" type="triangle"/>
          </a:ln>
        </p:spPr>
      </p:cxnSp>
      <p:sp>
        <p:nvSpPr>
          <p:cNvPr id="447" name="Google Shape;447;g123e00cd06c_0_41"/>
          <p:cNvSpPr/>
          <p:nvPr/>
        </p:nvSpPr>
        <p:spPr>
          <a:xfrm>
            <a:off x="5434000" y="2589638"/>
            <a:ext cx="3032400" cy="870000"/>
          </a:xfrm>
          <a:prstGeom prst="roundRect">
            <a:avLst>
              <a:gd fmla="val 16667" name="adj"/>
            </a:avLst>
          </a:prstGeom>
          <a:solidFill>
            <a:srgbClr val="073763"/>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lt1"/>
                </a:solidFill>
                <a:latin typeface="Arial"/>
                <a:ea typeface="Arial"/>
                <a:cs typeface="Arial"/>
                <a:sym typeface="Arial"/>
              </a:rPr>
              <a:t>Easy to read</a:t>
            </a:r>
            <a:endParaRPr b="0" i="0" sz="1400" u="none" cap="none" strike="noStrike">
              <a:solidFill>
                <a:schemeClr val="lt1"/>
              </a:solidFill>
              <a:latin typeface="Arial"/>
              <a:ea typeface="Arial"/>
              <a:cs typeface="Arial"/>
              <a:sym typeface="Arial"/>
            </a:endParaRPr>
          </a:p>
        </p:txBody>
      </p:sp>
      <p:sp>
        <p:nvSpPr>
          <p:cNvPr id="448" name="Google Shape;448;g123e00cd06c_0_41"/>
          <p:cNvSpPr/>
          <p:nvPr/>
        </p:nvSpPr>
        <p:spPr>
          <a:xfrm>
            <a:off x="5434000" y="3524163"/>
            <a:ext cx="3032400" cy="870000"/>
          </a:xfrm>
          <a:prstGeom prst="roundRect">
            <a:avLst>
              <a:gd fmla="val 16667" name="adj"/>
            </a:avLst>
          </a:prstGeom>
          <a:solidFill>
            <a:srgbClr val="073763"/>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lt1"/>
                </a:solidFill>
                <a:latin typeface="Arial"/>
                <a:ea typeface="Arial"/>
                <a:cs typeface="Arial"/>
                <a:sym typeface="Arial"/>
              </a:rPr>
              <a:t>European broad audience</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2" name="Shape 452"/>
        <p:cNvGrpSpPr/>
        <p:nvPr/>
      </p:nvGrpSpPr>
      <p:grpSpPr>
        <a:xfrm>
          <a:off x="0" y="0"/>
          <a:ext cx="0" cy="0"/>
          <a:chOff x="0" y="0"/>
          <a:chExt cx="0" cy="0"/>
        </a:xfrm>
      </p:grpSpPr>
      <p:sp>
        <p:nvSpPr>
          <p:cNvPr id="453" name="Google Shape;453;g28ee3c7187d_0_34"/>
          <p:cNvSpPr txBox="1"/>
          <p:nvPr>
            <p:ph type="title"/>
          </p:nvPr>
        </p:nvSpPr>
        <p:spPr>
          <a:xfrm>
            <a:off x="1097280" y="286604"/>
            <a:ext cx="10058400" cy="82380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2400"/>
              <a:buFont typeface="Arial"/>
              <a:buNone/>
            </a:pPr>
            <a:r>
              <a:rPr lang="de-DE"/>
              <a:t>LAYMAN´S REPORT</a:t>
            </a:r>
            <a:endParaRPr sz="2700"/>
          </a:p>
        </p:txBody>
      </p:sp>
      <p:sp>
        <p:nvSpPr>
          <p:cNvPr id="454" name="Google Shape;454;g28ee3c7187d_0_34"/>
          <p:cNvSpPr txBox="1"/>
          <p:nvPr/>
        </p:nvSpPr>
        <p:spPr>
          <a:xfrm>
            <a:off x="1097275" y="1274225"/>
            <a:ext cx="9323400" cy="918300"/>
          </a:xfrm>
          <a:prstGeom prst="rect">
            <a:avLst/>
          </a:prstGeom>
          <a:noFill/>
          <a:ln>
            <a:noFill/>
          </a:ln>
        </p:spPr>
        <p:txBody>
          <a:bodyPr anchorCtr="0" anchor="t" bIns="91425" lIns="91425" spcFirstLastPara="1" rIns="91425" wrap="square" tIns="91425">
            <a:spAutoFit/>
          </a:bodyPr>
          <a:lstStyle/>
          <a:p>
            <a:pPr indent="-127000" lvl="0" marL="91440" rtl="0" algn="l">
              <a:lnSpc>
                <a:spcPct val="90000"/>
              </a:lnSpc>
              <a:spcBef>
                <a:spcPts val="0"/>
              </a:spcBef>
              <a:spcAft>
                <a:spcPts val="0"/>
              </a:spcAft>
              <a:buClr>
                <a:schemeClr val="accent1"/>
              </a:buClr>
              <a:buSzPts val="2000"/>
              <a:buFont typeface="Calibri"/>
              <a:buChar char=" "/>
            </a:pPr>
            <a:r>
              <a:rPr lang="de-DE" sz="2000">
                <a:solidFill>
                  <a:srgbClr val="3F3F3F"/>
                </a:solidFill>
                <a:highlight>
                  <a:schemeClr val="lt1"/>
                </a:highlight>
                <a:latin typeface="Calibri"/>
                <a:ea typeface="Calibri"/>
                <a:cs typeface="Calibri"/>
                <a:sym typeface="Calibri"/>
              </a:rPr>
              <a:t>All Project Results 7 has to be translated in the following partner languages:</a:t>
            </a:r>
            <a:endParaRPr sz="2000">
              <a:solidFill>
                <a:srgbClr val="3F3F3F"/>
              </a:solidFill>
              <a:highlight>
                <a:schemeClr val="lt1"/>
              </a:highlight>
              <a:latin typeface="Calibri"/>
              <a:ea typeface="Calibri"/>
              <a:cs typeface="Calibri"/>
              <a:sym typeface="Calibri"/>
            </a:endParaRPr>
          </a:p>
          <a:p>
            <a:pPr indent="-127000" lvl="0" marL="91440" rtl="0" algn="l">
              <a:lnSpc>
                <a:spcPct val="90000"/>
              </a:lnSpc>
              <a:spcBef>
                <a:spcPts val="1400"/>
              </a:spcBef>
              <a:spcAft>
                <a:spcPts val="0"/>
              </a:spcAft>
              <a:buClr>
                <a:schemeClr val="accent1"/>
              </a:buClr>
              <a:buSzPts val="2000"/>
              <a:buFont typeface="Calibri"/>
              <a:buChar char=" "/>
            </a:pPr>
            <a:r>
              <a:rPr b="1" lang="de-DE" sz="2000">
                <a:solidFill>
                  <a:srgbClr val="3F3F3F"/>
                </a:solidFill>
                <a:highlight>
                  <a:schemeClr val="lt1"/>
                </a:highlight>
                <a:latin typeface="Calibri"/>
                <a:ea typeface="Calibri"/>
                <a:cs typeface="Calibri"/>
                <a:sym typeface="Calibri"/>
              </a:rPr>
              <a:t>Croatian , German , English , French , Greek , Portuguese</a:t>
            </a:r>
            <a:endParaRPr sz="2000">
              <a:solidFill>
                <a:srgbClr val="3F3F3F"/>
              </a:solidFill>
              <a:highlight>
                <a:schemeClr val="lt1"/>
              </a:highlight>
              <a:latin typeface="Calibri"/>
              <a:ea typeface="Calibri"/>
              <a:cs typeface="Calibri"/>
              <a:sym typeface="Calibri"/>
            </a:endParaRPr>
          </a:p>
        </p:txBody>
      </p:sp>
      <p:graphicFrame>
        <p:nvGraphicFramePr>
          <p:cNvPr id="455" name="Google Shape;455;g28ee3c7187d_0_34"/>
          <p:cNvGraphicFramePr/>
          <p:nvPr/>
        </p:nvGraphicFramePr>
        <p:xfrm>
          <a:off x="918244" y="2885694"/>
          <a:ext cx="3000000" cy="3000000"/>
        </p:xfrm>
        <a:graphic>
          <a:graphicData uri="http://schemas.openxmlformats.org/drawingml/2006/table">
            <a:tbl>
              <a:tblPr bandRow="1" firstRow="1">
                <a:noFill/>
                <a:tableStyleId>{BD0A5D50-A42F-4E6E-9D9E-0B3E804100A6}</a:tableStyleId>
              </a:tblPr>
              <a:tblGrid>
                <a:gridCol w="1063975"/>
                <a:gridCol w="1004825"/>
                <a:gridCol w="803250"/>
                <a:gridCol w="2535650"/>
                <a:gridCol w="1841650"/>
                <a:gridCol w="1841650"/>
                <a:gridCol w="1841650"/>
              </a:tblGrid>
              <a:tr h="654800">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Project Results </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Starting period</a:t>
                      </a:r>
                      <a:endParaRPr sz="18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End of period</a:t>
                      </a:r>
                      <a:endParaRPr sz="18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Activity Title </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Leading Organisation</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de-DE" sz="1800"/>
                        <a:t>Completed?</a:t>
                      </a:r>
                      <a:endParaRPr sz="1800" u="none" cap="none" strike="noStrike"/>
                    </a:p>
                  </a:txBody>
                  <a:tcPr marT="45725" marB="45725" marR="91450" marL="91450">
                    <a:solidFill>
                      <a:schemeClr val="accent4"/>
                    </a:solidFill>
                  </a:tcPr>
                </a:tc>
                <a:tc>
                  <a:txBody>
                    <a:bodyPr/>
                    <a:lstStyle/>
                    <a:p>
                      <a:pPr indent="0" lvl="0" marL="0" rtl="0" algn="l">
                        <a:spcBef>
                          <a:spcPts val="0"/>
                        </a:spcBef>
                        <a:spcAft>
                          <a:spcPts val="0"/>
                        </a:spcAft>
                        <a:buNone/>
                      </a:pPr>
                      <a:r>
                        <a:rPr lang="de-DE" sz="1800"/>
                        <a:t>Translation completed?</a:t>
                      </a:r>
                      <a:endParaRPr sz="1800"/>
                    </a:p>
                  </a:txBody>
                  <a:tcPr marT="45725" marB="45725" marR="91450" marL="91450">
                    <a:solidFill>
                      <a:schemeClr val="accent5"/>
                    </a:solidFill>
                  </a:tcPr>
                </a:tc>
              </a:tr>
              <a:tr h="592450">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Project Result  6</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2022-02</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2024-02</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IO6 EU-CERT - Policy paper</a:t>
                      </a:r>
                      <a:endParaRPr sz="16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Project Result  6</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600" u="none" cap="none" strike="noStrike"/>
                    </a:p>
                  </a:txBody>
                  <a:tcPr marT="45725" marB="45725" marR="91450" marL="91450">
                    <a:lnL cap="flat" cmpd="sng" w="12700">
                      <a:solidFill>
                        <a:schemeClr val="lt1"/>
                      </a:solidFill>
                      <a:prstDash val="solid"/>
                      <a:round/>
                      <a:headEnd len="sm" w="sm" type="none"/>
                      <a:tailEnd len="sm" w="sm" type="none"/>
                    </a:lnL>
                    <a:solidFill>
                      <a:schemeClr val="accent4"/>
                    </a:solidFill>
                  </a:tcPr>
                </a:tc>
                <a:tc>
                  <a:txBody>
                    <a:bodyPr/>
                    <a:lstStyle/>
                    <a:p>
                      <a:pPr indent="0" lvl="0" marL="0" marR="0" rtl="0" algn="l">
                        <a:lnSpc>
                          <a:spcPct val="100000"/>
                        </a:lnSpc>
                        <a:spcBef>
                          <a:spcPts val="0"/>
                        </a:spcBef>
                        <a:spcAft>
                          <a:spcPts val="0"/>
                        </a:spcAft>
                        <a:buNone/>
                      </a:pPr>
                      <a:r>
                        <a:t/>
                      </a:r>
                      <a:endParaRPr sz="1600" u="none" cap="none" strike="noStrike"/>
                    </a:p>
                  </a:txBody>
                  <a:tcPr marT="45725" marB="45725" marR="91450" marL="91450">
                    <a:solidFill>
                      <a:schemeClr val="accent5"/>
                    </a:solid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9" name="Shape 459"/>
        <p:cNvGrpSpPr/>
        <p:nvPr/>
      </p:nvGrpSpPr>
      <p:grpSpPr>
        <a:xfrm>
          <a:off x="0" y="0"/>
          <a:ext cx="0" cy="0"/>
          <a:chOff x="0" y="0"/>
          <a:chExt cx="0" cy="0"/>
        </a:xfrm>
      </p:grpSpPr>
      <p:sp>
        <p:nvSpPr>
          <p:cNvPr id="460" name="Google Shape;460;p34"/>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Multiplier Events</a:t>
            </a:r>
            <a:endParaRPr/>
          </a:p>
        </p:txBody>
      </p:sp>
      <p:sp>
        <p:nvSpPr>
          <p:cNvPr id="461" name="Google Shape;461;p34"/>
          <p:cNvSpPr txBox="1"/>
          <p:nvPr>
            <p:ph idx="1" type="body"/>
          </p:nvPr>
        </p:nvSpPr>
        <p:spPr>
          <a:xfrm>
            <a:off x="7803769" y="4783528"/>
            <a:ext cx="4092309" cy="1155634"/>
          </a:xfrm>
          <a:prstGeom prst="rect">
            <a:avLst/>
          </a:prstGeom>
          <a:solidFill>
            <a:schemeClr val="lt2"/>
          </a:solidFill>
          <a:ln>
            <a:noFill/>
          </a:ln>
        </p:spPr>
        <p:txBody>
          <a:bodyPr anchorCtr="0" anchor="t" bIns="45700" lIns="0" spcFirstLastPara="1" rIns="0" wrap="square" tIns="45700">
            <a:normAutofit lnSpcReduction="10000"/>
          </a:bodyPr>
          <a:lstStyle/>
          <a:p>
            <a:pPr indent="-127000" lvl="0" marL="91440" rtl="0" algn="l">
              <a:lnSpc>
                <a:spcPct val="90000"/>
              </a:lnSpc>
              <a:spcBef>
                <a:spcPts val="0"/>
              </a:spcBef>
              <a:spcAft>
                <a:spcPts val="0"/>
              </a:spcAft>
              <a:buSzPts val="2000"/>
              <a:buChar char=" "/>
            </a:pPr>
            <a:r>
              <a:rPr lang="de-DE"/>
              <a:t>There will be a timeshift for the Multiplier Event, because of the shifted starting periode of EU-CERT (01.02.2022 – 31.05.2024 (28 month)!</a:t>
            </a:r>
            <a:endParaRPr/>
          </a:p>
        </p:txBody>
      </p:sp>
      <p:pic>
        <p:nvPicPr>
          <p:cNvPr id="462" name="Google Shape;462;p34"/>
          <p:cNvPicPr preferRelativeResize="0"/>
          <p:nvPr/>
        </p:nvPicPr>
        <p:blipFill rotWithShape="1">
          <a:blip r:embed="rId3">
            <a:alphaModFix/>
          </a:blip>
          <a:srcRect b="0" l="0" r="0" t="0"/>
          <a:stretch/>
        </p:blipFill>
        <p:spPr>
          <a:xfrm>
            <a:off x="1186338" y="1667095"/>
            <a:ext cx="7543800" cy="3009900"/>
          </a:xfrm>
          <a:prstGeom prst="rect">
            <a:avLst/>
          </a:prstGeom>
          <a:noFill/>
          <a:ln>
            <a:noFill/>
          </a:ln>
        </p:spPr>
      </p:pic>
      <p:sp>
        <p:nvSpPr>
          <p:cNvPr id="463" name="Google Shape;463;p34"/>
          <p:cNvSpPr txBox="1"/>
          <p:nvPr/>
        </p:nvSpPr>
        <p:spPr>
          <a:xfrm>
            <a:off x="2227178" y="1289255"/>
            <a:ext cx="3245839"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lang="de-DE" sz="2400">
                <a:solidFill>
                  <a:srgbClr val="FF0000"/>
                </a:solidFill>
                <a:latin typeface="Calibri"/>
                <a:ea typeface="Calibri"/>
                <a:cs typeface="Calibri"/>
                <a:sym typeface="Calibri"/>
              </a:rPr>
              <a:t>March - April 2024</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FF0000"/>
              </a:solidFill>
              <a:latin typeface="Calibri"/>
              <a:ea typeface="Calibri"/>
              <a:cs typeface="Calibri"/>
              <a:sym typeface="Calibri"/>
            </a:endParaRPr>
          </a:p>
        </p:txBody>
      </p:sp>
      <p:cxnSp>
        <p:nvCxnSpPr>
          <p:cNvPr id="464" name="Google Shape;464;p34"/>
          <p:cNvCxnSpPr/>
          <p:nvPr/>
        </p:nvCxnSpPr>
        <p:spPr>
          <a:xfrm>
            <a:off x="2432482" y="1857271"/>
            <a:ext cx="2050741" cy="2649077"/>
          </a:xfrm>
          <a:prstGeom prst="straightConnector1">
            <a:avLst/>
          </a:prstGeom>
          <a:noFill/>
          <a:ln cap="flat" cmpd="sng" w="57150">
            <a:solidFill>
              <a:srgbClr val="FF0000"/>
            </a:solidFill>
            <a:prstDash val="solid"/>
            <a:round/>
            <a:headEnd len="sm" w="sm" type="none"/>
            <a:tailEnd len="sm" w="sm" type="none"/>
          </a:ln>
        </p:spPr>
      </p:cxn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8" name="Shape 468"/>
        <p:cNvGrpSpPr/>
        <p:nvPr/>
      </p:nvGrpSpPr>
      <p:grpSpPr>
        <a:xfrm>
          <a:off x="0" y="0"/>
          <a:ext cx="0" cy="0"/>
          <a:chOff x="0" y="0"/>
          <a:chExt cx="0" cy="0"/>
        </a:xfrm>
      </p:grpSpPr>
      <p:sp>
        <p:nvSpPr>
          <p:cNvPr id="469" name="Google Shape;469;g28ee3c7187d_0_43"/>
          <p:cNvSpPr txBox="1"/>
          <p:nvPr>
            <p:ph type="title"/>
          </p:nvPr>
        </p:nvSpPr>
        <p:spPr>
          <a:xfrm>
            <a:off x="1097280" y="286604"/>
            <a:ext cx="10058400" cy="82380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Multiplier Events</a:t>
            </a:r>
            <a:endParaRPr/>
          </a:p>
        </p:txBody>
      </p:sp>
      <p:pic>
        <p:nvPicPr>
          <p:cNvPr id="470" name="Google Shape;470;g28ee3c7187d_0_43"/>
          <p:cNvPicPr preferRelativeResize="0"/>
          <p:nvPr/>
        </p:nvPicPr>
        <p:blipFill>
          <a:blip r:embed="rId3">
            <a:alphaModFix/>
          </a:blip>
          <a:stretch>
            <a:fillRect/>
          </a:stretch>
        </p:blipFill>
        <p:spPr>
          <a:xfrm>
            <a:off x="1097276" y="1110399"/>
            <a:ext cx="7881824" cy="4965875"/>
          </a:xfrm>
          <a:prstGeom prst="rect">
            <a:avLst/>
          </a:prstGeom>
          <a:noFill/>
          <a:ln>
            <a:noFill/>
          </a:ln>
        </p:spPr>
      </p:pic>
      <p:sp>
        <p:nvSpPr>
          <p:cNvPr id="471" name="Google Shape;471;g28ee3c7187d_0_43"/>
          <p:cNvSpPr/>
          <p:nvPr/>
        </p:nvSpPr>
        <p:spPr>
          <a:xfrm>
            <a:off x="4770525" y="1437450"/>
            <a:ext cx="3049500" cy="46389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600">
              <a:latin typeface="Calibri"/>
              <a:ea typeface="Calibri"/>
              <a:cs typeface="Calibri"/>
              <a:sym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5" name="Shape 475"/>
        <p:cNvGrpSpPr/>
        <p:nvPr/>
      </p:nvGrpSpPr>
      <p:grpSpPr>
        <a:xfrm>
          <a:off x="0" y="0"/>
          <a:ext cx="0" cy="0"/>
          <a:chOff x="0" y="0"/>
          <a:chExt cx="0" cy="0"/>
        </a:xfrm>
      </p:grpSpPr>
      <p:sp>
        <p:nvSpPr>
          <p:cNvPr id="476" name="Google Shape;476;g28ee3c7187d_0_54"/>
          <p:cNvSpPr txBox="1"/>
          <p:nvPr>
            <p:ph type="title"/>
          </p:nvPr>
        </p:nvSpPr>
        <p:spPr>
          <a:xfrm>
            <a:off x="1097280" y="286604"/>
            <a:ext cx="10058400" cy="82380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Multiplier Events</a:t>
            </a:r>
            <a:endParaRPr/>
          </a:p>
        </p:txBody>
      </p:sp>
      <p:sp>
        <p:nvSpPr>
          <p:cNvPr id="477" name="Google Shape;477;g28ee3c7187d_0_54"/>
          <p:cNvSpPr txBox="1"/>
          <p:nvPr/>
        </p:nvSpPr>
        <p:spPr>
          <a:xfrm>
            <a:off x="1097275" y="1237000"/>
            <a:ext cx="9907500" cy="2047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DE" sz="2000">
                <a:solidFill>
                  <a:srgbClr val="3F3F3F"/>
                </a:solidFill>
                <a:latin typeface="Calibri"/>
                <a:ea typeface="Calibri"/>
                <a:cs typeface="Calibri"/>
                <a:sym typeface="Calibri"/>
              </a:rPr>
              <a:t>On Google.Drive you can find the necessary documents to document and evaluate the Multiplier Event. Don´t forget to take some pictures of the session</a:t>
            </a:r>
            <a:endParaRPr sz="2000">
              <a:solidFill>
                <a:srgbClr val="3F3F3F"/>
              </a:solidFill>
              <a:latin typeface="Calibri"/>
              <a:ea typeface="Calibri"/>
              <a:cs typeface="Calibri"/>
              <a:sym typeface="Calibri"/>
            </a:endParaRPr>
          </a:p>
          <a:p>
            <a:pPr indent="0" lvl="0" marL="0" rtl="0" algn="l">
              <a:spcBef>
                <a:spcPts val="0"/>
              </a:spcBef>
              <a:spcAft>
                <a:spcPts val="0"/>
              </a:spcAft>
              <a:buNone/>
            </a:pPr>
            <a:r>
              <a:t/>
            </a:r>
            <a:endParaRPr sz="2000">
              <a:solidFill>
                <a:srgbClr val="3F3F3F"/>
              </a:solidFill>
              <a:latin typeface="Calibri"/>
              <a:ea typeface="Calibri"/>
              <a:cs typeface="Calibri"/>
              <a:sym typeface="Calibri"/>
            </a:endParaRPr>
          </a:p>
          <a:p>
            <a:pPr indent="0" lvl="0" marL="0" rtl="0" algn="l">
              <a:spcBef>
                <a:spcPts val="0"/>
              </a:spcBef>
              <a:spcAft>
                <a:spcPts val="0"/>
              </a:spcAft>
              <a:buNone/>
            </a:pPr>
            <a:r>
              <a:rPr lang="de-DE" sz="2000">
                <a:solidFill>
                  <a:srgbClr val="3F3F3F"/>
                </a:solidFill>
                <a:latin typeface="Calibri"/>
                <a:ea typeface="Calibri"/>
                <a:cs typeface="Calibri"/>
                <a:sym typeface="Calibri"/>
              </a:rPr>
              <a:t>Link: </a:t>
            </a:r>
            <a:r>
              <a:rPr lang="de-DE" sz="2000" u="sng">
                <a:solidFill>
                  <a:schemeClr val="hlink"/>
                </a:solidFill>
                <a:latin typeface="Calibri"/>
                <a:ea typeface="Calibri"/>
                <a:cs typeface="Calibri"/>
                <a:sym typeface="Calibri"/>
                <a:hlinkClick r:id="rId3"/>
              </a:rPr>
              <a:t>https://drive.google.com/drive/folders/1cc7496syxKSt7OsGRqGyJrvrJtuRKy_G</a:t>
            </a:r>
            <a:r>
              <a:rPr lang="de-DE" sz="2000">
                <a:solidFill>
                  <a:srgbClr val="3F3F3F"/>
                </a:solidFill>
                <a:latin typeface="Calibri"/>
                <a:ea typeface="Calibri"/>
                <a:cs typeface="Calibri"/>
                <a:sym typeface="Calibri"/>
              </a:rPr>
              <a:t> </a:t>
            </a:r>
            <a:endParaRPr sz="2000">
              <a:solidFill>
                <a:srgbClr val="3F3F3F"/>
              </a:solidFill>
              <a:latin typeface="Calibri"/>
              <a:ea typeface="Calibri"/>
              <a:cs typeface="Calibri"/>
              <a:sym typeface="Calibri"/>
            </a:endParaRPr>
          </a:p>
        </p:txBody>
      </p:sp>
      <p:pic>
        <p:nvPicPr>
          <p:cNvPr id="478" name="Google Shape;478;g28ee3c7187d_0_54"/>
          <p:cNvPicPr preferRelativeResize="0"/>
          <p:nvPr/>
        </p:nvPicPr>
        <p:blipFill>
          <a:blip r:embed="rId4">
            <a:alphaModFix/>
          </a:blip>
          <a:stretch>
            <a:fillRect/>
          </a:stretch>
        </p:blipFill>
        <p:spPr>
          <a:xfrm>
            <a:off x="1283500" y="2706725"/>
            <a:ext cx="5872057" cy="32687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10"/>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Project Results </a:t>
            </a:r>
            <a:endParaRPr/>
          </a:p>
        </p:txBody>
      </p:sp>
      <p:graphicFrame>
        <p:nvGraphicFramePr>
          <p:cNvPr id="283" name="Google Shape;283;p10"/>
          <p:cNvGraphicFramePr/>
          <p:nvPr/>
        </p:nvGraphicFramePr>
        <p:xfrm>
          <a:off x="803694" y="1110344"/>
          <a:ext cx="3000000" cy="3000000"/>
        </p:xfrm>
        <a:graphic>
          <a:graphicData uri="http://schemas.openxmlformats.org/drawingml/2006/table">
            <a:tbl>
              <a:tblPr bandRow="1" firstRow="1">
                <a:noFill/>
                <a:tableStyleId>{BD0A5D50-A42F-4E6E-9D9E-0B3E804100A6}</a:tableStyleId>
              </a:tblPr>
              <a:tblGrid>
                <a:gridCol w="1568675"/>
                <a:gridCol w="1481450"/>
                <a:gridCol w="1184300"/>
                <a:gridCol w="3738500"/>
                <a:gridCol w="2715275"/>
              </a:tblGrid>
              <a:tr h="654800">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Project Results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Starting period</a:t>
                      </a:r>
                      <a:endParaRPr sz="18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End of period</a:t>
                      </a:r>
                      <a:endParaRPr sz="18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Activity Title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Leading Organisation</a:t>
                      </a:r>
                      <a:endParaRPr sz="1400" u="none" cap="none" strike="noStrike"/>
                    </a:p>
                  </a:txBody>
                  <a:tcPr marT="45725" marB="45725" marR="91450" marL="91450"/>
                </a:tc>
              </a:tr>
              <a:tr h="592450">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Project Result 1</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2022-02</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2022- 10</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EU-CERT - Research on Quality criteria, Accreditation and Certificate Structures</a:t>
                      </a:r>
                      <a:endParaRPr sz="16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University of Paderborn – Germany </a:t>
                      </a:r>
                      <a:endParaRPr sz="1400" u="none" cap="none" strike="noStrike"/>
                    </a:p>
                  </a:txBody>
                  <a:tcPr marT="45725" marB="45725" marR="91450" marL="91450"/>
                </a:tc>
              </a:tr>
              <a:tr h="592450">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p>
                    <a:p>
                      <a:pPr indent="0" lvl="0" marL="0" marR="0" rtl="0" algn="l">
                        <a:lnSpc>
                          <a:spcPct val="100000"/>
                        </a:lnSpc>
                        <a:spcBef>
                          <a:spcPts val="0"/>
                        </a:spcBef>
                        <a:spcAft>
                          <a:spcPts val="0"/>
                        </a:spcAft>
                        <a:buClr>
                          <a:srgbClr val="000000"/>
                        </a:buClr>
                        <a:buSzPts val="1600"/>
                        <a:buFont typeface="Arial"/>
                        <a:buNone/>
                      </a:pPr>
                      <a:r>
                        <a:rPr lang="de-DE" sz="1600" u="none" cap="none" strike="noStrike"/>
                        <a:t>Project Result 2</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2022-02</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2023-03</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EU-CERT - Concept Design for Accredition and Certification Processes</a:t>
                      </a:r>
                      <a:endParaRPr sz="16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STANDO - Cyprus </a:t>
                      </a:r>
                      <a:endParaRPr sz="1400" u="none" cap="none" strike="noStrike"/>
                    </a:p>
                  </a:txBody>
                  <a:tcPr marT="45725" marB="45725" marR="91450" marL="91450"/>
                </a:tc>
              </a:tr>
              <a:tr h="592450">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Project Result  3</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2022-05</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2023-07</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EU-CERT - Accreditation Website and Data-base Design and Programming</a:t>
                      </a:r>
                      <a:endParaRPr sz="16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Ingenious Knowledge GmbH - Germany</a:t>
                      </a:r>
                      <a:endParaRPr sz="1600" u="none" cap="none" strike="noStrike"/>
                    </a:p>
                  </a:txBody>
                  <a:tcPr marT="45725" marB="45725" marR="91450" marL="91450"/>
                </a:tc>
              </a:tr>
              <a:tr h="592450">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Project Result 4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2022-07</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2023-07</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EU-CERT - Accreditation Handbook</a:t>
                      </a:r>
                      <a:endParaRPr sz="1600" u="none" cap="none" strike="noStrike"/>
                    </a:p>
                  </a:txBody>
                  <a:tcPr marT="45725" marB="45725" marR="91450" marL="91450"/>
                </a:tc>
                <a:tc>
                  <a:txBody>
                    <a:bodyPr/>
                    <a:lstStyle/>
                    <a:p>
                      <a:pPr indent="0" lvl="0" marL="0" marR="0" rtl="0" algn="l">
                        <a:lnSpc>
                          <a:spcPct val="100000"/>
                        </a:lnSpc>
                        <a:spcBef>
                          <a:spcPts val="0"/>
                        </a:spcBef>
                        <a:spcAft>
                          <a:spcPts val="0"/>
                        </a:spcAft>
                        <a:buClr>
                          <a:schemeClr val="dk1"/>
                        </a:buClr>
                        <a:buSzPts val="1600"/>
                        <a:buFont typeface="Calibri"/>
                        <a:buNone/>
                      </a:pPr>
                      <a:r>
                        <a:rPr lang="de-DE" sz="1600" u="none" cap="none" strike="noStrike"/>
                        <a:t>University of Paderborn - Germany</a:t>
                      </a:r>
                      <a:endParaRPr sz="1400" u="none" cap="none" strike="noStrike"/>
                    </a:p>
                  </a:txBody>
                  <a:tcPr marT="45725" marB="45725" marR="91450" marL="91450"/>
                </a:tc>
              </a:tr>
              <a:tr h="592450">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Project Result 5</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2022-03</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2023-11</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EU-CERT - Accreditation and Certification - Roll-out to adult education providers</a:t>
                      </a:r>
                      <a:endParaRPr sz="16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Esquare - France</a:t>
                      </a:r>
                      <a:endParaRPr sz="1600" u="none" cap="none" strike="noStrike"/>
                    </a:p>
                  </a:txBody>
                  <a:tcPr marT="45725" marB="45725" marR="91450" marL="91450"/>
                </a:tc>
              </a:tr>
              <a:tr h="841875">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Project Result  6</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2022-02</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2024-02</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IO6 EU-CERT - Policy paper</a:t>
                      </a:r>
                      <a:endParaRPr sz="16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Associação Rede de Universidades da Terceira Idade - Portugal</a:t>
                      </a:r>
                      <a:endParaRPr sz="1600" u="none" cap="none" strike="noStrike"/>
                    </a:p>
                  </a:txBody>
                  <a:tcPr marT="45725" marB="45725" marR="91450" marL="91450"/>
                </a:tc>
              </a:tr>
              <a:tr h="592450">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Project Result 7</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2202-02</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2024-02</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IO6 EU-CERT - Layman ́s report</a:t>
                      </a:r>
                      <a:endParaRPr sz="16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TIR Consulting Group j.d.o.o - Croatia</a:t>
                      </a:r>
                      <a:endParaRPr sz="1600" u="none" cap="none" strike="noStrike"/>
                    </a:p>
                  </a:txBody>
                  <a:tcPr marT="45725" marB="45725" marR="91450" marL="91450"/>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2" name="Shape 482"/>
        <p:cNvGrpSpPr/>
        <p:nvPr/>
      </p:nvGrpSpPr>
      <p:grpSpPr>
        <a:xfrm>
          <a:off x="0" y="0"/>
          <a:ext cx="0" cy="0"/>
          <a:chOff x="0" y="0"/>
          <a:chExt cx="0" cy="0"/>
        </a:xfrm>
      </p:grpSpPr>
      <p:sp>
        <p:nvSpPr>
          <p:cNvPr id="483" name="Google Shape;483;p35"/>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Transnational Partner Meetings (TPM) </a:t>
            </a:r>
            <a:endParaRPr/>
          </a:p>
        </p:txBody>
      </p:sp>
      <p:graphicFrame>
        <p:nvGraphicFramePr>
          <p:cNvPr id="484" name="Google Shape;484;p35"/>
          <p:cNvGraphicFramePr/>
          <p:nvPr/>
        </p:nvGraphicFramePr>
        <p:xfrm>
          <a:off x="1097280" y="1350207"/>
          <a:ext cx="3000000" cy="3000000"/>
        </p:xfrm>
        <a:graphic>
          <a:graphicData uri="http://schemas.openxmlformats.org/drawingml/2006/table">
            <a:tbl>
              <a:tblPr bandRow="1" firstRow="1">
                <a:noFill/>
                <a:tableStyleId>{BD0A5D50-A42F-4E6E-9D9E-0B3E804100A6}</a:tableStyleId>
              </a:tblPr>
              <a:tblGrid>
                <a:gridCol w="882450"/>
                <a:gridCol w="2006350"/>
                <a:gridCol w="3613200"/>
                <a:gridCol w="1544725"/>
                <a:gridCol w="2011675"/>
              </a:tblGrid>
              <a:tr h="370850">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TPM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Leading Organisation</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Meeting Title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Country of Venue</a:t>
                      </a:r>
                      <a:endParaRPr sz="18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Starting Period</a:t>
                      </a:r>
                      <a:endParaRPr sz="1800" u="none" cap="none" strike="noStrike"/>
                    </a:p>
                  </a:txBody>
                  <a:tcPr marT="45725" marB="45725" marR="91450" marL="91450"/>
                </a:tc>
              </a:tr>
              <a:tr h="370850">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TPM1</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Ingenious Knowledge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b="0" i="0" lang="de-DE" sz="1800" u="none" cap="none" strike="noStrike">
                          <a:solidFill>
                            <a:schemeClr val="dk1"/>
                          </a:solidFill>
                          <a:latin typeface="Calibri"/>
                          <a:ea typeface="Calibri"/>
                          <a:cs typeface="Calibri"/>
                          <a:sym typeface="Calibri"/>
                        </a:rPr>
                        <a:t>EU-CERT - Kick-off Conference</a:t>
                      </a:r>
                      <a:endParaRPr sz="18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t/>
                      </a:r>
                      <a:endParaRPr sz="1800" u="none" cap="none" strike="noStrike"/>
                    </a:p>
                    <a:p>
                      <a:pPr indent="0" lvl="0" marL="0" marR="0" rtl="0" algn="l">
                        <a:lnSpc>
                          <a:spcPct val="100000"/>
                        </a:lnSpc>
                        <a:spcBef>
                          <a:spcPts val="0"/>
                        </a:spcBef>
                        <a:spcAft>
                          <a:spcPts val="0"/>
                        </a:spcAft>
                        <a:buClr>
                          <a:srgbClr val="000000"/>
                        </a:buClr>
                        <a:buSzPts val="1800"/>
                        <a:buFont typeface="Arial"/>
                        <a:buNone/>
                      </a:pPr>
                      <a:r>
                        <a:rPr lang="de-DE" sz="1800" u="none" cap="none" strike="noStrike"/>
                        <a:t>Germany</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2022-02</a:t>
                      </a:r>
                      <a:endParaRPr sz="1400" u="none" cap="none" strike="noStrike"/>
                    </a:p>
                    <a:p>
                      <a:pPr indent="0" lvl="0" marL="0" marR="0" rtl="0" algn="l">
                        <a:lnSpc>
                          <a:spcPct val="100000"/>
                        </a:lnSpc>
                        <a:spcBef>
                          <a:spcPts val="0"/>
                        </a:spcBef>
                        <a:spcAft>
                          <a:spcPts val="0"/>
                        </a:spcAft>
                        <a:buClr>
                          <a:srgbClr val="000000"/>
                        </a:buClr>
                        <a:buSzPts val="1800"/>
                        <a:buFont typeface="Arial"/>
                        <a:buNone/>
                      </a:pPr>
                      <a:r>
                        <a:rPr lang="de-DE" sz="1800" u="none" cap="none" strike="noStrike"/>
                        <a:t>11. – 13.04.2022</a:t>
                      </a:r>
                      <a:endParaRPr sz="1400" u="none" cap="none" strike="noStrike"/>
                    </a:p>
                  </a:txBody>
                  <a:tcPr marT="45725" marB="45725" marR="91450" marL="91450"/>
                </a:tc>
              </a:tr>
              <a:tr h="370850">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TPM2</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b="0" i="0" lang="de-DE" sz="1800" u="none" cap="none" strike="noStrike">
                          <a:solidFill>
                            <a:schemeClr val="dk1"/>
                          </a:solidFill>
                          <a:latin typeface="Calibri"/>
                          <a:ea typeface="Calibri"/>
                          <a:cs typeface="Calibri"/>
                          <a:sym typeface="Calibri"/>
                        </a:rPr>
                        <a:t>Associação Rede de Universidades da Terceira Idade</a:t>
                      </a:r>
                      <a:endParaRPr sz="18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b="0" i="0" lang="de-DE" sz="1800" u="none" cap="none" strike="noStrike">
                          <a:solidFill>
                            <a:schemeClr val="dk1"/>
                          </a:solidFill>
                          <a:latin typeface="Calibri"/>
                          <a:ea typeface="Calibri"/>
                          <a:cs typeface="Calibri"/>
                          <a:sym typeface="Calibri"/>
                        </a:rPr>
                        <a:t>EU-CERT - Research and Certificate Conference</a:t>
                      </a:r>
                      <a:endParaRPr sz="18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Portugal</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Oktober, 2022</a:t>
                      </a:r>
                      <a:endParaRPr sz="1400" u="none" cap="none" strike="noStrike"/>
                    </a:p>
                    <a:p>
                      <a:pPr indent="0" lvl="0" marL="0" marR="0" rtl="0" algn="l">
                        <a:lnSpc>
                          <a:spcPct val="100000"/>
                        </a:lnSpc>
                        <a:spcBef>
                          <a:spcPts val="0"/>
                        </a:spcBef>
                        <a:spcAft>
                          <a:spcPts val="0"/>
                        </a:spcAft>
                        <a:buClr>
                          <a:srgbClr val="000000"/>
                        </a:buClr>
                        <a:buSzPts val="1800"/>
                        <a:buFont typeface="Arial"/>
                        <a:buNone/>
                      </a:pPr>
                      <a:r>
                        <a:t/>
                      </a:r>
                      <a:endParaRPr sz="1800" u="none" cap="none" strike="noStrike"/>
                    </a:p>
                  </a:txBody>
                  <a:tcPr marT="45725" marB="45725" marR="91450" marL="91450"/>
                </a:tc>
              </a:tr>
              <a:tr h="370850">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TPM3</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b="0" i="0" lang="de-DE" sz="1800" u="none" cap="none" strike="noStrike">
                          <a:solidFill>
                            <a:schemeClr val="dk1"/>
                          </a:solidFill>
                          <a:latin typeface="Calibri"/>
                          <a:ea typeface="Calibri"/>
                          <a:cs typeface="Calibri"/>
                          <a:sym typeface="Calibri"/>
                        </a:rPr>
                        <a:t>Esquare</a:t>
                      </a:r>
                      <a:endParaRPr sz="18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b="0" i="0" lang="de-DE" sz="1800" u="none" cap="none" strike="noStrike">
                          <a:solidFill>
                            <a:schemeClr val="dk1"/>
                          </a:solidFill>
                          <a:latin typeface="Calibri"/>
                          <a:ea typeface="Calibri"/>
                          <a:cs typeface="Calibri"/>
                          <a:sym typeface="Calibri"/>
                        </a:rPr>
                        <a:t>EU-CERT - Accreditation Tool Conference</a:t>
                      </a:r>
                      <a:endParaRPr sz="18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France</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a:t>March</a:t>
                      </a:r>
                      <a:r>
                        <a:rPr lang="de-DE" sz="1800" u="none" cap="none" strike="noStrike"/>
                        <a:t>, 2023</a:t>
                      </a:r>
                      <a:endParaRPr sz="1400" u="none" cap="none" strike="noStrike"/>
                    </a:p>
                  </a:txBody>
                  <a:tcPr marT="45725" marB="45725" marR="91450" marL="91450"/>
                </a:tc>
              </a:tr>
              <a:tr h="370850">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TPM4</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b="0" i="0" lang="de-DE" sz="1800" u="none" cap="none" strike="noStrike">
                          <a:solidFill>
                            <a:schemeClr val="dk1"/>
                          </a:solidFill>
                          <a:latin typeface="Calibri"/>
                          <a:ea typeface="Calibri"/>
                          <a:cs typeface="Calibri"/>
                          <a:sym typeface="Calibri"/>
                        </a:rPr>
                        <a:t>TIR Consulting Group j.d.o.o</a:t>
                      </a:r>
                      <a:endParaRPr sz="18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b="0" i="0" lang="de-DE" sz="1800" u="none" cap="none" strike="noStrike">
                          <a:solidFill>
                            <a:schemeClr val="dk1"/>
                          </a:solidFill>
                          <a:latin typeface="Calibri"/>
                          <a:ea typeface="Calibri"/>
                          <a:cs typeface="Calibri"/>
                          <a:sym typeface="Calibri"/>
                        </a:rPr>
                        <a:t>EU-CERT - Implementation, Testing and Handbook</a:t>
                      </a:r>
                      <a:endParaRPr sz="1400" u="none" cap="none" strike="noStrike"/>
                    </a:p>
                    <a:p>
                      <a:pPr indent="0" lvl="0" marL="0" marR="0" rtl="0" algn="l">
                        <a:lnSpc>
                          <a:spcPct val="100000"/>
                        </a:lnSpc>
                        <a:spcBef>
                          <a:spcPts val="0"/>
                        </a:spcBef>
                        <a:spcAft>
                          <a:spcPts val="0"/>
                        </a:spcAft>
                        <a:buClr>
                          <a:srgbClr val="000000"/>
                        </a:buClr>
                        <a:buSzPts val="1800"/>
                        <a:buFont typeface="Arial"/>
                        <a:buNone/>
                      </a:pPr>
                      <a:r>
                        <a:rPr b="0" i="0" lang="de-DE" sz="1800" u="none" cap="none" strike="noStrike">
                          <a:solidFill>
                            <a:schemeClr val="dk1"/>
                          </a:solidFill>
                          <a:latin typeface="Calibri"/>
                          <a:ea typeface="Calibri"/>
                          <a:cs typeface="Calibri"/>
                          <a:sym typeface="Calibri"/>
                        </a:rPr>
                        <a:t>Design Conference</a:t>
                      </a:r>
                      <a:endParaRPr sz="18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Croatia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a:t>December</a:t>
                      </a:r>
                      <a:r>
                        <a:rPr lang="de-DE" sz="1800" u="none" cap="none" strike="noStrike"/>
                        <a:t>, 2023</a:t>
                      </a:r>
                      <a:endParaRPr sz="1400" u="none" cap="none" strike="noStrike"/>
                    </a:p>
                  </a:txBody>
                  <a:tcPr marT="45725" marB="45725" marR="91450" marL="91450"/>
                </a:tc>
              </a:tr>
              <a:tr h="370850">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TPM5</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University of Paderborn</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b="0" i="0" lang="de-DE" sz="1800" u="none" cap="none" strike="noStrike">
                          <a:solidFill>
                            <a:schemeClr val="dk1"/>
                          </a:solidFill>
                          <a:latin typeface="Calibri"/>
                          <a:ea typeface="Calibri"/>
                          <a:cs typeface="Calibri"/>
                          <a:sym typeface="Calibri"/>
                        </a:rPr>
                        <a:t>EU-CERT - Final Policy Recommendation Conference</a:t>
                      </a:r>
                      <a:endParaRPr sz="18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Germany</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March, 2024</a:t>
                      </a:r>
                      <a:endParaRPr sz="1400" u="none" cap="none" strike="noStrike"/>
                    </a:p>
                  </a:txBody>
                  <a:tcPr marT="45725" marB="45725" marR="91450" marL="91450"/>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9" name="Shape 489"/>
        <p:cNvGrpSpPr/>
        <p:nvPr/>
      </p:nvGrpSpPr>
      <p:grpSpPr>
        <a:xfrm>
          <a:off x="0" y="0"/>
          <a:ext cx="0" cy="0"/>
          <a:chOff x="0" y="0"/>
          <a:chExt cx="0" cy="0"/>
        </a:xfrm>
      </p:grpSpPr>
      <p:sp>
        <p:nvSpPr>
          <p:cNvPr id="490" name="Google Shape;490;g28ee3c7187d_0_69"/>
          <p:cNvSpPr txBox="1"/>
          <p:nvPr>
            <p:ph type="title"/>
          </p:nvPr>
        </p:nvSpPr>
        <p:spPr>
          <a:xfrm>
            <a:off x="1097280" y="758952"/>
            <a:ext cx="10058400" cy="3566100"/>
          </a:xfrm>
          <a:prstGeom prst="rect">
            <a:avLst/>
          </a:prstGeom>
          <a:noFill/>
          <a:ln>
            <a:noFill/>
          </a:ln>
        </p:spPr>
        <p:txBody>
          <a:bodyPr anchorCtr="0" anchor="b" bIns="45700" lIns="91425" spcFirstLastPara="1" rIns="91425" wrap="square" tIns="45700">
            <a:normAutofit/>
          </a:bodyPr>
          <a:lstStyle/>
          <a:p>
            <a:pPr indent="0" lvl="0" marL="0" rtl="0" algn="ctr">
              <a:lnSpc>
                <a:spcPct val="130000"/>
              </a:lnSpc>
              <a:spcBef>
                <a:spcPts val="0"/>
              </a:spcBef>
              <a:spcAft>
                <a:spcPts val="0"/>
              </a:spcAft>
              <a:buSzPts val="1200"/>
              <a:buNone/>
            </a:pPr>
            <a:r>
              <a:rPr b="1" lang="de-DE">
                <a:solidFill>
                  <a:schemeClr val="dk1"/>
                </a:solidFill>
              </a:rPr>
              <a:t>Final Report of EU-CERT</a:t>
            </a:r>
            <a:endParaRPr/>
          </a:p>
        </p:txBody>
      </p:sp>
      <p:sp>
        <p:nvSpPr>
          <p:cNvPr id="491" name="Google Shape;491;g28ee3c7187d_0_69"/>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1000"/>
              </a:spcBef>
              <a:spcAft>
                <a:spcPts val="0"/>
              </a:spcAft>
              <a:buClr>
                <a:schemeClr val="accent1"/>
              </a:buClr>
              <a:buSzPts val="1800"/>
              <a:buFont typeface="Noto Sans Symbols"/>
              <a:buNone/>
            </a:pPr>
            <a:r>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5" name="Shape 495"/>
        <p:cNvGrpSpPr/>
        <p:nvPr/>
      </p:nvGrpSpPr>
      <p:grpSpPr>
        <a:xfrm>
          <a:off x="0" y="0"/>
          <a:ext cx="0" cy="0"/>
          <a:chOff x="0" y="0"/>
          <a:chExt cx="0" cy="0"/>
        </a:xfrm>
      </p:grpSpPr>
      <p:sp>
        <p:nvSpPr>
          <p:cNvPr id="496" name="Google Shape;496;p36"/>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EU-CERT Reports </a:t>
            </a:r>
            <a:endParaRPr/>
          </a:p>
        </p:txBody>
      </p:sp>
      <p:sp>
        <p:nvSpPr>
          <p:cNvPr id="497" name="Google Shape;497;p36"/>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p>
            <a:pPr indent="0" lvl="0" marL="0" rtl="0" algn="l">
              <a:lnSpc>
                <a:spcPct val="115000"/>
              </a:lnSpc>
              <a:spcBef>
                <a:spcPts val="1200"/>
              </a:spcBef>
              <a:spcAft>
                <a:spcPts val="0"/>
              </a:spcAft>
              <a:buSzPts val="1100"/>
              <a:buNone/>
            </a:pPr>
            <a:r>
              <a:rPr b="1" lang="de-DE" sz="2550"/>
              <a:t>Grant period: 02/01/2022 - 05/31/2024 Duration: 28 months</a:t>
            </a:r>
            <a:endParaRPr b="1" sz="2550"/>
          </a:p>
          <a:p>
            <a:pPr indent="0" lvl="0" marL="0" rtl="0" algn="l">
              <a:lnSpc>
                <a:spcPct val="90000"/>
              </a:lnSpc>
              <a:spcBef>
                <a:spcPts val="1400"/>
              </a:spcBef>
              <a:spcAft>
                <a:spcPts val="0"/>
              </a:spcAft>
              <a:buSzPts val="2000"/>
              <a:buNone/>
            </a:pPr>
            <a:r>
              <a:rPr b="1" lang="de-DE" sz="1700"/>
              <a:t>Progress Report (until the 30</a:t>
            </a:r>
            <a:r>
              <a:rPr b="1" baseline="30000" lang="de-DE" sz="1700"/>
              <a:t>th</a:t>
            </a:r>
            <a:r>
              <a:rPr b="1" lang="de-DE" sz="1700"/>
              <a:t> of November 2022) </a:t>
            </a:r>
            <a:endParaRPr sz="1700"/>
          </a:p>
          <a:p>
            <a:pPr indent="0" lvl="0" marL="0" rtl="0" algn="l">
              <a:lnSpc>
                <a:spcPct val="90000"/>
              </a:lnSpc>
              <a:spcBef>
                <a:spcPts val="1400"/>
              </a:spcBef>
              <a:spcAft>
                <a:spcPts val="0"/>
              </a:spcAft>
              <a:buSzPts val="2000"/>
              <a:buNone/>
            </a:pPr>
            <a:r>
              <a:rPr b="1" lang="de-DE" sz="1700"/>
              <a:t>Interim Report (until the 30</a:t>
            </a:r>
            <a:r>
              <a:rPr b="1" baseline="30000" lang="de-DE" sz="1700"/>
              <a:t>th</a:t>
            </a:r>
            <a:r>
              <a:rPr b="1" lang="de-DE" sz="1700"/>
              <a:t> of April 2023) </a:t>
            </a:r>
            <a:endParaRPr b="1"/>
          </a:p>
          <a:p>
            <a:pPr indent="0" lvl="0" marL="0" rtl="0" algn="l">
              <a:lnSpc>
                <a:spcPct val="90000"/>
              </a:lnSpc>
              <a:spcBef>
                <a:spcPts val="1400"/>
              </a:spcBef>
              <a:spcAft>
                <a:spcPts val="0"/>
              </a:spcAft>
              <a:buSzPts val="2000"/>
              <a:buNone/>
            </a:pPr>
            <a:r>
              <a:rPr b="1" lang="de-DE" sz="2550"/>
              <a:t>Final Report</a:t>
            </a:r>
            <a:r>
              <a:rPr lang="de-DE" sz="2550"/>
              <a:t> </a:t>
            </a:r>
            <a:r>
              <a:rPr b="1" lang="de-DE" sz="2550"/>
              <a:t>(within 60 days after the end of the project) </a:t>
            </a:r>
            <a:r>
              <a:rPr lang="de-DE" sz="2550"/>
              <a:t>as required by the European Commission. </a:t>
            </a:r>
            <a:endParaRPr b="1" sz="2550"/>
          </a:p>
          <a:p>
            <a:pPr indent="0" lvl="0" marL="0" rtl="0" algn="l">
              <a:lnSpc>
                <a:spcPct val="90000"/>
              </a:lnSpc>
              <a:spcBef>
                <a:spcPts val="1400"/>
              </a:spcBef>
              <a:spcAft>
                <a:spcPts val="0"/>
              </a:spcAft>
              <a:buSzPts val="2000"/>
              <a:buNone/>
            </a:pPr>
            <a:r>
              <a:rPr lang="de-DE" sz="2550"/>
              <a:t>The Partner shall provide the Coordinator with the documents necessary for the </a:t>
            </a:r>
            <a:r>
              <a:rPr i="1" lang="de-DE" sz="2550"/>
              <a:t>preparation of the</a:t>
            </a:r>
            <a:r>
              <a:rPr lang="de-DE" sz="2550"/>
              <a:t> </a:t>
            </a:r>
            <a:r>
              <a:rPr i="1" lang="de-DE" sz="2550"/>
              <a:t>progress report no later than</a:t>
            </a:r>
            <a:r>
              <a:rPr lang="de-DE" sz="2550"/>
              <a:t> </a:t>
            </a:r>
            <a:r>
              <a:rPr b="1" i="1" lang="de-DE" sz="2550"/>
              <a:t>31</a:t>
            </a:r>
            <a:r>
              <a:rPr b="1" baseline="30000" i="1" lang="de-DE" sz="2550"/>
              <a:t>st</a:t>
            </a:r>
            <a:r>
              <a:rPr b="1" i="1" lang="de-DE" sz="2550"/>
              <a:t> of May 2024</a:t>
            </a:r>
            <a:r>
              <a:rPr lang="de-DE" sz="2550"/>
              <a:t>. </a:t>
            </a:r>
            <a:endParaRPr sz="2550"/>
          </a:p>
          <a:p>
            <a:pPr indent="0" lvl="0" marL="91440" rtl="0" algn="l">
              <a:lnSpc>
                <a:spcPct val="90000"/>
              </a:lnSpc>
              <a:spcBef>
                <a:spcPts val="1400"/>
              </a:spcBef>
              <a:spcAft>
                <a:spcPts val="0"/>
              </a:spcAft>
              <a:buSzPts val="2000"/>
              <a:buNone/>
            </a:pPr>
            <a:r>
              <a:t/>
            </a:r>
            <a:endParaRPr/>
          </a:p>
        </p:txBody>
      </p:sp>
      <p:sp>
        <p:nvSpPr>
          <p:cNvPr id="498" name="Google Shape;498;p36"/>
          <p:cNvSpPr txBox="1"/>
          <p:nvPr/>
        </p:nvSpPr>
        <p:spPr>
          <a:xfrm>
            <a:off x="1097275" y="4819850"/>
            <a:ext cx="10408800" cy="1348200"/>
          </a:xfrm>
          <a:prstGeom prst="rect">
            <a:avLst/>
          </a:prstGeom>
          <a:solidFill>
            <a:srgbClr val="FFFF00"/>
          </a:solidFill>
          <a:ln>
            <a:noFill/>
          </a:ln>
        </p:spPr>
        <p:txBody>
          <a:bodyPr anchorCtr="0" anchor="t" bIns="91425" lIns="91425" spcFirstLastPara="1" rIns="91425" wrap="square" tIns="91425">
            <a:spAutoFit/>
          </a:bodyPr>
          <a:lstStyle/>
          <a:p>
            <a:pPr indent="-361950" lvl="0" marL="457200" rtl="0" algn="l">
              <a:lnSpc>
                <a:spcPct val="90000"/>
              </a:lnSpc>
              <a:spcBef>
                <a:spcPts val="1400"/>
              </a:spcBef>
              <a:spcAft>
                <a:spcPts val="0"/>
              </a:spcAft>
              <a:buClr>
                <a:schemeClr val="accent1"/>
              </a:buClr>
              <a:buSzPts val="2100"/>
              <a:buFont typeface="Calibri"/>
              <a:buChar char=" "/>
            </a:pPr>
            <a:r>
              <a:rPr lang="de-DE" sz="2100" u="sng">
                <a:solidFill>
                  <a:srgbClr val="3F3F3F"/>
                </a:solidFill>
                <a:latin typeface="Calibri"/>
                <a:ea typeface="Calibri"/>
                <a:cs typeface="Calibri"/>
                <a:sym typeface="Calibri"/>
              </a:rPr>
              <a:t>Please enter your workdays into the Prom tool and verify that the stated workdays align with those approved in the application. Please do not exceed the approved number of workdays, but make sure to report all workdays you have completed.</a:t>
            </a:r>
            <a:r>
              <a:rPr lang="de-DE" sz="2100" u="sng">
                <a:solidFill>
                  <a:srgbClr val="3F3F3F"/>
                </a:solidFill>
                <a:latin typeface="Calibri"/>
                <a:ea typeface="Calibri"/>
                <a:cs typeface="Calibri"/>
                <a:sym typeface="Calibri"/>
              </a:rPr>
              <a:t>Create timesheets on PROM and check the claimed amount with the number in the proposal!</a:t>
            </a:r>
            <a:endParaRPr sz="210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2" name="Shape 502"/>
        <p:cNvGrpSpPr/>
        <p:nvPr/>
      </p:nvGrpSpPr>
      <p:grpSpPr>
        <a:xfrm>
          <a:off x="0" y="0"/>
          <a:ext cx="0" cy="0"/>
          <a:chOff x="0" y="0"/>
          <a:chExt cx="0" cy="0"/>
        </a:xfrm>
      </p:grpSpPr>
      <p:sp>
        <p:nvSpPr>
          <p:cNvPr id="503" name="Google Shape;503;p37"/>
          <p:cNvSpPr txBox="1"/>
          <p:nvPr/>
        </p:nvSpPr>
        <p:spPr>
          <a:xfrm>
            <a:off x="6502523" y="2414726"/>
            <a:ext cx="4378975" cy="935641"/>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1" i="0" lang="de-DE" sz="1600" u="none" cap="none" strike="noStrike">
                <a:solidFill>
                  <a:schemeClr val="dk1"/>
                </a:solidFill>
                <a:latin typeface="Calibri"/>
                <a:ea typeface="Calibri"/>
                <a:cs typeface="Calibri"/>
                <a:sym typeface="Calibri"/>
              </a:rPr>
              <a:t>Prof. Dr. Marc Beutner</a:t>
            </a:r>
            <a:endParaRPr b="0" i="0" sz="1400" u="none" cap="none" strike="noStrike">
              <a:solidFill>
                <a:srgbClr val="000000"/>
              </a:solidFill>
              <a:latin typeface="Arial"/>
              <a:ea typeface="Arial"/>
              <a:cs typeface="Arial"/>
              <a:sym typeface="Arial"/>
            </a:endParaRPr>
          </a:p>
          <a:p>
            <a:pPr indent="0" lvl="0" marL="0" marR="0" rtl="0" algn="l">
              <a:lnSpc>
                <a:spcPct val="89999"/>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Tel:	+49 (0) 52 51 / 60 - 23 67</a:t>
            </a:r>
            <a:endParaRPr b="0" i="0" sz="1400" u="none" cap="none" strike="noStrike">
              <a:solidFill>
                <a:srgbClr val="000000"/>
              </a:solidFill>
              <a:latin typeface="Arial"/>
              <a:ea typeface="Arial"/>
              <a:cs typeface="Arial"/>
              <a:sym typeface="Arial"/>
            </a:endParaRPr>
          </a:p>
          <a:p>
            <a:pPr indent="0" lvl="0" marL="0" marR="0" rtl="0" algn="l">
              <a:lnSpc>
                <a:spcPct val="89999"/>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Fax:	+49 (0) 52 51 / 60 - 35 63</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E-Mail:	marc.beutner@uni-paderborn.de</a:t>
            </a:r>
            <a:endParaRPr b="0" i="0" sz="1400" u="none" cap="none" strike="noStrike">
              <a:solidFill>
                <a:srgbClr val="000000"/>
              </a:solidFill>
              <a:latin typeface="Arial"/>
              <a:ea typeface="Arial"/>
              <a:cs typeface="Arial"/>
              <a:sym typeface="Arial"/>
            </a:endParaRPr>
          </a:p>
        </p:txBody>
      </p:sp>
      <p:sp>
        <p:nvSpPr>
          <p:cNvPr id="504" name="Google Shape;504;p37"/>
          <p:cNvSpPr txBox="1"/>
          <p:nvPr/>
        </p:nvSpPr>
        <p:spPr>
          <a:xfrm>
            <a:off x="1192568" y="2414726"/>
            <a:ext cx="4496910" cy="147476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1" i="0" lang="de-DE" sz="1600" u="none" cap="none" strike="noStrike">
                <a:solidFill>
                  <a:schemeClr val="dk1"/>
                </a:solidFill>
                <a:latin typeface="Calibri"/>
                <a:ea typeface="Calibri"/>
                <a:cs typeface="Calibri"/>
                <a:sym typeface="Calibri"/>
              </a:rPr>
              <a:t>Universität Paderborn</a:t>
            </a:r>
            <a:endParaRPr b="0" i="0" sz="1400" u="none" cap="none" strike="noStrike">
              <a:solidFill>
                <a:srgbClr val="000000"/>
              </a:solidFill>
              <a:latin typeface="Arial"/>
              <a:ea typeface="Arial"/>
              <a:cs typeface="Arial"/>
              <a:sym typeface="Arial"/>
            </a:endParaRPr>
          </a:p>
          <a:p>
            <a:pPr indent="0" lvl="0" marL="0" marR="0" rtl="0" algn="l">
              <a:lnSpc>
                <a:spcPct val="99583"/>
              </a:lnSpc>
              <a:spcBef>
                <a:spcPts val="0"/>
              </a:spcBef>
              <a:spcAft>
                <a:spcPts val="0"/>
              </a:spcAft>
              <a:buClr>
                <a:srgbClr val="000000"/>
              </a:buClr>
              <a:buSzPts val="1600"/>
              <a:buFont typeface="Arial"/>
              <a:buNone/>
            </a:pPr>
            <a:r>
              <a:rPr b="1" i="0" lang="de-DE" sz="1600" u="none" cap="none" strike="noStrike">
                <a:solidFill>
                  <a:schemeClr val="dk1"/>
                </a:solidFill>
                <a:latin typeface="Calibri"/>
                <a:ea typeface="Calibri"/>
                <a:cs typeface="Calibri"/>
                <a:sym typeface="Calibri"/>
              </a:rPr>
              <a:t>Department Wirtschaftspädagogik Lehrstuhl Wirtschaftspädagogik II Warburger Str. 100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de-DE" sz="1600" u="none" cap="none" strike="noStrike">
                <a:solidFill>
                  <a:schemeClr val="dk1"/>
                </a:solidFill>
                <a:latin typeface="Calibri"/>
                <a:ea typeface="Calibri"/>
                <a:cs typeface="Calibri"/>
                <a:sym typeface="Calibri"/>
              </a:rPr>
              <a:t>33098 Paderborn</a:t>
            </a:r>
            <a:endParaRPr b="0" i="0" sz="1400" u="none" cap="none" strike="noStrike">
              <a:solidFill>
                <a:srgbClr val="000000"/>
              </a:solidFill>
              <a:latin typeface="Arial"/>
              <a:ea typeface="Arial"/>
              <a:cs typeface="Arial"/>
              <a:sym typeface="Arial"/>
            </a:endParaRPr>
          </a:p>
          <a:p>
            <a:pPr indent="0" lvl="0" marL="0" marR="0" rtl="0" algn="l">
              <a:lnSpc>
                <a:spcPct val="106666"/>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rPr b="1" i="0" lang="de-DE" sz="1600" u="none" cap="none" strike="noStrike">
                <a:solidFill>
                  <a:schemeClr val="dk1"/>
                </a:solidFill>
                <a:latin typeface="Calibri"/>
                <a:ea typeface="Calibri"/>
                <a:cs typeface="Calibri"/>
                <a:sym typeface="Calibri"/>
              </a:rPr>
              <a:t>http://www.upb.de/wipaed</a:t>
            </a:r>
            <a:endParaRPr b="1" i="0" sz="1600" u="none" cap="none" strike="noStrike">
              <a:solidFill>
                <a:schemeClr val="dk1"/>
              </a:solidFill>
              <a:latin typeface="Calibri"/>
              <a:ea typeface="Calibri"/>
              <a:cs typeface="Calibri"/>
              <a:sym typeface="Calibri"/>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11"/>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262626"/>
              </a:buClr>
              <a:buSzPts val="8000"/>
              <a:buFont typeface="Calibri"/>
              <a:buNone/>
            </a:pPr>
            <a:r>
              <a:rPr lang="de-DE"/>
              <a:t>Project Result 1</a:t>
            </a:r>
            <a:endParaRPr/>
          </a:p>
        </p:txBody>
      </p:sp>
      <p:sp>
        <p:nvSpPr>
          <p:cNvPr id="289" name="Google Shape;289;p11"/>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2400"/>
              <a:buNone/>
            </a:pPr>
            <a:r>
              <a:rPr lang="de-DE"/>
              <a:t>EU-CERT - RESEARCH ON QUALITY CRITERIA, ACCREDITATION AND CERTIFICATE STRUCTURES </a:t>
            </a:r>
            <a:r>
              <a:rPr lang="de-DE" sz="2000"/>
              <a:t>(LEADING ORGA: UNIVERSITY OF PADERBORN)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14"/>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fontScale="90000"/>
          </a:bodyPr>
          <a:lstStyle/>
          <a:p>
            <a:pPr indent="0" lvl="0" marL="0" rtl="0" algn="l">
              <a:lnSpc>
                <a:spcPct val="85000"/>
              </a:lnSpc>
              <a:spcBef>
                <a:spcPts val="0"/>
              </a:spcBef>
              <a:spcAft>
                <a:spcPts val="0"/>
              </a:spcAft>
              <a:buClr>
                <a:srgbClr val="3F3F3F"/>
              </a:buClr>
              <a:buSzPct val="100000"/>
              <a:buFont typeface="Calibri"/>
              <a:buNone/>
            </a:pPr>
            <a:r>
              <a:rPr lang="de-DE"/>
              <a:t>Project Result 1 –</a:t>
            </a:r>
            <a:br>
              <a:rPr lang="de-DE"/>
            </a:br>
            <a:r>
              <a:rPr lang="de-DE"/>
              <a:t>Mixed- Methods Design of the Research </a:t>
            </a:r>
            <a:endParaRPr/>
          </a:p>
        </p:txBody>
      </p:sp>
      <p:sp>
        <p:nvSpPr>
          <p:cNvPr id="295" name="Google Shape;295;p14"/>
          <p:cNvSpPr txBox="1"/>
          <p:nvPr>
            <p:ph idx="1" type="body"/>
          </p:nvPr>
        </p:nvSpPr>
        <p:spPr>
          <a:xfrm>
            <a:off x="4377342" y="1761698"/>
            <a:ext cx="3024448" cy="335324"/>
          </a:xfrm>
          <a:prstGeom prst="rect">
            <a:avLst/>
          </a:prstGeom>
          <a:noFill/>
          <a:ln>
            <a:noFill/>
          </a:ln>
        </p:spPr>
        <p:txBody>
          <a:bodyPr anchorCtr="0" anchor="t" bIns="45700" lIns="0" spcFirstLastPara="1" rIns="0" wrap="square" tIns="45700">
            <a:noAutofit/>
          </a:bodyPr>
          <a:lstStyle/>
          <a:p>
            <a:pPr indent="-127000" lvl="0" marL="91440" rtl="0" algn="ctr">
              <a:lnSpc>
                <a:spcPct val="90000"/>
              </a:lnSpc>
              <a:spcBef>
                <a:spcPts val="0"/>
              </a:spcBef>
              <a:spcAft>
                <a:spcPts val="0"/>
              </a:spcAft>
              <a:buSzPts val="2000"/>
              <a:buChar char=" "/>
            </a:pPr>
            <a:r>
              <a:rPr lang="de-DE"/>
              <a:t>Project result 1 (PR1) - EU-CERT - Research on Quality criteria, Accreditation and Certificate Structures" comes with </a:t>
            </a:r>
            <a:endParaRPr/>
          </a:p>
          <a:p>
            <a:pPr indent="0" lvl="0" marL="91440" rtl="0" algn="ctr">
              <a:lnSpc>
                <a:spcPct val="90000"/>
              </a:lnSpc>
              <a:spcBef>
                <a:spcPts val="1400"/>
              </a:spcBef>
              <a:spcAft>
                <a:spcPts val="0"/>
              </a:spcAft>
              <a:buSzPts val="2000"/>
              <a:buNone/>
            </a:pPr>
            <a:r>
              <a:t/>
            </a:r>
            <a:endParaRPr/>
          </a:p>
        </p:txBody>
      </p:sp>
      <p:sp>
        <p:nvSpPr>
          <p:cNvPr id="296" name="Google Shape;296;p14"/>
          <p:cNvSpPr/>
          <p:nvPr/>
        </p:nvSpPr>
        <p:spPr>
          <a:xfrm>
            <a:off x="3867266" y="5485721"/>
            <a:ext cx="6096000" cy="64633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de-DE" sz="1800" u="none" cap="none" strike="noStrike">
                <a:solidFill>
                  <a:schemeClr val="dk1"/>
                </a:solidFill>
                <a:latin typeface="Calibri"/>
                <a:ea typeface="Calibri"/>
                <a:cs typeface="Calibri"/>
                <a:sym typeface="Calibri"/>
              </a:rPr>
              <a:t>This is a crucial basis for the concept design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de-DE" sz="1800" u="none" cap="none" strike="noStrike">
                <a:solidFill>
                  <a:schemeClr val="dk1"/>
                </a:solidFill>
                <a:latin typeface="Calibri"/>
                <a:ea typeface="Calibri"/>
                <a:cs typeface="Calibri"/>
                <a:sym typeface="Calibri"/>
              </a:rPr>
              <a:t>in PR2 and the programming in PR3</a:t>
            </a:r>
            <a:endParaRPr b="0" i="0" sz="1800" u="none" cap="none" strike="noStrike">
              <a:solidFill>
                <a:schemeClr val="dk1"/>
              </a:solidFill>
              <a:latin typeface="Calibri"/>
              <a:ea typeface="Calibri"/>
              <a:cs typeface="Calibri"/>
              <a:sym typeface="Calibri"/>
            </a:endParaRPr>
          </a:p>
        </p:txBody>
      </p:sp>
      <p:grpSp>
        <p:nvGrpSpPr>
          <p:cNvPr id="297" name="Google Shape;297;p14"/>
          <p:cNvGrpSpPr/>
          <p:nvPr/>
        </p:nvGrpSpPr>
        <p:grpSpPr>
          <a:xfrm>
            <a:off x="1099615" y="1601287"/>
            <a:ext cx="9579901" cy="4029452"/>
            <a:chOff x="2336" y="1494"/>
            <a:chExt cx="9579901" cy="4029452"/>
          </a:xfrm>
        </p:grpSpPr>
        <p:sp>
          <p:nvSpPr>
            <p:cNvPr id="298" name="Google Shape;298;p14"/>
            <p:cNvSpPr/>
            <p:nvPr/>
          </p:nvSpPr>
          <p:spPr>
            <a:xfrm rot="-5400000">
              <a:off x="2336" y="1494"/>
              <a:ext cx="4029452" cy="4029452"/>
            </a:xfrm>
            <a:prstGeom prst="downArrow">
              <a:avLst>
                <a:gd fmla="val 50000" name="adj1"/>
                <a:gd fmla="val 35000" name="adj2"/>
              </a:avLst>
            </a:prstGeom>
            <a:solidFill>
              <a:srgbClr val="19ACE4"/>
            </a:solidFill>
            <a:ln cap="flat" cmpd="sng" w="158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9" name="Google Shape;299;p14"/>
            <p:cNvSpPr txBox="1"/>
            <p:nvPr/>
          </p:nvSpPr>
          <p:spPr>
            <a:xfrm>
              <a:off x="2336" y="1008857"/>
              <a:ext cx="3324298" cy="2014726"/>
            </a:xfrm>
            <a:prstGeom prst="rect">
              <a:avLst/>
            </a:prstGeom>
            <a:noFill/>
            <a:ln>
              <a:noFill/>
            </a:ln>
          </p:spPr>
          <p:txBody>
            <a:bodyPr anchorCtr="0" anchor="ctr" bIns="142225" lIns="142225" spcFirstLastPara="1" rIns="142225" wrap="square" tIns="142225">
              <a:noAutofit/>
            </a:bodyPr>
            <a:lstStyle/>
            <a:p>
              <a:pPr indent="0" lvl="0" marL="0" marR="0" rtl="0" algn="ctr">
                <a:lnSpc>
                  <a:spcPct val="90000"/>
                </a:lnSpc>
                <a:spcBef>
                  <a:spcPts val="0"/>
                </a:spcBef>
                <a:spcAft>
                  <a:spcPts val="0"/>
                </a:spcAft>
                <a:buClr>
                  <a:schemeClr val="lt1"/>
                </a:buClr>
                <a:buSzPts val="2000"/>
                <a:buFont typeface="Calibri"/>
                <a:buNone/>
              </a:pPr>
              <a:r>
                <a:rPr b="1" i="0" lang="de-DE" sz="2000" u="none" cap="none" strike="noStrike">
                  <a:solidFill>
                    <a:schemeClr val="lt1"/>
                  </a:solidFill>
                  <a:latin typeface="Calibri"/>
                  <a:ea typeface="Calibri"/>
                  <a:cs typeface="Calibri"/>
                  <a:sym typeface="Calibri"/>
                </a:rPr>
                <a:t>Qualitative Research:</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700"/>
                </a:spcBef>
                <a:spcAft>
                  <a:spcPts val="0"/>
                </a:spcAft>
                <a:buClr>
                  <a:schemeClr val="lt1"/>
                </a:buClr>
                <a:buSzPts val="1800"/>
                <a:buFont typeface="Calibri"/>
                <a:buNone/>
              </a:pPr>
              <a:r>
                <a:rPr b="0" i="0" lang="de-DE" sz="1800" u="none" cap="none" strike="noStrike">
                  <a:solidFill>
                    <a:schemeClr val="lt1"/>
                  </a:solidFill>
                  <a:latin typeface="Calibri"/>
                  <a:ea typeface="Calibri"/>
                  <a:cs typeface="Calibri"/>
                  <a:sym typeface="Calibri"/>
                </a:rPr>
                <a:t>(I) desktop research in each partner country and </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630"/>
                </a:spcBef>
                <a:spcAft>
                  <a:spcPts val="0"/>
                </a:spcAft>
                <a:buClr>
                  <a:schemeClr val="lt1"/>
                </a:buClr>
                <a:buSzPts val="1800"/>
                <a:buFont typeface="Calibri"/>
                <a:buNone/>
              </a:pPr>
              <a:r>
                <a:rPr b="0" i="0" lang="de-DE" sz="1800" u="none" cap="none" strike="noStrike">
                  <a:solidFill>
                    <a:schemeClr val="lt1"/>
                  </a:solidFill>
                  <a:latin typeface="Calibri"/>
                  <a:ea typeface="Calibri"/>
                  <a:cs typeface="Calibri"/>
                  <a:sym typeface="Calibri"/>
                </a:rPr>
                <a:t>(II) combines this with 5 expert interviews in each country </a:t>
              </a:r>
              <a:endParaRPr b="0" i="0" sz="1800" u="none" cap="none" strike="noStrike">
                <a:solidFill>
                  <a:schemeClr val="lt1"/>
                </a:solidFill>
                <a:latin typeface="Calibri"/>
                <a:ea typeface="Calibri"/>
                <a:cs typeface="Calibri"/>
                <a:sym typeface="Calibri"/>
              </a:endParaRPr>
            </a:p>
          </p:txBody>
        </p:sp>
        <p:sp>
          <p:nvSpPr>
            <p:cNvPr id="300" name="Google Shape;300;p14"/>
            <p:cNvSpPr/>
            <p:nvPr/>
          </p:nvSpPr>
          <p:spPr>
            <a:xfrm rot="5400000">
              <a:off x="5552785" y="1494"/>
              <a:ext cx="4029452" cy="4029452"/>
            </a:xfrm>
            <a:prstGeom prst="downArrow">
              <a:avLst>
                <a:gd fmla="val 50000" name="adj1"/>
                <a:gd fmla="val 35000" name="adj2"/>
              </a:avLst>
            </a:prstGeom>
            <a:solidFill>
              <a:srgbClr val="19ACE4"/>
            </a:solidFill>
            <a:ln cap="flat" cmpd="sng" w="158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1" name="Google Shape;301;p14"/>
            <p:cNvSpPr txBox="1"/>
            <p:nvPr/>
          </p:nvSpPr>
          <p:spPr>
            <a:xfrm>
              <a:off x="6257939" y="1008857"/>
              <a:ext cx="3324298" cy="2014726"/>
            </a:xfrm>
            <a:prstGeom prst="rect">
              <a:avLst/>
            </a:prstGeom>
            <a:noFill/>
            <a:ln>
              <a:noFill/>
            </a:ln>
          </p:spPr>
          <p:txBody>
            <a:bodyPr anchorCtr="0" anchor="ctr" bIns="135125" lIns="135125" spcFirstLastPara="1" rIns="135125" wrap="square" tIns="135125">
              <a:noAutofit/>
            </a:bodyPr>
            <a:lstStyle/>
            <a:p>
              <a:pPr indent="0" lvl="0" marL="0" marR="0" rtl="0" algn="ctr">
                <a:lnSpc>
                  <a:spcPct val="90000"/>
                </a:lnSpc>
                <a:spcBef>
                  <a:spcPts val="0"/>
                </a:spcBef>
                <a:spcAft>
                  <a:spcPts val="0"/>
                </a:spcAft>
                <a:buClr>
                  <a:schemeClr val="lt1"/>
                </a:buClr>
                <a:buSzPts val="1900"/>
                <a:buFont typeface="Calibri"/>
                <a:buNone/>
              </a:pPr>
              <a:r>
                <a:rPr b="1" i="0" lang="de-DE" sz="1900" u="none" cap="none" strike="noStrike">
                  <a:solidFill>
                    <a:schemeClr val="lt1"/>
                  </a:solidFill>
                  <a:latin typeface="Calibri"/>
                  <a:ea typeface="Calibri"/>
                  <a:cs typeface="Calibri"/>
                  <a:sym typeface="Calibri"/>
                </a:rPr>
                <a:t>Quantitative Research: </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665"/>
                </a:spcBef>
                <a:spcAft>
                  <a:spcPts val="0"/>
                </a:spcAft>
                <a:buClr>
                  <a:schemeClr val="lt1"/>
                </a:buClr>
                <a:buSzPts val="1900"/>
                <a:buFont typeface="Calibri"/>
                <a:buNone/>
              </a:pPr>
              <a:r>
                <a:rPr b="0" i="0" lang="de-DE" sz="1900" u="none" cap="none" strike="noStrike">
                  <a:solidFill>
                    <a:schemeClr val="lt1"/>
                  </a:solidFill>
                  <a:latin typeface="Calibri"/>
                  <a:ea typeface="Calibri"/>
                  <a:cs typeface="Calibri"/>
                  <a:sym typeface="Calibri"/>
                </a:rPr>
                <a:t>(III) broad questionnaire on quality assurance with regard to ERASMUS+ and necessary quality criteria as well as exisiting certification elements </a:t>
              </a:r>
              <a:endParaRPr b="0" i="0" sz="1900" u="none" cap="none" strike="noStrike">
                <a:solidFill>
                  <a:schemeClr val="lt1"/>
                </a:solidFill>
                <a:latin typeface="Calibri"/>
                <a:ea typeface="Calibri"/>
                <a:cs typeface="Calibri"/>
                <a:sym typeface="Calibri"/>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12"/>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Current Status of Project Result 1</a:t>
            </a:r>
            <a:endParaRPr/>
          </a:p>
        </p:txBody>
      </p:sp>
      <p:sp>
        <p:nvSpPr>
          <p:cNvPr id="307" name="Google Shape;307;p12"/>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Autofit/>
          </a:bodyPr>
          <a:lstStyle/>
          <a:p>
            <a:pPr indent="-127000" lvl="0" marL="91440" rtl="0" algn="l">
              <a:spcBef>
                <a:spcPts val="0"/>
              </a:spcBef>
              <a:spcAft>
                <a:spcPts val="0"/>
              </a:spcAft>
              <a:buSzPts val="2000"/>
              <a:buChar char=" "/>
            </a:pPr>
            <a:r>
              <a:rPr lang="de-DE"/>
              <a:t>All Project Results 1 has to be translated in the following partner languages:</a:t>
            </a:r>
            <a:endParaRPr/>
          </a:p>
          <a:p>
            <a:pPr indent="-127000" lvl="0" marL="91440" rtl="0" algn="l">
              <a:spcBef>
                <a:spcPts val="1400"/>
              </a:spcBef>
              <a:spcAft>
                <a:spcPts val="0"/>
              </a:spcAft>
              <a:buSzPts val="2000"/>
              <a:buChar char=" "/>
            </a:pPr>
            <a:r>
              <a:rPr b="1" lang="de-DE"/>
              <a:t>Croatian , German , English , French , Greek , Portuguese</a:t>
            </a:r>
            <a:endParaRPr/>
          </a:p>
        </p:txBody>
      </p:sp>
      <p:graphicFrame>
        <p:nvGraphicFramePr>
          <p:cNvPr id="308" name="Google Shape;308;p12"/>
          <p:cNvGraphicFramePr/>
          <p:nvPr/>
        </p:nvGraphicFramePr>
        <p:xfrm>
          <a:off x="918244" y="2885694"/>
          <a:ext cx="3000000" cy="3000000"/>
        </p:xfrm>
        <a:graphic>
          <a:graphicData uri="http://schemas.openxmlformats.org/drawingml/2006/table">
            <a:tbl>
              <a:tblPr bandRow="1" firstRow="1">
                <a:noFill/>
                <a:tableStyleId>{BD0A5D50-A42F-4E6E-9D9E-0B3E804100A6}</a:tableStyleId>
              </a:tblPr>
              <a:tblGrid>
                <a:gridCol w="1063975"/>
                <a:gridCol w="1004825"/>
                <a:gridCol w="803250"/>
                <a:gridCol w="2535650"/>
                <a:gridCol w="1841650"/>
                <a:gridCol w="1841650"/>
                <a:gridCol w="1841650"/>
              </a:tblGrid>
              <a:tr h="654800">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Project Results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Starting period</a:t>
                      </a:r>
                      <a:endParaRPr sz="18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End of period</a:t>
                      </a:r>
                      <a:endParaRPr sz="18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Activity Title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Leading Organisation</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None/>
                      </a:pPr>
                      <a:r>
                        <a:rPr lang="de-DE" sz="1800"/>
                        <a:t>Completed?</a:t>
                      </a:r>
                      <a:endParaRPr sz="1800" u="none" cap="none" strike="noStrike"/>
                    </a:p>
                  </a:txBody>
                  <a:tcPr marT="45725" marB="45725" marR="91450" marL="91450">
                    <a:solidFill>
                      <a:schemeClr val="accent4"/>
                    </a:solidFill>
                  </a:tcPr>
                </a:tc>
                <a:tc>
                  <a:txBody>
                    <a:bodyPr/>
                    <a:lstStyle/>
                    <a:p>
                      <a:pPr indent="0" lvl="0" marL="0" rtl="0" algn="l">
                        <a:spcBef>
                          <a:spcPts val="0"/>
                        </a:spcBef>
                        <a:spcAft>
                          <a:spcPts val="0"/>
                        </a:spcAft>
                        <a:buClr>
                          <a:schemeClr val="dk1"/>
                        </a:buClr>
                        <a:buSzPts val="1100"/>
                        <a:buFont typeface="Arial"/>
                        <a:buNone/>
                      </a:pPr>
                      <a:r>
                        <a:rPr lang="de-DE" sz="1800"/>
                        <a:t>Translation completed?</a:t>
                      </a:r>
                      <a:endParaRPr sz="1800"/>
                    </a:p>
                  </a:txBody>
                  <a:tcPr marT="45725" marB="45725" marR="91450" marL="91450">
                    <a:solidFill>
                      <a:schemeClr val="accent5"/>
                    </a:solidFill>
                  </a:tcPr>
                </a:tc>
              </a:tr>
              <a:tr h="592450">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Project Result 1</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2022-02</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2022- 10</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EU-CERT - Research on Quality criteria, Accreditation and Certificate Structures</a:t>
                      </a:r>
                      <a:endParaRPr sz="16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University of Paderborn – Germany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None/>
                      </a:pPr>
                      <a:r>
                        <a:rPr lang="de-DE" sz="1600"/>
                        <a:t>missing: RUTIS</a:t>
                      </a:r>
                      <a:endParaRPr sz="1600" u="none" cap="none" strike="noStrike"/>
                    </a:p>
                  </a:txBody>
                  <a:tcPr marT="45725" marB="45725" marR="91450" marL="91450">
                    <a:solidFill>
                      <a:schemeClr val="accent4"/>
                    </a:solidFill>
                  </a:tcPr>
                </a:tc>
                <a:tc>
                  <a:txBody>
                    <a:bodyPr/>
                    <a:lstStyle/>
                    <a:p>
                      <a:pPr indent="0" lvl="0" marL="0" marR="0" rtl="0" algn="l">
                        <a:lnSpc>
                          <a:spcPct val="100000"/>
                        </a:lnSpc>
                        <a:spcBef>
                          <a:spcPts val="0"/>
                        </a:spcBef>
                        <a:spcAft>
                          <a:spcPts val="0"/>
                        </a:spcAft>
                        <a:buNone/>
                      </a:pPr>
                      <a:r>
                        <a:rPr lang="de-DE" sz="1600"/>
                        <a:t>missing: all</a:t>
                      </a:r>
                      <a:endParaRPr sz="1600" u="none" cap="none" strike="noStrike"/>
                    </a:p>
                  </a:txBody>
                  <a:tcPr marT="45725" marB="45725" marR="91450" marL="91450">
                    <a:solidFill>
                      <a:schemeClr val="accent5"/>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23"/>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262626"/>
              </a:buClr>
              <a:buSzPts val="8000"/>
              <a:buFont typeface="Calibri"/>
              <a:buNone/>
            </a:pPr>
            <a:r>
              <a:rPr lang="de-DE"/>
              <a:t>Project Result 2 </a:t>
            </a:r>
            <a:endParaRPr/>
          </a:p>
        </p:txBody>
      </p:sp>
      <p:sp>
        <p:nvSpPr>
          <p:cNvPr id="314" name="Google Shape;314;p23"/>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2400"/>
              <a:buNone/>
            </a:pPr>
            <a:r>
              <a:rPr lang="de-DE"/>
              <a:t>EU-CERT - CONCEPT DESIGN FOR ACCREDITATION AND CERTIFICATION PROCESSES </a:t>
            </a:r>
            <a:r>
              <a:rPr lang="de-DE" sz="2000"/>
              <a:t>(LEADING ORGA: STANDO)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g123e00cd06c_0_0"/>
          <p:cNvSpPr txBox="1"/>
          <p:nvPr>
            <p:ph type="title"/>
          </p:nvPr>
        </p:nvSpPr>
        <p:spPr>
          <a:xfrm>
            <a:off x="1097275" y="286598"/>
            <a:ext cx="10058400" cy="1206000"/>
          </a:xfrm>
          <a:prstGeom prst="rect">
            <a:avLst/>
          </a:prstGeom>
          <a:noFill/>
          <a:ln>
            <a:noFill/>
          </a:ln>
        </p:spPr>
        <p:txBody>
          <a:bodyPr anchorCtr="0" anchor="b" bIns="45700" lIns="91425" spcFirstLastPara="1" rIns="91425" wrap="square" tIns="45700">
            <a:normAutofit fontScale="90000"/>
          </a:bodyPr>
          <a:lstStyle/>
          <a:p>
            <a:pPr indent="0" lvl="0" marL="0" rtl="0" algn="l">
              <a:lnSpc>
                <a:spcPct val="85000"/>
              </a:lnSpc>
              <a:spcBef>
                <a:spcPts val="0"/>
              </a:spcBef>
              <a:spcAft>
                <a:spcPts val="0"/>
              </a:spcAft>
              <a:buClr>
                <a:srgbClr val="3F3F3F"/>
              </a:buClr>
              <a:buSzPct val="100000"/>
              <a:buFont typeface="Calibri"/>
              <a:buNone/>
            </a:pPr>
            <a:r>
              <a:rPr lang="de-DE"/>
              <a:t>Project Result 2 –</a:t>
            </a:r>
            <a:br>
              <a:rPr lang="de-DE"/>
            </a:br>
            <a:r>
              <a:rPr lang="de-DE"/>
              <a:t>EU-CERT - CONCEPT DESIGN FOR</a:t>
            </a:r>
            <a:br>
              <a:rPr lang="de-DE"/>
            </a:br>
            <a:r>
              <a:rPr lang="de-DE"/>
              <a:t>ACCREDITATION AND CERTIFICATION PROCESSES</a:t>
            </a:r>
            <a:endParaRPr/>
          </a:p>
        </p:txBody>
      </p:sp>
      <p:sp>
        <p:nvSpPr>
          <p:cNvPr id="320" name="Google Shape;320;g123e00cd06c_0_0"/>
          <p:cNvSpPr/>
          <p:nvPr/>
        </p:nvSpPr>
        <p:spPr>
          <a:xfrm>
            <a:off x="1162825" y="2026900"/>
            <a:ext cx="1932025" cy="2930000"/>
          </a:xfrm>
          <a:prstGeom prst="flowChartProcess">
            <a:avLst/>
          </a:prstGeom>
          <a:solidFill>
            <a:srgbClr val="6D9EEB"/>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de-DE" sz="2400" u="none" cap="none" strike="noStrike">
                <a:solidFill>
                  <a:schemeClr val="lt1"/>
                </a:solidFill>
                <a:latin typeface="Arial"/>
                <a:ea typeface="Arial"/>
                <a:cs typeface="Arial"/>
                <a:sym typeface="Arial"/>
              </a:rPr>
              <a:t>Needs Analysis</a:t>
            </a:r>
            <a:endParaRPr b="1" i="0" sz="2400" u="none" cap="none" strike="noStrike">
              <a:solidFill>
                <a:schemeClr val="lt1"/>
              </a:solidFill>
              <a:latin typeface="Arial"/>
              <a:ea typeface="Arial"/>
              <a:cs typeface="Arial"/>
              <a:sym typeface="Arial"/>
            </a:endParaRPr>
          </a:p>
        </p:txBody>
      </p:sp>
      <p:cxnSp>
        <p:nvCxnSpPr>
          <p:cNvPr id="321" name="Google Shape;321;g123e00cd06c_0_0"/>
          <p:cNvCxnSpPr>
            <a:stCxn id="320" idx="3"/>
          </p:cNvCxnSpPr>
          <p:nvPr/>
        </p:nvCxnSpPr>
        <p:spPr>
          <a:xfrm flipH="1" rot="10800000">
            <a:off x="3094850" y="3485600"/>
            <a:ext cx="1420200" cy="6300"/>
          </a:xfrm>
          <a:prstGeom prst="straightConnector1">
            <a:avLst/>
          </a:prstGeom>
          <a:noFill/>
          <a:ln cap="flat" cmpd="sng" w="114300">
            <a:solidFill>
              <a:schemeClr val="dk2"/>
            </a:solidFill>
            <a:prstDash val="solid"/>
            <a:round/>
            <a:headEnd len="sm" w="sm" type="none"/>
            <a:tailEnd len="med" w="med" type="triangle"/>
          </a:ln>
        </p:spPr>
      </p:cxnSp>
      <p:sp>
        <p:nvSpPr>
          <p:cNvPr id="322" name="Google Shape;322;g123e00cd06c_0_0"/>
          <p:cNvSpPr/>
          <p:nvPr/>
        </p:nvSpPr>
        <p:spPr>
          <a:xfrm>
            <a:off x="5281600" y="2116475"/>
            <a:ext cx="3032400" cy="1206000"/>
          </a:xfrm>
          <a:prstGeom prst="roundRect">
            <a:avLst>
              <a:gd fmla="val 16667" name="adj"/>
            </a:avLst>
          </a:prstGeom>
          <a:solidFill>
            <a:srgbClr val="073763"/>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lt1"/>
                </a:solidFill>
                <a:latin typeface="Arial"/>
                <a:ea typeface="Arial"/>
                <a:cs typeface="Arial"/>
                <a:sym typeface="Arial"/>
              </a:rPr>
              <a:t>Concept for the</a:t>
            </a:r>
            <a:br>
              <a:rPr b="0" i="0" lang="de-DE" sz="1400" u="none" cap="none" strike="noStrike">
                <a:solidFill>
                  <a:schemeClr val="lt1"/>
                </a:solidFill>
                <a:latin typeface="Arial"/>
                <a:ea typeface="Arial"/>
                <a:cs typeface="Arial"/>
                <a:sym typeface="Arial"/>
              </a:rPr>
            </a:br>
            <a:r>
              <a:rPr b="0" i="0" lang="de-DE" sz="1400" u="none" cap="none" strike="noStrike">
                <a:solidFill>
                  <a:schemeClr val="lt1"/>
                </a:solidFill>
                <a:latin typeface="Arial"/>
                <a:ea typeface="Arial"/>
                <a:cs typeface="Arial"/>
                <a:sym typeface="Arial"/>
              </a:rPr>
              <a:t>Accreditation System</a:t>
            </a:r>
            <a:endParaRPr b="0" i="0" sz="1400" u="none" cap="none" strike="noStrike">
              <a:solidFill>
                <a:schemeClr val="lt1"/>
              </a:solidFill>
              <a:latin typeface="Arial"/>
              <a:ea typeface="Arial"/>
              <a:cs typeface="Arial"/>
              <a:sym typeface="Arial"/>
            </a:endParaRPr>
          </a:p>
        </p:txBody>
      </p:sp>
      <p:sp>
        <p:nvSpPr>
          <p:cNvPr id="323" name="Google Shape;323;g123e00cd06c_0_0"/>
          <p:cNvSpPr/>
          <p:nvPr/>
        </p:nvSpPr>
        <p:spPr>
          <a:xfrm>
            <a:off x="5281600" y="3689075"/>
            <a:ext cx="3032400" cy="1206000"/>
          </a:xfrm>
          <a:prstGeom prst="roundRect">
            <a:avLst>
              <a:gd fmla="val 16667" name="adj"/>
            </a:avLst>
          </a:prstGeom>
          <a:solidFill>
            <a:srgbClr val="073763"/>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lt1"/>
                </a:solidFill>
                <a:latin typeface="Arial"/>
                <a:ea typeface="Arial"/>
                <a:cs typeface="Arial"/>
                <a:sym typeface="Arial"/>
              </a:rPr>
              <a:t>Criteria based certificates</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g28ee3c7187d_0_7"/>
          <p:cNvSpPr txBox="1"/>
          <p:nvPr>
            <p:ph type="title"/>
          </p:nvPr>
        </p:nvSpPr>
        <p:spPr>
          <a:xfrm>
            <a:off x="1097280" y="286604"/>
            <a:ext cx="10058400" cy="82380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Current Status of Project Result 2</a:t>
            </a:r>
            <a:endParaRPr/>
          </a:p>
        </p:txBody>
      </p:sp>
      <p:sp>
        <p:nvSpPr>
          <p:cNvPr id="329" name="Google Shape;329;g28ee3c7187d_0_7"/>
          <p:cNvSpPr txBox="1"/>
          <p:nvPr>
            <p:ph idx="1" type="body"/>
          </p:nvPr>
        </p:nvSpPr>
        <p:spPr>
          <a:xfrm>
            <a:off x="1097280" y="1492624"/>
            <a:ext cx="10058400" cy="4376400"/>
          </a:xfrm>
          <a:prstGeom prst="rect">
            <a:avLst/>
          </a:prstGeom>
          <a:noFill/>
          <a:ln>
            <a:noFill/>
          </a:ln>
        </p:spPr>
        <p:txBody>
          <a:bodyPr anchorCtr="0" anchor="t" bIns="45700" lIns="0" spcFirstLastPara="1" rIns="0" wrap="square" tIns="45700">
            <a:noAutofit/>
          </a:bodyPr>
          <a:lstStyle/>
          <a:p>
            <a:pPr indent="-127000" lvl="0" marL="91440" rtl="0" algn="l">
              <a:spcBef>
                <a:spcPts val="0"/>
              </a:spcBef>
              <a:spcAft>
                <a:spcPts val="0"/>
              </a:spcAft>
              <a:buSzPts val="2000"/>
              <a:buChar char=" "/>
            </a:pPr>
            <a:r>
              <a:rPr lang="de-DE">
                <a:highlight>
                  <a:schemeClr val="lt1"/>
                </a:highlight>
              </a:rPr>
              <a:t>All Project Results 2 has to be translated in the following partner languages:</a:t>
            </a:r>
            <a:endParaRPr>
              <a:highlight>
                <a:schemeClr val="lt1"/>
              </a:highlight>
            </a:endParaRPr>
          </a:p>
          <a:p>
            <a:pPr indent="-127000" lvl="0" marL="91440" rtl="0" algn="l">
              <a:spcBef>
                <a:spcPts val="1400"/>
              </a:spcBef>
              <a:spcAft>
                <a:spcPts val="0"/>
              </a:spcAft>
              <a:buSzPts val="2000"/>
              <a:buChar char=" "/>
            </a:pPr>
            <a:r>
              <a:rPr b="1" lang="de-DE">
                <a:highlight>
                  <a:schemeClr val="lt1"/>
                </a:highlight>
              </a:rPr>
              <a:t>Croatian , German , English , French , Greek , Portuguese</a:t>
            </a:r>
            <a:endParaRPr>
              <a:highlight>
                <a:schemeClr val="lt1"/>
              </a:highlight>
            </a:endParaRPr>
          </a:p>
        </p:txBody>
      </p:sp>
      <p:graphicFrame>
        <p:nvGraphicFramePr>
          <p:cNvPr id="330" name="Google Shape;330;g28ee3c7187d_0_7"/>
          <p:cNvGraphicFramePr/>
          <p:nvPr/>
        </p:nvGraphicFramePr>
        <p:xfrm>
          <a:off x="918244" y="2885694"/>
          <a:ext cx="3000000" cy="3000000"/>
        </p:xfrm>
        <a:graphic>
          <a:graphicData uri="http://schemas.openxmlformats.org/drawingml/2006/table">
            <a:tbl>
              <a:tblPr bandRow="1" firstRow="1">
                <a:noFill/>
                <a:tableStyleId>{BD0A5D50-A42F-4E6E-9D9E-0B3E804100A6}</a:tableStyleId>
              </a:tblPr>
              <a:tblGrid>
                <a:gridCol w="1063975"/>
                <a:gridCol w="1004825"/>
                <a:gridCol w="803250"/>
                <a:gridCol w="2535650"/>
                <a:gridCol w="1841650"/>
                <a:gridCol w="1841650"/>
                <a:gridCol w="1841650"/>
              </a:tblGrid>
              <a:tr h="654800">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Project Results </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Starting period</a:t>
                      </a:r>
                      <a:endParaRPr sz="18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End of period</a:t>
                      </a:r>
                      <a:endParaRPr sz="18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Activity Title </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de-DE" sz="1800" u="none" cap="none" strike="noStrike"/>
                        <a:t>Leading Organisation</a:t>
                      </a:r>
                      <a:endParaRPr sz="14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de-DE" sz="1800"/>
                        <a:t>Completed?</a:t>
                      </a:r>
                      <a:endParaRPr sz="1800" u="none" cap="none" strike="noStrike"/>
                    </a:p>
                  </a:txBody>
                  <a:tcPr marT="45725" marB="45725" marR="91450" marL="91450">
                    <a:solidFill>
                      <a:schemeClr val="accent4"/>
                    </a:solidFill>
                  </a:tcPr>
                </a:tc>
                <a:tc>
                  <a:txBody>
                    <a:bodyPr/>
                    <a:lstStyle/>
                    <a:p>
                      <a:pPr indent="0" lvl="0" marL="0" rtl="0" algn="l">
                        <a:spcBef>
                          <a:spcPts val="0"/>
                        </a:spcBef>
                        <a:spcAft>
                          <a:spcPts val="0"/>
                        </a:spcAft>
                        <a:buNone/>
                      </a:pPr>
                      <a:r>
                        <a:rPr lang="de-DE" sz="1800"/>
                        <a:t>Translation completed?</a:t>
                      </a:r>
                      <a:endParaRPr sz="1800"/>
                    </a:p>
                  </a:txBody>
                  <a:tcPr marT="45725" marB="45725" marR="91450" marL="91450">
                    <a:solidFill>
                      <a:schemeClr val="accent5"/>
                    </a:solidFill>
                  </a:tcPr>
                </a:tc>
              </a:tr>
              <a:tr h="592450">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Project Result 2</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2022-02</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2023-03</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EU-CERT - Concept Design for Accredition and Certification Processes</a:t>
                      </a:r>
                      <a:endParaRPr sz="16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de-DE" sz="1600" u="none" cap="none" strike="noStrike"/>
                        <a:t>STANDO - Cyprus </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de-DE" sz="1600"/>
                        <a:t>Yes</a:t>
                      </a:r>
                      <a:endParaRPr sz="1600" u="none" cap="none" strike="noStrike"/>
                    </a:p>
                  </a:txBody>
                  <a:tcPr marT="45725" marB="45725" marR="91450" marL="91450">
                    <a:lnL cap="flat" cmpd="sng" w="12700">
                      <a:solidFill>
                        <a:schemeClr val="lt1"/>
                      </a:solidFill>
                      <a:prstDash val="solid"/>
                      <a:round/>
                      <a:headEnd len="sm" w="sm" type="none"/>
                      <a:tailEnd len="sm" w="sm" type="none"/>
                    </a:lnL>
                    <a:solidFill>
                      <a:schemeClr val="accent4"/>
                    </a:solidFill>
                  </a:tcPr>
                </a:tc>
                <a:tc>
                  <a:txBody>
                    <a:bodyPr/>
                    <a:lstStyle/>
                    <a:p>
                      <a:pPr indent="0" lvl="0" marL="0" marR="0" rtl="0" algn="l">
                        <a:lnSpc>
                          <a:spcPct val="100000"/>
                        </a:lnSpc>
                        <a:spcBef>
                          <a:spcPts val="0"/>
                        </a:spcBef>
                        <a:spcAft>
                          <a:spcPts val="0"/>
                        </a:spcAft>
                        <a:buNone/>
                      </a:pPr>
                      <a:r>
                        <a:rPr lang="de-DE" sz="1600"/>
                        <a:t>missing: RUTIS, TIR</a:t>
                      </a:r>
                      <a:endParaRPr sz="1600" u="none" cap="none" strike="noStrike"/>
                    </a:p>
                  </a:txBody>
                  <a:tcPr marT="45725" marB="45725" marR="91450" marL="91450">
                    <a:solidFill>
                      <a:schemeClr val="accent5"/>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Rückblick">
  <a:themeElements>
    <a:clrScheme name="Blau II">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2020-11-17T09:39:06Z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