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8"/>
  </p:notesMasterIdLst>
  <p:handoutMasterIdLst>
    <p:handoutMasterId r:id="rId19"/>
  </p:handoutMasterIdLst>
  <p:sldIdLst>
    <p:sldId id="289" r:id="rId5"/>
    <p:sldId id="416" r:id="rId6"/>
    <p:sldId id="406" r:id="rId7"/>
    <p:sldId id="407" r:id="rId8"/>
    <p:sldId id="372" r:id="rId9"/>
    <p:sldId id="413" r:id="rId10"/>
    <p:sldId id="376" r:id="rId11"/>
    <p:sldId id="414" r:id="rId12"/>
    <p:sldId id="379" r:id="rId13"/>
    <p:sldId id="415" r:id="rId14"/>
    <p:sldId id="410" r:id="rId15"/>
    <p:sldId id="409" r:id="rId16"/>
    <p:sldId id="352" r:id="rId17"/>
  </p:sldIdLst>
  <p:sldSz cx="12192000" cy="6858000"/>
  <p:notesSz cx="6858000" cy="91440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77" autoAdjust="0"/>
    <p:restoredTop sz="94966" autoAdjust="0"/>
  </p:normalViewPr>
  <p:slideViewPr>
    <p:cSldViewPr snapToGrid="0" showGuides="1">
      <p:cViewPr varScale="1">
        <p:scale>
          <a:sx n="66" d="100"/>
          <a:sy n="66" d="100"/>
        </p:scale>
        <p:origin x="90" y="678"/>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01.12.2023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01.12.2023</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A3C37BE-C303-496D-B5CD-85F2937540FC}" type="slidenum">
              <a:rPr lang="de-DE" smtClean="0"/>
              <a:pPr/>
              <a:t>11</a:t>
            </a:fld>
            <a:endParaRPr lang="de-DE" dirty="0"/>
          </a:p>
        </p:txBody>
      </p:sp>
    </p:spTree>
    <p:extLst>
      <p:ext uri="{BB962C8B-B14F-4D97-AF65-F5344CB8AC3E}">
        <p14:creationId xmlns:p14="http://schemas.microsoft.com/office/powerpoint/2010/main" val="2415079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01.12.2023</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01.12.2023</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01.12.2023</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01.12.2023</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01.12.2023</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D450FD4C-5B5F-D535-4953-23E590664281}"/>
              </a:ext>
            </a:extLst>
          </p:cNvPr>
          <p:cNvGraphicFramePr>
            <a:graphicFrameLocks noChangeAspect="1"/>
          </p:cNvGraphicFramePr>
          <p:nvPr userDrawn="1">
            <p:custDataLst>
              <p:tags r:id="rId13"/>
            </p:custDataLst>
            <p:extLst>
              <p:ext uri="{D42A27DB-BD31-4B8C-83A1-F6EECF244321}">
                <p14:modId xmlns:p14="http://schemas.microsoft.com/office/powerpoint/2010/main" val="35827884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25" imgH="424" progId="TCLayout.ActiveDocument.1">
                  <p:embed/>
                </p:oleObj>
              </mc:Choice>
              <mc:Fallback>
                <p:oleObj name="think-cell Folie" r:id="rId14" imgW="425" imgH="42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01.12.2023</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7"/>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oleObject" Target="../embeddings/oleObject3.bin"/><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1.emf"/><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eucert-tool.eduproject.eu/auth/logi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b="1" dirty="0"/>
              <a:t>EU-CERT</a:t>
            </a:r>
            <a:br>
              <a:rPr lang="en-US" sz="2800" b="1" dirty="0"/>
            </a:br>
            <a:r>
              <a:rPr lang="en-US" sz="2800" b="1" dirty="0"/>
              <a:t>Transnational partner meeting (TPM4)</a:t>
            </a:r>
            <a:br>
              <a:rPr lang="en-US" sz="2800" b="1" dirty="0"/>
            </a:br>
            <a:r>
              <a:rPr lang="en-US" sz="2800" b="1" dirty="0"/>
              <a:t>in </a:t>
            </a:r>
            <a:r>
              <a:rPr lang="de-DE" sz="2800" b="1" dirty="0"/>
              <a:t>Zagreb, </a:t>
            </a:r>
            <a:r>
              <a:rPr lang="de-DE" sz="2800" b="1" dirty="0" err="1"/>
              <a:t>Croatia</a:t>
            </a:r>
            <a:r>
              <a:rPr lang="de-DE" sz="2800" b="1" dirty="0"/>
              <a:t> </a:t>
            </a:r>
            <a:endParaRPr lang="de-DE" sz="2800" dirty="0"/>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The EU-CERT – Accreditation and Documentation Conference!</a:t>
            </a:r>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b="1" dirty="0"/>
              <a:t>5</a:t>
            </a:r>
            <a:r>
              <a:rPr lang="en-US" b="1" baseline="30000" dirty="0" err="1"/>
              <a:t>th</a:t>
            </a:r>
            <a:r>
              <a:rPr lang="en-US" b="1" dirty="0"/>
              <a:t> - 7</a:t>
            </a:r>
            <a:r>
              <a:rPr lang="en-US" b="1" baseline="30000" dirty="0"/>
              <a:t>th</a:t>
            </a:r>
            <a:r>
              <a:rPr lang="en-US" b="1" dirty="0"/>
              <a:t> of December 2023</a:t>
            </a:r>
            <a:endParaRPr lang="de-DE" dirty="0"/>
          </a:p>
          <a:p>
            <a:endParaRPr lang="en-US" sz="2000" b="1" dirty="0"/>
          </a:p>
          <a:p>
            <a:r>
              <a:rPr lang="en-US" sz="2000" b="1" dirty="0"/>
              <a:t>Current status</a:t>
            </a:r>
            <a:br>
              <a:rPr lang="en-US" sz="2000" b="1" dirty="0"/>
            </a:br>
            <a:r>
              <a:rPr lang="en-US" sz="2000" b="1" dirty="0"/>
              <a:t>University of Paderborn </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A4D08-65B3-4AD1-98DF-6FD079EA49A7}"/>
              </a:ext>
            </a:extLst>
          </p:cNvPr>
          <p:cNvSpPr>
            <a:spLocks noGrp="1"/>
          </p:cNvSpPr>
          <p:nvPr>
            <p:ph type="title"/>
          </p:nvPr>
        </p:nvSpPr>
        <p:spPr/>
        <p:txBody>
          <a:bodyPr/>
          <a:lstStyle/>
          <a:p>
            <a:r>
              <a:rPr lang="de-DE" dirty="0"/>
              <a:t>Project </a:t>
            </a:r>
            <a:r>
              <a:rPr lang="de-DE" dirty="0" err="1"/>
              <a:t>Results</a:t>
            </a:r>
            <a:r>
              <a:rPr lang="de-DE" dirty="0"/>
              <a:t> </a:t>
            </a:r>
          </a:p>
        </p:txBody>
      </p:sp>
      <p:graphicFrame>
        <p:nvGraphicFramePr>
          <p:cNvPr id="4" name="Inhaltsplatzhalter 3">
            <a:extLst>
              <a:ext uri="{FF2B5EF4-FFF2-40B4-BE49-F238E27FC236}">
                <a16:creationId xmlns:a16="http://schemas.microsoft.com/office/drawing/2014/main" id="{5AF53257-A906-4545-9323-285A54AC9163}"/>
              </a:ext>
            </a:extLst>
          </p:cNvPr>
          <p:cNvGraphicFramePr>
            <a:graphicFrameLocks noGrp="1"/>
          </p:cNvGraphicFramePr>
          <p:nvPr>
            <p:ph idx="1"/>
            <p:extLst>
              <p:ext uri="{D42A27DB-BD31-4B8C-83A1-F6EECF244321}">
                <p14:modId xmlns:p14="http://schemas.microsoft.com/office/powerpoint/2010/main" val="3644736315"/>
              </p:ext>
            </p:extLst>
          </p:nvPr>
        </p:nvGraphicFramePr>
        <p:xfrm>
          <a:off x="1097280" y="1323801"/>
          <a:ext cx="9576824" cy="4815840"/>
        </p:xfrm>
        <a:graphic>
          <a:graphicData uri="http://schemas.openxmlformats.org/drawingml/2006/table">
            <a:tbl>
              <a:tblPr firstRow="1" bandRow="1">
                <a:tableStyleId>{5C22544A-7EE6-4342-B048-85BDC9FD1C3A}</a:tableStyleId>
              </a:tblPr>
              <a:tblGrid>
                <a:gridCol w="1553478">
                  <a:extLst>
                    <a:ext uri="{9D8B030D-6E8A-4147-A177-3AD203B41FA5}">
                      <a16:colId xmlns:a16="http://schemas.microsoft.com/office/drawing/2014/main" val="3999859850"/>
                    </a:ext>
                  </a:extLst>
                </a:gridCol>
                <a:gridCol w="1467100">
                  <a:extLst>
                    <a:ext uri="{9D8B030D-6E8A-4147-A177-3AD203B41FA5}">
                      <a16:colId xmlns:a16="http://schemas.microsoft.com/office/drawing/2014/main" val="3607398813"/>
                    </a:ext>
                  </a:extLst>
                </a:gridCol>
                <a:gridCol w="1172820">
                  <a:extLst>
                    <a:ext uri="{9D8B030D-6E8A-4147-A177-3AD203B41FA5}">
                      <a16:colId xmlns:a16="http://schemas.microsoft.com/office/drawing/2014/main" val="3496840881"/>
                    </a:ext>
                  </a:extLst>
                </a:gridCol>
                <a:gridCol w="3702269">
                  <a:extLst>
                    <a:ext uri="{9D8B030D-6E8A-4147-A177-3AD203B41FA5}">
                      <a16:colId xmlns:a16="http://schemas.microsoft.com/office/drawing/2014/main" val="3087164003"/>
                    </a:ext>
                  </a:extLst>
                </a:gridCol>
                <a:gridCol w="1681157">
                  <a:extLst>
                    <a:ext uri="{9D8B030D-6E8A-4147-A177-3AD203B41FA5}">
                      <a16:colId xmlns:a16="http://schemas.microsoft.com/office/drawing/2014/main" val="3095970847"/>
                    </a:ext>
                  </a:extLst>
                </a:gridCol>
              </a:tblGrid>
              <a:tr h="370840">
                <a:tc>
                  <a:txBody>
                    <a:bodyPr/>
                    <a:lstStyle/>
                    <a:p>
                      <a:r>
                        <a:rPr lang="de-DE" sz="1600" dirty="0"/>
                        <a:t>Project </a:t>
                      </a:r>
                      <a:r>
                        <a:rPr lang="de-DE" sz="1600" dirty="0" err="1"/>
                        <a:t>Result</a:t>
                      </a:r>
                      <a:r>
                        <a:rPr lang="de-DE" sz="1600" dirty="0"/>
                        <a:t> 4 </a:t>
                      </a:r>
                    </a:p>
                  </a:txBody>
                  <a:tcPr/>
                </a:tc>
                <a:tc>
                  <a:txBody>
                    <a:bodyPr/>
                    <a:lstStyle/>
                    <a:p>
                      <a:r>
                        <a:rPr lang="de-DE" sz="1600" dirty="0"/>
                        <a:t>2022-07</a:t>
                      </a:r>
                    </a:p>
                  </a:txBody>
                  <a:tcPr/>
                </a:tc>
                <a:tc>
                  <a:txBody>
                    <a:bodyPr/>
                    <a:lstStyle/>
                    <a:p>
                      <a:r>
                        <a:rPr lang="de-DE" sz="1600" dirty="0"/>
                        <a:t>2023-07</a:t>
                      </a:r>
                    </a:p>
                  </a:txBody>
                  <a:tcPr/>
                </a:tc>
                <a:tc>
                  <a:txBody>
                    <a:bodyPr/>
                    <a:lstStyle/>
                    <a:p>
                      <a:r>
                        <a:rPr lang="de-DE" sz="1600" b="0" i="0" kern="1200" dirty="0">
                          <a:solidFill>
                            <a:schemeClr val="dk1"/>
                          </a:solidFill>
                          <a:effectLst/>
                          <a:latin typeface="+mn-lt"/>
                          <a:ea typeface="+mn-ea"/>
                          <a:cs typeface="+mn-cs"/>
                        </a:rPr>
                        <a:t>EU-CERT - Accreditation Handbook</a:t>
                      </a:r>
                      <a:endParaRPr lang="de-DE"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University of Paderborn - Germany</a:t>
                      </a:r>
                    </a:p>
                  </a:txBody>
                  <a:tcPr/>
                </a:tc>
                <a:extLst>
                  <a:ext uri="{0D108BD9-81ED-4DB2-BD59-A6C34878D82A}">
                    <a16:rowId xmlns:a16="http://schemas.microsoft.com/office/drawing/2014/main" val="1921303077"/>
                  </a:ext>
                </a:extLst>
              </a:tr>
              <a:tr h="370840">
                <a:tc gridSpan="5">
                  <a:txBody>
                    <a:bodyPr/>
                    <a:lstStyle/>
                    <a:p>
                      <a:pPr marL="285750" indent="-285750">
                        <a:buFont typeface="Wingdings" panose="05000000000000000000" pitchFamily="2" charset="2"/>
                        <a:buChar char="ü"/>
                      </a:pPr>
                      <a:r>
                        <a:rPr lang="de-DE" sz="1600" b="1" dirty="0"/>
                        <a:t>Accreditation Handbook</a:t>
                      </a:r>
                    </a:p>
                    <a:p>
                      <a:pPr marL="742950" lvl="1" indent="-285750">
                        <a:buFont typeface="Arial" panose="020B0604020202020204" pitchFamily="34" charset="0"/>
                        <a:buChar char="•"/>
                      </a:pPr>
                      <a:r>
                        <a:rPr lang="en-GB" sz="1600" b="0" dirty="0"/>
                        <a:t>explanation of the processes and the criteria within a detailed handbook which provided a compilation of all information needed</a:t>
                      </a:r>
                    </a:p>
                    <a:p>
                      <a:pPr marL="742950" lvl="1" indent="-285750">
                        <a:buFont typeface="Arial" panose="020B0604020202020204" pitchFamily="34" charset="0"/>
                        <a:buChar char="•"/>
                      </a:pPr>
                      <a:r>
                        <a:rPr lang="en-GB" sz="1600" b="0" dirty="0"/>
                        <a:t>a book which will be accessible in a printed and an online version</a:t>
                      </a:r>
                    </a:p>
                    <a:p>
                      <a:pPr marL="742950" lvl="1" indent="-285750">
                        <a:buFont typeface="Arial" panose="020B0604020202020204" pitchFamily="34" charset="0"/>
                        <a:buChar char="•"/>
                      </a:pPr>
                      <a:r>
                        <a:rPr lang="en-GB" sz="1600" b="0" dirty="0"/>
                        <a:t>accreditation handbook provides general information on accreditation for adult education and the accreditation and certification processes within EU-CERT</a:t>
                      </a:r>
                    </a:p>
                    <a:p>
                      <a:pPr marL="742950" lvl="1" indent="-285750">
                        <a:buFont typeface="Arial" panose="020B0604020202020204" pitchFamily="34" charset="0"/>
                        <a:buChar char="•"/>
                      </a:pPr>
                      <a:r>
                        <a:rPr lang="en-GB" sz="1600" b="0" dirty="0"/>
                        <a:t>addresses the quality criteria and explains them and their use</a:t>
                      </a:r>
                    </a:p>
                    <a:p>
                      <a:pPr marL="742950" lvl="1" indent="-285750">
                        <a:buFont typeface="Arial" panose="020B0604020202020204" pitchFamily="34" charset="0"/>
                        <a:buChar char="•"/>
                      </a:pPr>
                      <a:r>
                        <a:rPr lang="en-GB" sz="1600" b="0" dirty="0"/>
                        <a:t>Guideline A, which steers the user through the accreditation process and the website</a:t>
                      </a:r>
                    </a:p>
                    <a:p>
                      <a:pPr marL="742950" lvl="1" indent="-285750">
                        <a:buFont typeface="Arial" panose="020B0604020202020204" pitchFamily="34" charset="0"/>
                        <a:buChar char="•"/>
                      </a:pPr>
                      <a:r>
                        <a:rPr lang="en-GB" sz="1600" b="0" dirty="0"/>
                        <a:t>Guideline B, which provides </a:t>
                      </a:r>
                      <a:r>
                        <a:rPr lang="en-GB" sz="1600" b="0" dirty="0" err="1"/>
                        <a:t>provides</a:t>
                      </a:r>
                      <a:r>
                        <a:rPr lang="en-GB" sz="1600" b="0" dirty="0"/>
                        <a:t> help and hints for the accreditation/evaluators</a:t>
                      </a:r>
                    </a:p>
                    <a:p>
                      <a:pPr marL="742950" lvl="1" indent="-285750">
                        <a:buFont typeface="Arial" panose="020B0604020202020204" pitchFamily="34" charset="0"/>
                        <a:buChar char="•"/>
                      </a:pPr>
                      <a:r>
                        <a:rPr lang="en-GB" sz="1600" b="0" dirty="0"/>
                        <a:t>complete book version which addresses the following aspects: (a) General introduction into accreditation, certification and certificates (b) The need for accreditation, certification and certificates in adult education (c) EU-CERT - Overview of the project, its aims and objectives (d) The Accreditation and Certification processes of EU-CERT (e) The quality criteria of EU-CERT (f) User guidelines through the accreditation process and the website (g) </a:t>
                      </a:r>
                      <a:r>
                        <a:rPr lang="en-GB" sz="1600" b="0" dirty="0" err="1"/>
                        <a:t>Accreditators</a:t>
                      </a:r>
                      <a:r>
                        <a:rPr lang="en-GB" sz="1600" b="0" dirty="0"/>
                        <a:t>/evaluator guideline (h) Results of the EU-CERT Research on Accreditation and Certification in EUROPEAN adult education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600" dirty="0"/>
                        <a:t> </a:t>
                      </a:r>
                      <a:r>
                        <a:rPr lang="en-GB" sz="1600" b="1" dirty="0"/>
                        <a:t>EU-CERT Accreditation Handbook in progress, waiting for the website to be finalized</a:t>
                      </a:r>
                    </a:p>
                  </a:txBody>
                  <a:tcPr/>
                </a:tc>
                <a:tc hMerge="1">
                  <a:txBody>
                    <a:bodyPr/>
                    <a:lstStyle/>
                    <a:p>
                      <a:endParaRPr lang="de-DE" sz="1600" dirty="0"/>
                    </a:p>
                  </a:txBody>
                  <a:tcPr/>
                </a:tc>
                <a:tc hMerge="1">
                  <a:txBody>
                    <a:bodyPr/>
                    <a:lstStyle/>
                    <a:p>
                      <a:endParaRPr lang="de-DE" sz="1600" dirty="0"/>
                    </a:p>
                  </a:txBody>
                  <a:tcPr/>
                </a:tc>
                <a:tc hMerge="1">
                  <a:txBody>
                    <a:bodyPr/>
                    <a:lstStyle/>
                    <a:p>
                      <a:endParaRPr lang="de-DE" sz="1600" dirty="0"/>
                    </a:p>
                  </a:txBody>
                  <a:tcPr/>
                </a:tc>
                <a:tc hMerge="1">
                  <a:txBody>
                    <a:bodyPr/>
                    <a:lstStyle/>
                    <a:p>
                      <a:endParaRPr lang="de-DE" sz="1600" dirty="0"/>
                    </a:p>
                  </a:txBody>
                  <a:tcPr/>
                </a:tc>
                <a:extLst>
                  <a:ext uri="{0D108BD9-81ED-4DB2-BD59-A6C34878D82A}">
                    <a16:rowId xmlns:a16="http://schemas.microsoft.com/office/drawing/2014/main" val="219865076"/>
                  </a:ext>
                </a:extLst>
              </a:tr>
            </a:tbl>
          </a:graphicData>
        </a:graphic>
      </p:graphicFrame>
    </p:spTree>
    <p:extLst>
      <p:ext uri="{BB962C8B-B14F-4D97-AF65-F5344CB8AC3E}">
        <p14:creationId xmlns:p14="http://schemas.microsoft.com/office/powerpoint/2010/main" val="2968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8E916-796A-FD5D-B3E8-A215AEB7C5BC}"/>
              </a:ext>
            </a:extLst>
          </p:cNvPr>
          <p:cNvSpPr>
            <a:spLocks noGrp="1"/>
          </p:cNvSpPr>
          <p:nvPr>
            <p:ph type="title"/>
          </p:nvPr>
        </p:nvSpPr>
        <p:spPr/>
        <p:txBody>
          <a:bodyPr/>
          <a:lstStyle/>
          <a:p>
            <a:r>
              <a:rPr lang="de-DE" dirty="0" err="1"/>
              <a:t>Current</a:t>
            </a:r>
            <a:r>
              <a:rPr lang="de-DE" dirty="0"/>
              <a:t> </a:t>
            </a:r>
            <a:r>
              <a:rPr lang="de-DE" dirty="0" err="1"/>
              <a:t>status</a:t>
            </a:r>
            <a:r>
              <a:rPr lang="de-DE" dirty="0"/>
              <a:t> </a:t>
            </a:r>
            <a:r>
              <a:rPr lang="de-DE" dirty="0" err="1"/>
              <a:t>of</a:t>
            </a:r>
            <a:r>
              <a:rPr lang="de-DE" dirty="0"/>
              <a:t> UPB</a:t>
            </a:r>
          </a:p>
        </p:txBody>
      </p:sp>
      <p:sp>
        <p:nvSpPr>
          <p:cNvPr id="3" name="Inhaltsplatzhalter 2">
            <a:extLst>
              <a:ext uri="{FF2B5EF4-FFF2-40B4-BE49-F238E27FC236}">
                <a16:creationId xmlns:a16="http://schemas.microsoft.com/office/drawing/2014/main" id="{F39373EB-E7E7-D71F-403A-ED17C12B6205}"/>
              </a:ext>
            </a:extLst>
          </p:cNvPr>
          <p:cNvSpPr>
            <a:spLocks noGrp="1"/>
          </p:cNvSpPr>
          <p:nvPr>
            <p:ph idx="1"/>
          </p:nvPr>
        </p:nvSpPr>
        <p:spPr/>
        <p:txBody>
          <a:bodyPr>
            <a:normAutofit/>
          </a:bodyPr>
          <a:lstStyle/>
          <a:p>
            <a:pPr marL="457200" indent="-457200">
              <a:buFont typeface="+mj-lt"/>
              <a:buAutoNum type="arabicPeriod"/>
            </a:pPr>
            <a:r>
              <a:rPr lang="de-DE" dirty="0"/>
              <a:t>PR1 </a:t>
            </a:r>
            <a:r>
              <a:rPr lang="de-DE" dirty="0" err="1"/>
              <a:t>finished</a:t>
            </a:r>
            <a:endParaRPr lang="de-DE" dirty="0"/>
          </a:p>
          <a:p>
            <a:pPr marL="457200" indent="-457200">
              <a:buFont typeface="+mj-lt"/>
              <a:buAutoNum type="arabicPeriod"/>
            </a:pPr>
            <a:r>
              <a:rPr lang="de-DE" dirty="0"/>
              <a:t>PR 2 </a:t>
            </a:r>
            <a:r>
              <a:rPr lang="de-DE" dirty="0" err="1"/>
              <a:t>finished</a:t>
            </a:r>
            <a:endParaRPr lang="de-DE" dirty="0"/>
          </a:p>
          <a:p>
            <a:pPr marL="457200" indent="-457200">
              <a:buFont typeface="+mj-lt"/>
              <a:buAutoNum type="arabicPeriod"/>
            </a:pPr>
            <a:r>
              <a:rPr lang="de-DE" dirty="0"/>
              <a:t>Website </a:t>
            </a:r>
            <a:r>
              <a:rPr lang="de-DE" dirty="0" err="1"/>
              <a:t>created</a:t>
            </a:r>
            <a:endParaRPr lang="de-DE" dirty="0"/>
          </a:p>
          <a:p>
            <a:pPr marL="457200" indent="-457200">
              <a:buFont typeface="+mj-lt"/>
              <a:buAutoNum type="arabicPeriod"/>
            </a:pPr>
            <a:r>
              <a:rPr lang="de-DE" dirty="0"/>
              <a:t>First </a:t>
            </a:r>
            <a:r>
              <a:rPr lang="de-DE" dirty="0" err="1"/>
              <a:t>automated</a:t>
            </a:r>
            <a:r>
              <a:rPr lang="de-DE" dirty="0"/>
              <a:t> </a:t>
            </a:r>
            <a:r>
              <a:rPr lang="de-DE" dirty="0" err="1"/>
              <a:t>feedback</a:t>
            </a:r>
            <a:r>
              <a:rPr lang="de-DE" dirty="0"/>
              <a:t> (</a:t>
            </a:r>
            <a:r>
              <a:rPr lang="de-DE" dirty="0" err="1"/>
              <a:t>scoring</a:t>
            </a:r>
            <a:r>
              <a:rPr lang="de-DE" dirty="0"/>
              <a:t> </a:t>
            </a:r>
            <a:r>
              <a:rPr lang="de-DE" dirty="0" err="1"/>
              <a:t>system</a:t>
            </a:r>
            <a:r>
              <a:rPr lang="de-DE" dirty="0"/>
              <a:t>) </a:t>
            </a:r>
            <a:r>
              <a:rPr lang="de-DE" dirty="0" err="1"/>
              <a:t>created</a:t>
            </a:r>
            <a:endParaRPr lang="de-DE" dirty="0"/>
          </a:p>
          <a:p>
            <a:pPr marL="457200" indent="-457200">
              <a:buFont typeface="+mj-lt"/>
              <a:buAutoNum type="arabicPeriod"/>
            </a:pPr>
            <a:r>
              <a:rPr lang="de-DE" dirty="0"/>
              <a:t>Information on </a:t>
            </a:r>
            <a:r>
              <a:rPr lang="de-DE" dirty="0" err="1"/>
              <a:t>the</a:t>
            </a:r>
            <a:r>
              <a:rPr lang="de-DE" dirty="0"/>
              <a:t> </a:t>
            </a:r>
            <a:r>
              <a:rPr lang="de-DE" dirty="0" err="1"/>
              <a:t>project</a:t>
            </a:r>
            <a:r>
              <a:rPr lang="de-DE" dirty="0"/>
              <a:t> </a:t>
            </a:r>
            <a:r>
              <a:rPr lang="de-DE" dirty="0" err="1"/>
              <a:t>introduced</a:t>
            </a:r>
            <a:r>
              <a:rPr lang="de-DE" dirty="0"/>
              <a:t> </a:t>
            </a:r>
            <a:r>
              <a:rPr lang="de-DE" dirty="0" err="1"/>
              <a:t>into</a:t>
            </a:r>
            <a:r>
              <a:rPr lang="de-DE" dirty="0"/>
              <a:t> </a:t>
            </a:r>
            <a:r>
              <a:rPr lang="de-DE" dirty="0" err="1"/>
              <a:t>study</a:t>
            </a:r>
            <a:r>
              <a:rPr lang="de-DE" dirty="0"/>
              <a:t> </a:t>
            </a:r>
            <a:r>
              <a:rPr lang="de-DE" dirty="0" err="1"/>
              <a:t>modules</a:t>
            </a:r>
            <a:r>
              <a:rPr lang="de-DE" dirty="0"/>
              <a:t> at </a:t>
            </a:r>
            <a:r>
              <a:rPr lang="de-DE" dirty="0" err="1"/>
              <a:t>the</a:t>
            </a:r>
            <a:r>
              <a:rPr lang="de-DE" dirty="0"/>
              <a:t> University </a:t>
            </a:r>
            <a:r>
              <a:rPr lang="de-DE" dirty="0" err="1"/>
              <a:t>of</a:t>
            </a:r>
            <a:r>
              <a:rPr lang="de-DE" dirty="0"/>
              <a:t> Paderborn</a:t>
            </a:r>
          </a:p>
          <a:p>
            <a:pPr marL="457200" indent="-457200">
              <a:buFont typeface="+mj-lt"/>
              <a:buAutoNum type="arabicPeriod"/>
            </a:pPr>
            <a:r>
              <a:rPr lang="de-DE" dirty="0"/>
              <a:t>Contact </a:t>
            </a:r>
            <a:r>
              <a:rPr lang="de-DE" dirty="0" err="1"/>
              <a:t>with</a:t>
            </a:r>
            <a:r>
              <a:rPr lang="de-DE" dirty="0"/>
              <a:t> </a:t>
            </a:r>
            <a:r>
              <a:rPr lang="de-DE" dirty="0" err="1"/>
              <a:t>chambers</a:t>
            </a:r>
            <a:r>
              <a:rPr lang="de-DE" dirty="0"/>
              <a:t> and </a:t>
            </a:r>
            <a:r>
              <a:rPr lang="de-DE" dirty="0" err="1"/>
              <a:t>projects</a:t>
            </a:r>
            <a:r>
              <a:rPr lang="de-DE" dirty="0"/>
              <a:t> </a:t>
            </a:r>
            <a:r>
              <a:rPr lang="de-DE" dirty="0" err="1"/>
              <a:t>as</a:t>
            </a:r>
            <a:r>
              <a:rPr lang="de-DE" dirty="0"/>
              <a:t> a </a:t>
            </a:r>
            <a:r>
              <a:rPr lang="de-DE" dirty="0" err="1"/>
              <a:t>basis</a:t>
            </a:r>
            <a:r>
              <a:rPr lang="de-DE" dirty="0"/>
              <a:t> </a:t>
            </a:r>
            <a:r>
              <a:rPr lang="de-DE" dirty="0" err="1"/>
              <a:t>for</a:t>
            </a:r>
            <a:r>
              <a:rPr lang="de-DE" dirty="0"/>
              <a:t> </a:t>
            </a:r>
            <a:r>
              <a:rPr lang="de-DE" dirty="0" err="1"/>
              <a:t>later</a:t>
            </a:r>
            <a:r>
              <a:rPr lang="de-DE" dirty="0"/>
              <a:t> </a:t>
            </a:r>
            <a:r>
              <a:rPr lang="de-DE" dirty="0" err="1"/>
              <a:t>accreditation</a:t>
            </a:r>
            <a:endParaRPr lang="de-DE" dirty="0"/>
          </a:p>
          <a:p>
            <a:pPr marL="457200" indent="-457200">
              <a:buFont typeface="+mj-lt"/>
              <a:buAutoNum type="arabicPeriod"/>
            </a:pPr>
            <a:r>
              <a:rPr lang="de-DE" dirty="0"/>
              <a:t>Information to</a:t>
            </a:r>
            <a:br>
              <a:rPr lang="de-DE" dirty="0"/>
            </a:br>
            <a:r>
              <a:rPr lang="de-DE" dirty="0"/>
              <a:t>FBH – German Head Institute </a:t>
            </a:r>
            <a:r>
              <a:rPr lang="de-DE" dirty="0" err="1"/>
              <a:t>for</a:t>
            </a:r>
            <a:r>
              <a:rPr lang="de-DE" dirty="0"/>
              <a:t> adult </a:t>
            </a:r>
            <a:r>
              <a:rPr lang="de-DE" dirty="0" err="1"/>
              <a:t>education</a:t>
            </a:r>
            <a:r>
              <a:rPr lang="de-DE" dirty="0"/>
              <a:t> and </a:t>
            </a:r>
            <a:r>
              <a:rPr lang="de-DE" dirty="0" err="1"/>
              <a:t>vocational</a:t>
            </a:r>
            <a:r>
              <a:rPr lang="de-DE" dirty="0"/>
              <a:t> </a:t>
            </a:r>
            <a:r>
              <a:rPr lang="de-DE" dirty="0" err="1"/>
              <a:t>education</a:t>
            </a:r>
            <a:r>
              <a:rPr lang="de-DE" dirty="0"/>
              <a:t> in </a:t>
            </a:r>
            <a:r>
              <a:rPr lang="de-DE" dirty="0" err="1"/>
              <a:t>the</a:t>
            </a:r>
            <a:r>
              <a:rPr lang="de-DE" dirty="0"/>
              <a:t> craft </a:t>
            </a:r>
            <a:r>
              <a:rPr lang="de-DE" dirty="0" err="1"/>
              <a:t>sector</a:t>
            </a:r>
            <a:endParaRPr lang="de-DE" dirty="0"/>
          </a:p>
          <a:p>
            <a:endParaRPr lang="de-DE" dirty="0"/>
          </a:p>
        </p:txBody>
      </p:sp>
    </p:spTree>
    <p:extLst>
      <p:ext uri="{BB962C8B-B14F-4D97-AF65-F5344CB8AC3E}">
        <p14:creationId xmlns:p14="http://schemas.microsoft.com/office/powerpoint/2010/main" val="2655809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947F6055-5FA1-0FC1-8458-B87AA947C704}"/>
              </a:ext>
            </a:extLst>
          </p:cNvPr>
          <p:cNvGraphicFramePr>
            <a:graphicFrameLocks noChangeAspect="1"/>
          </p:cNvGraphicFramePr>
          <p:nvPr>
            <p:custDataLst>
              <p:tags r:id="rId1"/>
            </p:custDataLst>
            <p:extLst>
              <p:ext uri="{D42A27DB-BD31-4B8C-83A1-F6EECF244321}">
                <p14:modId xmlns:p14="http://schemas.microsoft.com/office/powerpoint/2010/main" val="12362193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7E2C23A-3549-A4C3-03D7-F717315E4F75}"/>
              </a:ext>
            </a:extLst>
          </p:cNvPr>
          <p:cNvSpPr>
            <a:spLocks noGrp="1"/>
          </p:cNvSpPr>
          <p:nvPr>
            <p:ph type="title"/>
          </p:nvPr>
        </p:nvSpPr>
        <p:spPr>
          <a:xfrm>
            <a:off x="5289754" y="639097"/>
            <a:ext cx="6253317" cy="3686015"/>
          </a:xfrm>
        </p:spPr>
        <p:txBody>
          <a:bodyPr vert="horz" lIns="91440" tIns="45720" rIns="91440" bIns="45720" rtlCol="0" anchor="b">
            <a:normAutofit/>
          </a:bodyPr>
          <a:lstStyle/>
          <a:p>
            <a:r>
              <a:rPr lang="en-US" sz="8000" dirty="0">
                <a:solidFill>
                  <a:schemeClr val="tx1">
                    <a:lumMod val="85000"/>
                    <a:lumOff val="15000"/>
                  </a:schemeClr>
                </a:solidFill>
              </a:rPr>
              <a:t>Discussion and Q&amp;A</a:t>
            </a:r>
          </a:p>
        </p:txBody>
      </p:sp>
      <p:pic>
        <p:nvPicPr>
          <p:cNvPr id="5" name="Inhaltsplatzhalter 4" descr="Benutzer mit einfarbiger Füllung">
            <a:extLst>
              <a:ext uri="{FF2B5EF4-FFF2-40B4-BE49-F238E27FC236}">
                <a16:creationId xmlns:a16="http://schemas.microsoft.com/office/drawing/2014/main" id="{4E818591-0A5E-CB84-06E4-74F12B422827}"/>
              </a:ext>
            </a:extLst>
          </p:cNvPr>
          <p:cNvPicPr>
            <a:picLocks noGrp="1" noChangeAspect="1"/>
          </p:cNvPicPr>
          <p:nvPr>
            <p:ph idx="1"/>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3999" y="1163529"/>
            <a:ext cx="4001315" cy="4001315"/>
          </a:xfrm>
          <a:prstGeom prst="rect">
            <a:avLst/>
          </a:prstGeom>
        </p:spPr>
      </p:pic>
      <p:cxnSp>
        <p:nvCxnSpPr>
          <p:cNvPr id="18" name="Straight Connector 17">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2" name="Rectangle 21">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pic>
        <p:nvPicPr>
          <p:cNvPr id="9" name="Grafik 8" descr="Chatblase Silhouette">
            <a:extLst>
              <a:ext uri="{FF2B5EF4-FFF2-40B4-BE49-F238E27FC236}">
                <a16:creationId xmlns:a16="http://schemas.microsoft.com/office/drawing/2014/main" id="{4B64869E-F8E9-F818-DF4E-D08E415EACD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5765" y="1293365"/>
            <a:ext cx="914400" cy="914400"/>
          </a:xfrm>
          <a:prstGeom prst="rect">
            <a:avLst/>
          </a:prstGeom>
        </p:spPr>
      </p:pic>
      <p:pic>
        <p:nvPicPr>
          <p:cNvPr id="13" name="Grafik 12" descr="Chat Silhouette">
            <a:extLst>
              <a:ext uri="{FF2B5EF4-FFF2-40B4-BE49-F238E27FC236}">
                <a16:creationId xmlns:a16="http://schemas.microsoft.com/office/drawing/2014/main" id="{5D16C8B2-590B-AB83-29F9-8FF4D51C943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071739" y="960491"/>
            <a:ext cx="914400" cy="914400"/>
          </a:xfrm>
          <a:prstGeom prst="rect">
            <a:avLst/>
          </a:prstGeom>
        </p:spPr>
      </p:pic>
      <p:pic>
        <p:nvPicPr>
          <p:cNvPr id="17" name="Grafik 16" descr="Gedankenblase Silhouette">
            <a:extLst>
              <a:ext uri="{FF2B5EF4-FFF2-40B4-BE49-F238E27FC236}">
                <a16:creationId xmlns:a16="http://schemas.microsoft.com/office/drawing/2014/main" id="{AF358D4C-8D53-CD32-7457-A4F966BC38F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415521" y="1232475"/>
            <a:ext cx="914400" cy="914400"/>
          </a:xfrm>
          <a:prstGeom prst="rect">
            <a:avLst/>
          </a:prstGeom>
        </p:spPr>
      </p:pic>
      <p:pic>
        <p:nvPicPr>
          <p:cNvPr id="19" name="Grafik 18" descr="Chatblase Silhouette">
            <a:extLst>
              <a:ext uri="{FF2B5EF4-FFF2-40B4-BE49-F238E27FC236}">
                <a16:creationId xmlns:a16="http://schemas.microsoft.com/office/drawing/2014/main" id="{A81303A4-B200-4640-C0B7-F1563B0ACD8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20914" y="4044620"/>
            <a:ext cx="914400" cy="914400"/>
          </a:xfrm>
          <a:prstGeom prst="rect">
            <a:avLst/>
          </a:prstGeom>
        </p:spPr>
      </p:pic>
      <p:pic>
        <p:nvPicPr>
          <p:cNvPr id="21" name="Grafik 20" descr="Chat Silhouette">
            <a:extLst>
              <a:ext uri="{FF2B5EF4-FFF2-40B4-BE49-F238E27FC236}">
                <a16:creationId xmlns:a16="http://schemas.microsoft.com/office/drawing/2014/main" id="{9DAD8F6F-9362-32EA-3DC1-CA39EE9E42D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3258" y="3797700"/>
            <a:ext cx="914400" cy="914400"/>
          </a:xfrm>
          <a:prstGeom prst="rect">
            <a:avLst/>
          </a:prstGeom>
        </p:spPr>
      </p:pic>
      <p:pic>
        <p:nvPicPr>
          <p:cNvPr id="23" name="Grafik 22" descr="Gedankenblase Silhouette">
            <a:extLst>
              <a:ext uri="{FF2B5EF4-FFF2-40B4-BE49-F238E27FC236}">
                <a16:creationId xmlns:a16="http://schemas.microsoft.com/office/drawing/2014/main" id="{CB6010F2-9B2F-7094-6E5A-BBF9463A3B5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824191" y="4534487"/>
            <a:ext cx="914400" cy="914400"/>
          </a:xfrm>
          <a:prstGeom prst="rect">
            <a:avLst/>
          </a:prstGeom>
        </p:spPr>
      </p:pic>
    </p:spTree>
    <p:extLst>
      <p:ext uri="{BB962C8B-B14F-4D97-AF65-F5344CB8AC3E}">
        <p14:creationId xmlns:p14="http://schemas.microsoft.com/office/powerpoint/2010/main" val="426272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C9BB4D3E-D179-83C1-6632-CF14C278323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C9BB4D3E-D179-83C1-6632-CF14C278323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7518E69A-3CB7-410A-875E-96810EF22E5D}"/>
              </a:ext>
            </a:extLst>
          </p:cNvPr>
          <p:cNvSpPr>
            <a:spLocks noGrp="1"/>
          </p:cNvSpPr>
          <p:nvPr>
            <p:ph type="title"/>
          </p:nvPr>
        </p:nvSpPr>
        <p:spPr>
          <a:xfrm>
            <a:off x="1154474" y="698474"/>
            <a:ext cx="3154680" cy="837718"/>
          </a:xfrm>
        </p:spPr>
        <p:txBody>
          <a:bodyPr vert="horz">
            <a:normAutofit fontScale="90000"/>
          </a:bodyPr>
          <a:lstStyle/>
          <a:p>
            <a:r>
              <a:rPr lang="de-DE" dirty="0"/>
              <a:t>Meeting Agenda</a:t>
            </a:r>
            <a:br>
              <a:rPr lang="de-DE" dirty="0"/>
            </a:br>
            <a:r>
              <a:rPr lang="de-DE" sz="2400" dirty="0"/>
              <a:t>Wednesday, 6th </a:t>
            </a:r>
            <a:r>
              <a:rPr lang="de-DE" sz="2400" dirty="0" err="1"/>
              <a:t>of</a:t>
            </a:r>
            <a:r>
              <a:rPr lang="de-DE" sz="2400" dirty="0"/>
              <a:t> </a:t>
            </a:r>
            <a:r>
              <a:rPr lang="de-DE" sz="2400" dirty="0" err="1"/>
              <a:t>December</a:t>
            </a:r>
            <a:r>
              <a:rPr lang="de-DE" sz="2400" dirty="0"/>
              <a:t> </a:t>
            </a:r>
            <a:endParaRPr lang="de-DE" dirty="0"/>
          </a:p>
        </p:txBody>
      </p:sp>
      <p:pic>
        <p:nvPicPr>
          <p:cNvPr id="9" name="Grafik 8">
            <a:extLst>
              <a:ext uri="{FF2B5EF4-FFF2-40B4-BE49-F238E27FC236}">
                <a16:creationId xmlns:a16="http://schemas.microsoft.com/office/drawing/2014/main" id="{24753F5D-BAB6-6B41-26AA-420527330EB5}"/>
              </a:ext>
            </a:extLst>
          </p:cNvPr>
          <p:cNvPicPr>
            <a:picLocks noChangeAspect="1"/>
          </p:cNvPicPr>
          <p:nvPr/>
        </p:nvPicPr>
        <p:blipFill>
          <a:blip r:embed="rId5"/>
          <a:stretch>
            <a:fillRect/>
          </a:stretch>
        </p:blipFill>
        <p:spPr>
          <a:xfrm>
            <a:off x="3749458" y="85410"/>
            <a:ext cx="6520899" cy="6074116"/>
          </a:xfrm>
          <a:prstGeom prst="rect">
            <a:avLst/>
          </a:prstGeom>
          <a:ln>
            <a:solidFill>
              <a:schemeClr val="tx1"/>
            </a:solidFill>
          </a:ln>
        </p:spPr>
      </p:pic>
      <p:sp>
        <p:nvSpPr>
          <p:cNvPr id="3" name="Rechteck 2">
            <a:extLst>
              <a:ext uri="{FF2B5EF4-FFF2-40B4-BE49-F238E27FC236}">
                <a16:creationId xmlns:a16="http://schemas.microsoft.com/office/drawing/2014/main" id="{B7FDAFC4-64FD-6C3E-A57D-AFE18E8BFC69}"/>
              </a:ext>
            </a:extLst>
          </p:cNvPr>
          <p:cNvSpPr/>
          <p:nvPr/>
        </p:nvSpPr>
        <p:spPr>
          <a:xfrm>
            <a:off x="3749458" y="1222234"/>
            <a:ext cx="6520899" cy="1375823"/>
          </a:xfrm>
          <a:prstGeom prst="rect">
            <a:avLst/>
          </a:prstGeom>
          <a:noFill/>
          <a:ln w="762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254782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A4D08-65B3-4AD1-98DF-6FD079EA49A7}"/>
              </a:ext>
            </a:extLst>
          </p:cNvPr>
          <p:cNvSpPr>
            <a:spLocks noGrp="1"/>
          </p:cNvSpPr>
          <p:nvPr>
            <p:ph type="title"/>
          </p:nvPr>
        </p:nvSpPr>
        <p:spPr/>
        <p:txBody>
          <a:bodyPr/>
          <a:lstStyle/>
          <a:p>
            <a:r>
              <a:rPr lang="de-DE" dirty="0"/>
              <a:t>Project </a:t>
            </a:r>
            <a:r>
              <a:rPr lang="de-DE" dirty="0" err="1"/>
              <a:t>Results</a:t>
            </a:r>
            <a:r>
              <a:rPr lang="de-DE" dirty="0"/>
              <a:t> </a:t>
            </a:r>
          </a:p>
        </p:txBody>
      </p:sp>
      <p:graphicFrame>
        <p:nvGraphicFramePr>
          <p:cNvPr id="4" name="Inhaltsplatzhalter 3">
            <a:extLst>
              <a:ext uri="{FF2B5EF4-FFF2-40B4-BE49-F238E27FC236}">
                <a16:creationId xmlns:a16="http://schemas.microsoft.com/office/drawing/2014/main" id="{5AF53257-A906-4545-9323-285A54AC9163}"/>
              </a:ext>
            </a:extLst>
          </p:cNvPr>
          <p:cNvGraphicFramePr>
            <a:graphicFrameLocks noGrp="1"/>
          </p:cNvGraphicFramePr>
          <p:nvPr>
            <p:ph idx="1"/>
          </p:nvPr>
        </p:nvGraphicFramePr>
        <p:xfrm>
          <a:off x="803694" y="1110344"/>
          <a:ext cx="10584612" cy="4937760"/>
        </p:xfrm>
        <a:graphic>
          <a:graphicData uri="http://schemas.openxmlformats.org/drawingml/2006/table">
            <a:tbl>
              <a:tblPr firstRow="1" bandRow="1">
                <a:tableStyleId>{5C22544A-7EE6-4342-B048-85BDC9FD1C3A}</a:tableStyleId>
              </a:tblPr>
              <a:tblGrid>
                <a:gridCol w="1553478">
                  <a:extLst>
                    <a:ext uri="{9D8B030D-6E8A-4147-A177-3AD203B41FA5}">
                      <a16:colId xmlns:a16="http://schemas.microsoft.com/office/drawing/2014/main" val="3999859850"/>
                    </a:ext>
                  </a:extLst>
                </a:gridCol>
                <a:gridCol w="1467100">
                  <a:extLst>
                    <a:ext uri="{9D8B030D-6E8A-4147-A177-3AD203B41FA5}">
                      <a16:colId xmlns:a16="http://schemas.microsoft.com/office/drawing/2014/main" val="3607398813"/>
                    </a:ext>
                  </a:extLst>
                </a:gridCol>
                <a:gridCol w="1172820">
                  <a:extLst>
                    <a:ext uri="{9D8B030D-6E8A-4147-A177-3AD203B41FA5}">
                      <a16:colId xmlns:a16="http://schemas.microsoft.com/office/drawing/2014/main" val="3496840881"/>
                    </a:ext>
                  </a:extLst>
                </a:gridCol>
                <a:gridCol w="3702269">
                  <a:extLst>
                    <a:ext uri="{9D8B030D-6E8A-4147-A177-3AD203B41FA5}">
                      <a16:colId xmlns:a16="http://schemas.microsoft.com/office/drawing/2014/main" val="3087164003"/>
                    </a:ext>
                  </a:extLst>
                </a:gridCol>
                <a:gridCol w="2688945">
                  <a:extLst>
                    <a:ext uri="{9D8B030D-6E8A-4147-A177-3AD203B41FA5}">
                      <a16:colId xmlns:a16="http://schemas.microsoft.com/office/drawing/2014/main" val="3095970847"/>
                    </a:ext>
                  </a:extLst>
                </a:gridCol>
              </a:tblGrid>
              <a:tr h="370840">
                <a:tc>
                  <a:txBody>
                    <a:bodyPr/>
                    <a:lstStyle/>
                    <a:p>
                      <a:r>
                        <a:rPr lang="de-DE" sz="1800" dirty="0"/>
                        <a:t>Project </a:t>
                      </a:r>
                      <a:r>
                        <a:rPr lang="de-DE" sz="1800" dirty="0" err="1"/>
                        <a:t>Results</a:t>
                      </a:r>
                      <a:r>
                        <a:rPr lang="de-DE" sz="1800" dirty="0"/>
                        <a:t> </a:t>
                      </a:r>
                    </a:p>
                  </a:txBody>
                  <a:tcPr/>
                </a:tc>
                <a:tc>
                  <a:txBody>
                    <a:bodyPr/>
                    <a:lstStyle/>
                    <a:p>
                      <a:r>
                        <a:rPr lang="de-DE" sz="1800" dirty="0" err="1"/>
                        <a:t>Starting</a:t>
                      </a:r>
                      <a:r>
                        <a:rPr lang="de-DE" sz="1800" dirty="0"/>
                        <a:t> </a:t>
                      </a:r>
                      <a:r>
                        <a:rPr lang="de-DE" sz="1800" dirty="0" err="1"/>
                        <a:t>period</a:t>
                      </a:r>
                      <a:endParaRPr lang="de-DE" sz="1800" dirty="0"/>
                    </a:p>
                  </a:txBody>
                  <a:tcPr/>
                </a:tc>
                <a:tc>
                  <a:txBody>
                    <a:bodyPr/>
                    <a:lstStyle/>
                    <a:p>
                      <a:r>
                        <a:rPr lang="de-DE" sz="1800" dirty="0"/>
                        <a:t>End of </a:t>
                      </a:r>
                      <a:r>
                        <a:rPr lang="de-DE" sz="1800" dirty="0" err="1"/>
                        <a:t>period</a:t>
                      </a:r>
                      <a:endParaRPr lang="de-DE" sz="1800" dirty="0"/>
                    </a:p>
                  </a:txBody>
                  <a:tcPr/>
                </a:tc>
                <a:tc>
                  <a:txBody>
                    <a:bodyPr/>
                    <a:lstStyle/>
                    <a:p>
                      <a:r>
                        <a:rPr lang="de-DE" sz="1800" dirty="0"/>
                        <a:t>Activity Title </a:t>
                      </a:r>
                    </a:p>
                  </a:txBody>
                  <a:tcPr/>
                </a:tc>
                <a:tc>
                  <a:txBody>
                    <a:bodyPr/>
                    <a:lstStyle/>
                    <a:p>
                      <a:r>
                        <a:rPr lang="de-DE" sz="1800" dirty="0" err="1"/>
                        <a:t>Leading</a:t>
                      </a:r>
                      <a:r>
                        <a:rPr lang="de-DE" sz="1800" dirty="0"/>
                        <a:t> Organisation</a:t>
                      </a:r>
                    </a:p>
                  </a:txBody>
                  <a:tcPr/>
                </a:tc>
                <a:extLst>
                  <a:ext uri="{0D108BD9-81ED-4DB2-BD59-A6C34878D82A}">
                    <a16:rowId xmlns:a16="http://schemas.microsoft.com/office/drawing/2014/main" val="1040068762"/>
                  </a:ext>
                </a:extLst>
              </a:tr>
              <a:tr h="370840">
                <a:tc>
                  <a:txBody>
                    <a:bodyPr/>
                    <a:lstStyle/>
                    <a:p>
                      <a:r>
                        <a:rPr lang="de-DE" sz="1600" dirty="0"/>
                        <a:t>Project </a:t>
                      </a:r>
                      <a:r>
                        <a:rPr lang="de-DE" sz="1600" dirty="0" err="1"/>
                        <a:t>Result</a:t>
                      </a:r>
                      <a:r>
                        <a:rPr lang="de-DE" sz="1600" dirty="0"/>
                        <a:t> 1</a:t>
                      </a:r>
                    </a:p>
                  </a:txBody>
                  <a:tcPr/>
                </a:tc>
                <a:tc>
                  <a:txBody>
                    <a:bodyPr/>
                    <a:lstStyle/>
                    <a:p>
                      <a:r>
                        <a:rPr lang="de-DE" sz="1600" dirty="0"/>
                        <a:t>2022-02</a:t>
                      </a:r>
                    </a:p>
                  </a:txBody>
                  <a:tcPr/>
                </a:tc>
                <a:tc>
                  <a:txBody>
                    <a:bodyPr/>
                    <a:lstStyle/>
                    <a:p>
                      <a:r>
                        <a:rPr lang="de-DE" sz="1600" dirty="0"/>
                        <a:t>2022- 10</a:t>
                      </a:r>
                    </a:p>
                  </a:txBody>
                  <a:tcPr/>
                </a:tc>
                <a:tc>
                  <a:txBody>
                    <a:bodyPr/>
                    <a:lstStyle/>
                    <a:p>
                      <a:r>
                        <a:rPr lang="en-US" sz="1600" b="0" i="0" kern="1200" dirty="0">
                          <a:solidFill>
                            <a:schemeClr val="dk1"/>
                          </a:solidFill>
                          <a:effectLst/>
                          <a:latin typeface="+mn-lt"/>
                          <a:ea typeface="+mn-ea"/>
                          <a:cs typeface="+mn-cs"/>
                        </a:rPr>
                        <a:t>EU-CERT - Research on Quality criteria, Accreditation and Certificate Structures</a:t>
                      </a:r>
                      <a:endParaRPr lang="de-DE" sz="1600" dirty="0"/>
                    </a:p>
                  </a:txBody>
                  <a:tcPr/>
                </a:tc>
                <a:tc>
                  <a:txBody>
                    <a:bodyPr/>
                    <a:lstStyle/>
                    <a:p>
                      <a:r>
                        <a:rPr lang="de-DE" sz="1600" dirty="0"/>
                        <a:t>University of Paderborn – Germany </a:t>
                      </a:r>
                    </a:p>
                  </a:txBody>
                  <a:tcPr/>
                </a:tc>
                <a:extLst>
                  <a:ext uri="{0D108BD9-81ED-4DB2-BD59-A6C34878D82A}">
                    <a16:rowId xmlns:a16="http://schemas.microsoft.com/office/drawing/2014/main" val="2427232479"/>
                  </a:ext>
                </a:extLst>
              </a:tr>
              <a:tr h="370840">
                <a:tc>
                  <a:txBody>
                    <a:bodyPr/>
                    <a:lstStyle/>
                    <a:p>
                      <a:r>
                        <a:rPr lang="de-DE" sz="1600" dirty="0"/>
                        <a:t>Project </a:t>
                      </a:r>
                      <a:r>
                        <a:rPr lang="de-DE" sz="1600" dirty="0" err="1"/>
                        <a:t>Result</a:t>
                      </a:r>
                      <a:r>
                        <a:rPr lang="de-DE" sz="1600" dirty="0"/>
                        <a:t> 2</a:t>
                      </a:r>
                    </a:p>
                  </a:txBody>
                  <a:tcPr/>
                </a:tc>
                <a:tc>
                  <a:txBody>
                    <a:bodyPr/>
                    <a:lstStyle/>
                    <a:p>
                      <a:r>
                        <a:rPr lang="de-DE" sz="1600" dirty="0"/>
                        <a:t>2022-02</a:t>
                      </a:r>
                    </a:p>
                  </a:txBody>
                  <a:tcPr/>
                </a:tc>
                <a:tc>
                  <a:txBody>
                    <a:bodyPr/>
                    <a:lstStyle/>
                    <a:p>
                      <a:r>
                        <a:rPr lang="de-DE" sz="1600" dirty="0"/>
                        <a:t>2023-03</a:t>
                      </a:r>
                    </a:p>
                  </a:txBody>
                  <a:tcPr/>
                </a:tc>
                <a:tc>
                  <a:txBody>
                    <a:bodyPr/>
                    <a:lstStyle/>
                    <a:p>
                      <a:r>
                        <a:rPr lang="de-DE" sz="1600" b="0" i="0" kern="1200" dirty="0">
                          <a:solidFill>
                            <a:schemeClr val="dk1"/>
                          </a:solidFill>
                          <a:effectLst/>
                          <a:latin typeface="+mn-lt"/>
                          <a:ea typeface="+mn-ea"/>
                          <a:cs typeface="+mn-cs"/>
                        </a:rPr>
                        <a:t>EU-CERT - Concept Design for </a:t>
                      </a:r>
                      <a:r>
                        <a:rPr lang="de-DE" sz="1600" b="0" i="0" kern="1200" dirty="0" err="1">
                          <a:solidFill>
                            <a:schemeClr val="dk1"/>
                          </a:solidFill>
                          <a:effectLst/>
                          <a:latin typeface="+mn-lt"/>
                          <a:ea typeface="+mn-ea"/>
                          <a:cs typeface="+mn-cs"/>
                        </a:rPr>
                        <a:t>Accredition</a:t>
                      </a:r>
                      <a:r>
                        <a:rPr lang="de-DE" sz="1600" b="0" i="0" kern="1200" dirty="0">
                          <a:solidFill>
                            <a:schemeClr val="dk1"/>
                          </a:solidFill>
                          <a:effectLst/>
                          <a:latin typeface="+mn-lt"/>
                          <a:ea typeface="+mn-ea"/>
                          <a:cs typeface="+mn-cs"/>
                        </a:rPr>
                        <a:t> and </a:t>
                      </a:r>
                      <a:r>
                        <a:rPr lang="de-DE" sz="1600" b="0" i="0" kern="1200" dirty="0" err="1">
                          <a:solidFill>
                            <a:schemeClr val="dk1"/>
                          </a:solidFill>
                          <a:effectLst/>
                          <a:latin typeface="+mn-lt"/>
                          <a:ea typeface="+mn-ea"/>
                          <a:cs typeface="+mn-cs"/>
                        </a:rPr>
                        <a:t>Certification</a:t>
                      </a:r>
                      <a:r>
                        <a:rPr lang="de-DE" sz="1600" b="0" i="0" kern="1200" dirty="0">
                          <a:solidFill>
                            <a:schemeClr val="dk1"/>
                          </a:solidFill>
                          <a:effectLst/>
                          <a:latin typeface="+mn-lt"/>
                          <a:ea typeface="+mn-ea"/>
                          <a:cs typeface="+mn-cs"/>
                        </a:rPr>
                        <a:t> </a:t>
                      </a:r>
                      <a:r>
                        <a:rPr lang="de-DE" sz="1600" b="0" i="0" kern="1200" dirty="0" err="1">
                          <a:solidFill>
                            <a:schemeClr val="dk1"/>
                          </a:solidFill>
                          <a:effectLst/>
                          <a:latin typeface="+mn-lt"/>
                          <a:ea typeface="+mn-ea"/>
                          <a:cs typeface="+mn-cs"/>
                        </a:rPr>
                        <a:t>Processes</a:t>
                      </a:r>
                      <a:endParaRPr lang="de-DE" sz="1600" dirty="0"/>
                    </a:p>
                  </a:txBody>
                  <a:tcPr/>
                </a:tc>
                <a:tc>
                  <a:txBody>
                    <a:bodyPr/>
                    <a:lstStyle/>
                    <a:p>
                      <a:r>
                        <a:rPr lang="de-DE" sz="1600" dirty="0"/>
                        <a:t>STANDO - Cyprus </a:t>
                      </a:r>
                    </a:p>
                  </a:txBody>
                  <a:tcPr/>
                </a:tc>
                <a:extLst>
                  <a:ext uri="{0D108BD9-81ED-4DB2-BD59-A6C34878D82A}">
                    <a16:rowId xmlns:a16="http://schemas.microsoft.com/office/drawing/2014/main" val="1921303077"/>
                  </a:ext>
                </a:extLst>
              </a:tr>
              <a:tr h="370840">
                <a:tc>
                  <a:txBody>
                    <a:bodyPr/>
                    <a:lstStyle/>
                    <a:p>
                      <a:r>
                        <a:rPr lang="de-DE" sz="1600" dirty="0"/>
                        <a:t>Project </a:t>
                      </a:r>
                      <a:r>
                        <a:rPr lang="de-DE" sz="1600" dirty="0" err="1"/>
                        <a:t>Result</a:t>
                      </a:r>
                      <a:r>
                        <a:rPr lang="de-DE" sz="1600" dirty="0"/>
                        <a:t>  3</a:t>
                      </a:r>
                    </a:p>
                  </a:txBody>
                  <a:tcPr/>
                </a:tc>
                <a:tc>
                  <a:txBody>
                    <a:bodyPr/>
                    <a:lstStyle/>
                    <a:p>
                      <a:r>
                        <a:rPr lang="de-DE" sz="1600" dirty="0"/>
                        <a:t>2022-05</a:t>
                      </a:r>
                    </a:p>
                  </a:txBody>
                  <a:tcPr/>
                </a:tc>
                <a:tc>
                  <a:txBody>
                    <a:bodyPr/>
                    <a:lstStyle/>
                    <a:p>
                      <a:r>
                        <a:rPr lang="de-DE" sz="1600" dirty="0"/>
                        <a:t>2023-07</a:t>
                      </a:r>
                    </a:p>
                  </a:txBody>
                  <a:tcPr/>
                </a:tc>
                <a:tc>
                  <a:txBody>
                    <a:bodyPr/>
                    <a:lstStyle/>
                    <a:p>
                      <a:r>
                        <a:rPr lang="en-US" sz="1600" b="0" i="0" kern="1200" dirty="0">
                          <a:solidFill>
                            <a:schemeClr val="dk1"/>
                          </a:solidFill>
                          <a:effectLst/>
                          <a:latin typeface="+mn-lt"/>
                          <a:ea typeface="+mn-ea"/>
                          <a:cs typeface="+mn-cs"/>
                        </a:rPr>
                        <a:t>EU-CERT - Accreditation Website and Data-base Design and Programming</a:t>
                      </a:r>
                      <a:endParaRPr lang="de-DE" sz="1600" dirty="0"/>
                    </a:p>
                  </a:txBody>
                  <a:tcPr/>
                </a:tc>
                <a:tc>
                  <a:txBody>
                    <a:bodyPr/>
                    <a:lstStyle/>
                    <a:p>
                      <a:r>
                        <a:rPr lang="en-US" sz="1600" b="0" i="0" kern="1200" dirty="0">
                          <a:solidFill>
                            <a:schemeClr val="dk1"/>
                          </a:solidFill>
                          <a:effectLst/>
                          <a:latin typeface="+mn-lt"/>
                          <a:ea typeface="+mn-ea"/>
                          <a:cs typeface="+mn-cs"/>
                        </a:rPr>
                        <a:t>Ingenious Knowledge GmbH - Germany</a:t>
                      </a:r>
                      <a:endParaRPr lang="de-DE" sz="1600" dirty="0"/>
                    </a:p>
                  </a:txBody>
                  <a:tcPr/>
                </a:tc>
                <a:extLst>
                  <a:ext uri="{0D108BD9-81ED-4DB2-BD59-A6C34878D82A}">
                    <a16:rowId xmlns:a16="http://schemas.microsoft.com/office/drawing/2014/main" val="1891114391"/>
                  </a:ext>
                </a:extLst>
              </a:tr>
              <a:tr h="370840">
                <a:tc>
                  <a:txBody>
                    <a:bodyPr/>
                    <a:lstStyle/>
                    <a:p>
                      <a:r>
                        <a:rPr lang="de-DE" sz="1600" dirty="0"/>
                        <a:t>Project </a:t>
                      </a:r>
                      <a:r>
                        <a:rPr lang="de-DE" sz="1600" dirty="0" err="1"/>
                        <a:t>Result</a:t>
                      </a:r>
                      <a:r>
                        <a:rPr lang="de-DE" sz="1600" dirty="0"/>
                        <a:t> 4 </a:t>
                      </a:r>
                    </a:p>
                  </a:txBody>
                  <a:tcPr/>
                </a:tc>
                <a:tc>
                  <a:txBody>
                    <a:bodyPr/>
                    <a:lstStyle/>
                    <a:p>
                      <a:r>
                        <a:rPr lang="de-DE" sz="1600" dirty="0"/>
                        <a:t>2022-07</a:t>
                      </a:r>
                    </a:p>
                  </a:txBody>
                  <a:tcPr/>
                </a:tc>
                <a:tc>
                  <a:txBody>
                    <a:bodyPr/>
                    <a:lstStyle/>
                    <a:p>
                      <a:r>
                        <a:rPr lang="de-DE" sz="1600" dirty="0"/>
                        <a:t>2023-07</a:t>
                      </a:r>
                    </a:p>
                  </a:txBody>
                  <a:tcPr/>
                </a:tc>
                <a:tc>
                  <a:txBody>
                    <a:bodyPr/>
                    <a:lstStyle/>
                    <a:p>
                      <a:r>
                        <a:rPr lang="de-DE" sz="1600" b="0" i="0" kern="1200" dirty="0">
                          <a:solidFill>
                            <a:schemeClr val="dk1"/>
                          </a:solidFill>
                          <a:effectLst/>
                          <a:latin typeface="+mn-lt"/>
                          <a:ea typeface="+mn-ea"/>
                          <a:cs typeface="+mn-cs"/>
                        </a:rPr>
                        <a:t>EU-CERT - Accreditation Handbook</a:t>
                      </a:r>
                      <a:endParaRPr lang="de-DE"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University of Paderborn - Germany</a:t>
                      </a:r>
                    </a:p>
                  </a:txBody>
                  <a:tcPr/>
                </a:tc>
                <a:extLst>
                  <a:ext uri="{0D108BD9-81ED-4DB2-BD59-A6C34878D82A}">
                    <a16:rowId xmlns:a16="http://schemas.microsoft.com/office/drawing/2014/main" val="3966953644"/>
                  </a:ext>
                </a:extLst>
              </a:tr>
              <a:tr h="370840">
                <a:tc>
                  <a:txBody>
                    <a:bodyPr/>
                    <a:lstStyle/>
                    <a:p>
                      <a:r>
                        <a:rPr lang="de-DE" sz="1600" dirty="0"/>
                        <a:t>Project </a:t>
                      </a:r>
                      <a:r>
                        <a:rPr lang="de-DE" sz="1600" dirty="0" err="1"/>
                        <a:t>Result</a:t>
                      </a:r>
                      <a:r>
                        <a:rPr lang="de-DE" sz="1600" dirty="0"/>
                        <a:t> 5</a:t>
                      </a:r>
                    </a:p>
                  </a:txBody>
                  <a:tcPr/>
                </a:tc>
                <a:tc>
                  <a:txBody>
                    <a:bodyPr/>
                    <a:lstStyle/>
                    <a:p>
                      <a:r>
                        <a:rPr lang="de-DE" sz="1600" dirty="0"/>
                        <a:t>2022-03</a:t>
                      </a:r>
                    </a:p>
                  </a:txBody>
                  <a:tcPr/>
                </a:tc>
                <a:tc>
                  <a:txBody>
                    <a:bodyPr/>
                    <a:lstStyle/>
                    <a:p>
                      <a:r>
                        <a:rPr lang="de-DE" sz="1600" dirty="0"/>
                        <a:t>2023-11</a:t>
                      </a:r>
                    </a:p>
                  </a:txBody>
                  <a:tcPr/>
                </a:tc>
                <a:tc>
                  <a:txBody>
                    <a:bodyPr/>
                    <a:lstStyle/>
                    <a:p>
                      <a:r>
                        <a:rPr lang="en-US" sz="1600" b="0" i="0" kern="1200" dirty="0">
                          <a:solidFill>
                            <a:schemeClr val="dk1"/>
                          </a:solidFill>
                          <a:effectLst/>
                          <a:latin typeface="+mn-lt"/>
                          <a:ea typeface="+mn-ea"/>
                          <a:cs typeface="+mn-cs"/>
                        </a:rPr>
                        <a:t>EU-CERT - Accreditation and Certification - Roll-out to adult education providers</a:t>
                      </a:r>
                      <a:endParaRPr lang="de-DE" sz="1600" dirty="0"/>
                    </a:p>
                  </a:txBody>
                  <a:tcPr/>
                </a:tc>
                <a:tc>
                  <a:txBody>
                    <a:bodyPr/>
                    <a:lstStyle/>
                    <a:p>
                      <a:r>
                        <a:rPr lang="de-DE" sz="1600" b="0" i="0" kern="1200" dirty="0" err="1">
                          <a:solidFill>
                            <a:schemeClr val="dk1"/>
                          </a:solidFill>
                          <a:effectLst/>
                          <a:latin typeface="+mn-lt"/>
                          <a:ea typeface="+mn-ea"/>
                          <a:cs typeface="+mn-cs"/>
                        </a:rPr>
                        <a:t>Esquare</a:t>
                      </a:r>
                      <a:r>
                        <a:rPr lang="de-DE" sz="1600" b="0" i="0" kern="1200" dirty="0">
                          <a:solidFill>
                            <a:schemeClr val="dk1"/>
                          </a:solidFill>
                          <a:effectLst/>
                          <a:latin typeface="+mn-lt"/>
                          <a:ea typeface="+mn-ea"/>
                          <a:cs typeface="+mn-cs"/>
                        </a:rPr>
                        <a:t> - France</a:t>
                      </a:r>
                      <a:endParaRPr lang="de-DE" sz="1600" dirty="0"/>
                    </a:p>
                  </a:txBody>
                  <a:tcPr/>
                </a:tc>
                <a:extLst>
                  <a:ext uri="{0D108BD9-81ED-4DB2-BD59-A6C34878D82A}">
                    <a16:rowId xmlns:a16="http://schemas.microsoft.com/office/drawing/2014/main" val="3942034643"/>
                  </a:ext>
                </a:extLst>
              </a:tr>
              <a:tr h="370840">
                <a:tc>
                  <a:txBody>
                    <a:bodyPr/>
                    <a:lstStyle/>
                    <a:p>
                      <a:r>
                        <a:rPr lang="de-DE" sz="1600" dirty="0"/>
                        <a:t>Project </a:t>
                      </a:r>
                      <a:r>
                        <a:rPr lang="de-DE" sz="1600" dirty="0" err="1"/>
                        <a:t>Result</a:t>
                      </a:r>
                      <a:r>
                        <a:rPr lang="de-DE" sz="1600" dirty="0"/>
                        <a:t>  6</a:t>
                      </a:r>
                    </a:p>
                  </a:txBody>
                  <a:tcPr/>
                </a:tc>
                <a:tc>
                  <a:txBody>
                    <a:bodyPr/>
                    <a:lstStyle/>
                    <a:p>
                      <a:r>
                        <a:rPr lang="de-DE" sz="1600" dirty="0"/>
                        <a:t>2022-02</a:t>
                      </a:r>
                    </a:p>
                  </a:txBody>
                  <a:tcPr/>
                </a:tc>
                <a:tc>
                  <a:txBody>
                    <a:bodyPr/>
                    <a:lstStyle/>
                    <a:p>
                      <a:r>
                        <a:rPr lang="de-DE" sz="1600" dirty="0"/>
                        <a:t>2024-02</a:t>
                      </a:r>
                    </a:p>
                  </a:txBody>
                  <a:tcPr/>
                </a:tc>
                <a:tc>
                  <a:txBody>
                    <a:bodyPr/>
                    <a:lstStyle/>
                    <a:p>
                      <a:r>
                        <a:rPr lang="de-DE" sz="1600" b="0" i="0" kern="1200" dirty="0">
                          <a:solidFill>
                            <a:schemeClr val="dk1"/>
                          </a:solidFill>
                          <a:effectLst/>
                          <a:latin typeface="+mn-lt"/>
                          <a:ea typeface="+mn-ea"/>
                          <a:cs typeface="+mn-cs"/>
                        </a:rPr>
                        <a:t>EU-CERT - Policy </a:t>
                      </a:r>
                      <a:r>
                        <a:rPr lang="de-DE" sz="1600" b="0" i="0" kern="1200" dirty="0" err="1">
                          <a:solidFill>
                            <a:schemeClr val="dk1"/>
                          </a:solidFill>
                          <a:effectLst/>
                          <a:latin typeface="+mn-lt"/>
                          <a:ea typeface="+mn-ea"/>
                          <a:cs typeface="+mn-cs"/>
                        </a:rPr>
                        <a:t>paper</a:t>
                      </a:r>
                      <a:endParaRPr lang="de-DE" sz="1600" dirty="0"/>
                    </a:p>
                  </a:txBody>
                  <a:tcPr/>
                </a:tc>
                <a:tc>
                  <a:txBody>
                    <a:bodyPr/>
                    <a:lstStyle/>
                    <a:p>
                      <a:r>
                        <a:rPr lang="pt-BR" sz="1600" b="0" i="0" kern="1200" dirty="0">
                          <a:solidFill>
                            <a:schemeClr val="dk1"/>
                          </a:solidFill>
                          <a:effectLst/>
                          <a:latin typeface="+mn-lt"/>
                          <a:ea typeface="+mn-ea"/>
                          <a:cs typeface="+mn-cs"/>
                        </a:rPr>
                        <a:t>Associação Rede de Universidades da Terceira Idade - Portugal</a:t>
                      </a:r>
                      <a:endParaRPr lang="de-DE" sz="1600" dirty="0"/>
                    </a:p>
                  </a:txBody>
                  <a:tcPr/>
                </a:tc>
                <a:extLst>
                  <a:ext uri="{0D108BD9-81ED-4DB2-BD59-A6C34878D82A}">
                    <a16:rowId xmlns:a16="http://schemas.microsoft.com/office/drawing/2014/main" val="2637237808"/>
                  </a:ext>
                </a:extLst>
              </a:tr>
              <a:tr h="370840">
                <a:tc>
                  <a:txBody>
                    <a:bodyPr/>
                    <a:lstStyle/>
                    <a:p>
                      <a:r>
                        <a:rPr lang="de-DE" sz="1600" dirty="0"/>
                        <a:t>Project </a:t>
                      </a:r>
                      <a:r>
                        <a:rPr lang="de-DE" sz="1600" dirty="0" err="1"/>
                        <a:t>Result</a:t>
                      </a:r>
                      <a:r>
                        <a:rPr lang="de-DE" sz="1600" dirty="0"/>
                        <a:t> 7</a:t>
                      </a:r>
                    </a:p>
                  </a:txBody>
                  <a:tcPr/>
                </a:tc>
                <a:tc>
                  <a:txBody>
                    <a:bodyPr/>
                    <a:lstStyle/>
                    <a:p>
                      <a:r>
                        <a:rPr lang="de-DE" sz="1600" dirty="0"/>
                        <a:t>2202-02</a:t>
                      </a:r>
                    </a:p>
                  </a:txBody>
                  <a:tcPr/>
                </a:tc>
                <a:tc>
                  <a:txBody>
                    <a:bodyPr/>
                    <a:lstStyle/>
                    <a:p>
                      <a:r>
                        <a:rPr lang="de-DE" sz="1600" dirty="0"/>
                        <a:t>2024-02</a:t>
                      </a:r>
                    </a:p>
                  </a:txBody>
                  <a:tcPr/>
                </a:tc>
                <a:tc>
                  <a:txBody>
                    <a:bodyPr/>
                    <a:lstStyle/>
                    <a:p>
                      <a:r>
                        <a:rPr lang="fr-FR" sz="1600" b="0" i="0" kern="1200">
                          <a:solidFill>
                            <a:schemeClr val="dk1"/>
                          </a:solidFill>
                          <a:effectLst/>
                          <a:latin typeface="+mn-lt"/>
                          <a:ea typeface="+mn-ea"/>
                          <a:cs typeface="+mn-cs"/>
                        </a:rPr>
                        <a:t>EU-CERT </a:t>
                      </a:r>
                      <a:r>
                        <a:rPr lang="fr-FR" sz="1600" b="0" i="0" kern="1200" dirty="0">
                          <a:solidFill>
                            <a:schemeClr val="dk1"/>
                          </a:solidFill>
                          <a:effectLst/>
                          <a:latin typeface="+mn-lt"/>
                          <a:ea typeface="+mn-ea"/>
                          <a:cs typeface="+mn-cs"/>
                        </a:rPr>
                        <a:t>- </a:t>
                      </a:r>
                      <a:r>
                        <a:rPr lang="fr-FR" sz="1600" b="0" i="0" kern="1200" dirty="0" err="1">
                          <a:solidFill>
                            <a:schemeClr val="dk1"/>
                          </a:solidFill>
                          <a:effectLst/>
                          <a:latin typeface="+mn-lt"/>
                          <a:ea typeface="+mn-ea"/>
                          <a:cs typeface="+mn-cs"/>
                        </a:rPr>
                        <a:t>Layman</a:t>
                      </a:r>
                      <a:r>
                        <a:rPr lang="fr-FR" sz="1600" b="0" i="0" kern="1200" dirty="0">
                          <a:solidFill>
                            <a:schemeClr val="dk1"/>
                          </a:solidFill>
                          <a:effectLst/>
                          <a:latin typeface="+mn-lt"/>
                          <a:ea typeface="+mn-ea"/>
                          <a:cs typeface="+mn-cs"/>
                        </a:rPr>
                        <a:t> ́s report</a:t>
                      </a:r>
                      <a:endParaRPr lang="de-DE" sz="1600" dirty="0"/>
                    </a:p>
                  </a:txBody>
                  <a:tcPr/>
                </a:tc>
                <a:tc>
                  <a:txBody>
                    <a:bodyPr/>
                    <a:lstStyle/>
                    <a:p>
                      <a:r>
                        <a:rPr lang="de-DE" sz="1600" b="0" i="0" kern="1200" dirty="0">
                          <a:solidFill>
                            <a:schemeClr val="dk1"/>
                          </a:solidFill>
                          <a:effectLst/>
                          <a:latin typeface="+mn-lt"/>
                          <a:ea typeface="+mn-ea"/>
                          <a:cs typeface="+mn-cs"/>
                        </a:rPr>
                        <a:t>TIR Consulting Group </a:t>
                      </a:r>
                      <a:r>
                        <a:rPr lang="de-DE" sz="1600" b="0" i="0" kern="1200" dirty="0" err="1">
                          <a:solidFill>
                            <a:schemeClr val="dk1"/>
                          </a:solidFill>
                          <a:effectLst/>
                          <a:latin typeface="+mn-lt"/>
                          <a:ea typeface="+mn-ea"/>
                          <a:cs typeface="+mn-cs"/>
                        </a:rPr>
                        <a:t>j.d.o.o</a:t>
                      </a:r>
                      <a:r>
                        <a:rPr lang="de-DE" sz="1600" b="0" i="0" kern="1200" dirty="0">
                          <a:solidFill>
                            <a:schemeClr val="dk1"/>
                          </a:solidFill>
                          <a:effectLst/>
                          <a:latin typeface="+mn-lt"/>
                          <a:ea typeface="+mn-ea"/>
                          <a:cs typeface="+mn-cs"/>
                        </a:rPr>
                        <a:t> - </a:t>
                      </a:r>
                      <a:r>
                        <a:rPr lang="de-DE" sz="1600" b="0" i="0" kern="1200" dirty="0" err="1">
                          <a:solidFill>
                            <a:schemeClr val="dk1"/>
                          </a:solidFill>
                          <a:effectLst/>
                          <a:latin typeface="+mn-lt"/>
                          <a:ea typeface="+mn-ea"/>
                          <a:cs typeface="+mn-cs"/>
                        </a:rPr>
                        <a:t>Croatia</a:t>
                      </a:r>
                      <a:endParaRPr lang="de-DE" sz="1600" dirty="0"/>
                    </a:p>
                  </a:txBody>
                  <a:tcPr/>
                </a:tc>
                <a:extLst>
                  <a:ext uri="{0D108BD9-81ED-4DB2-BD59-A6C34878D82A}">
                    <a16:rowId xmlns:a16="http://schemas.microsoft.com/office/drawing/2014/main" val="2576240836"/>
                  </a:ext>
                </a:extLst>
              </a:tr>
            </a:tbl>
          </a:graphicData>
        </a:graphic>
      </p:graphicFrame>
    </p:spTree>
    <p:extLst>
      <p:ext uri="{BB962C8B-B14F-4D97-AF65-F5344CB8AC3E}">
        <p14:creationId xmlns:p14="http://schemas.microsoft.com/office/powerpoint/2010/main" val="81507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A4D08-65B3-4AD1-98DF-6FD079EA49A7}"/>
              </a:ext>
            </a:extLst>
          </p:cNvPr>
          <p:cNvSpPr>
            <a:spLocks noGrp="1"/>
          </p:cNvSpPr>
          <p:nvPr>
            <p:ph type="title"/>
          </p:nvPr>
        </p:nvSpPr>
        <p:spPr/>
        <p:txBody>
          <a:bodyPr/>
          <a:lstStyle/>
          <a:p>
            <a:r>
              <a:rPr lang="de-DE" dirty="0"/>
              <a:t>Project </a:t>
            </a:r>
            <a:r>
              <a:rPr lang="de-DE" dirty="0" err="1"/>
              <a:t>Results</a:t>
            </a:r>
            <a:r>
              <a:rPr lang="de-DE" dirty="0"/>
              <a:t> </a:t>
            </a:r>
          </a:p>
        </p:txBody>
      </p:sp>
      <p:graphicFrame>
        <p:nvGraphicFramePr>
          <p:cNvPr id="4" name="Inhaltsplatzhalter 3">
            <a:extLst>
              <a:ext uri="{FF2B5EF4-FFF2-40B4-BE49-F238E27FC236}">
                <a16:creationId xmlns:a16="http://schemas.microsoft.com/office/drawing/2014/main" id="{5AF53257-A906-4545-9323-285A54AC9163}"/>
              </a:ext>
            </a:extLst>
          </p:cNvPr>
          <p:cNvGraphicFramePr>
            <a:graphicFrameLocks noGrp="1"/>
          </p:cNvGraphicFramePr>
          <p:nvPr>
            <p:ph idx="1"/>
            <p:extLst>
              <p:ext uri="{D42A27DB-BD31-4B8C-83A1-F6EECF244321}">
                <p14:modId xmlns:p14="http://schemas.microsoft.com/office/powerpoint/2010/main" val="2495350380"/>
              </p:ext>
            </p:extLst>
          </p:nvPr>
        </p:nvGraphicFramePr>
        <p:xfrm>
          <a:off x="803694" y="1110344"/>
          <a:ext cx="10584612" cy="4937760"/>
        </p:xfrm>
        <a:graphic>
          <a:graphicData uri="http://schemas.openxmlformats.org/drawingml/2006/table">
            <a:tbl>
              <a:tblPr firstRow="1" bandRow="1">
                <a:tableStyleId>{5C22544A-7EE6-4342-B048-85BDC9FD1C3A}</a:tableStyleId>
              </a:tblPr>
              <a:tblGrid>
                <a:gridCol w="1553478">
                  <a:extLst>
                    <a:ext uri="{9D8B030D-6E8A-4147-A177-3AD203B41FA5}">
                      <a16:colId xmlns:a16="http://schemas.microsoft.com/office/drawing/2014/main" val="3999859850"/>
                    </a:ext>
                  </a:extLst>
                </a:gridCol>
                <a:gridCol w="1467100">
                  <a:extLst>
                    <a:ext uri="{9D8B030D-6E8A-4147-A177-3AD203B41FA5}">
                      <a16:colId xmlns:a16="http://schemas.microsoft.com/office/drawing/2014/main" val="3607398813"/>
                    </a:ext>
                  </a:extLst>
                </a:gridCol>
                <a:gridCol w="1172820">
                  <a:extLst>
                    <a:ext uri="{9D8B030D-6E8A-4147-A177-3AD203B41FA5}">
                      <a16:colId xmlns:a16="http://schemas.microsoft.com/office/drawing/2014/main" val="3496840881"/>
                    </a:ext>
                  </a:extLst>
                </a:gridCol>
                <a:gridCol w="3702269">
                  <a:extLst>
                    <a:ext uri="{9D8B030D-6E8A-4147-A177-3AD203B41FA5}">
                      <a16:colId xmlns:a16="http://schemas.microsoft.com/office/drawing/2014/main" val="3087164003"/>
                    </a:ext>
                  </a:extLst>
                </a:gridCol>
                <a:gridCol w="2688945">
                  <a:extLst>
                    <a:ext uri="{9D8B030D-6E8A-4147-A177-3AD203B41FA5}">
                      <a16:colId xmlns:a16="http://schemas.microsoft.com/office/drawing/2014/main" val="3095970847"/>
                    </a:ext>
                  </a:extLst>
                </a:gridCol>
              </a:tblGrid>
              <a:tr h="370840">
                <a:tc>
                  <a:txBody>
                    <a:bodyPr/>
                    <a:lstStyle/>
                    <a:p>
                      <a:r>
                        <a:rPr lang="de-DE" sz="1800" dirty="0"/>
                        <a:t>Project </a:t>
                      </a:r>
                      <a:r>
                        <a:rPr lang="de-DE" sz="1800" dirty="0" err="1"/>
                        <a:t>Results</a:t>
                      </a:r>
                      <a:r>
                        <a:rPr lang="de-DE" sz="1800" dirty="0"/>
                        <a:t> </a:t>
                      </a:r>
                    </a:p>
                  </a:txBody>
                  <a:tcPr/>
                </a:tc>
                <a:tc>
                  <a:txBody>
                    <a:bodyPr/>
                    <a:lstStyle/>
                    <a:p>
                      <a:r>
                        <a:rPr lang="de-DE" sz="1800" dirty="0" err="1"/>
                        <a:t>Starting</a:t>
                      </a:r>
                      <a:r>
                        <a:rPr lang="de-DE" sz="1800" dirty="0"/>
                        <a:t> </a:t>
                      </a:r>
                      <a:r>
                        <a:rPr lang="de-DE" sz="1800" dirty="0" err="1"/>
                        <a:t>period</a:t>
                      </a:r>
                      <a:endParaRPr lang="de-DE" sz="1800" dirty="0"/>
                    </a:p>
                  </a:txBody>
                  <a:tcPr/>
                </a:tc>
                <a:tc>
                  <a:txBody>
                    <a:bodyPr/>
                    <a:lstStyle/>
                    <a:p>
                      <a:r>
                        <a:rPr lang="de-DE" sz="1800" dirty="0"/>
                        <a:t>End of </a:t>
                      </a:r>
                      <a:r>
                        <a:rPr lang="de-DE" sz="1800" dirty="0" err="1"/>
                        <a:t>period</a:t>
                      </a:r>
                      <a:endParaRPr lang="de-DE" sz="1800" dirty="0"/>
                    </a:p>
                  </a:txBody>
                  <a:tcPr/>
                </a:tc>
                <a:tc>
                  <a:txBody>
                    <a:bodyPr/>
                    <a:lstStyle/>
                    <a:p>
                      <a:r>
                        <a:rPr lang="de-DE" sz="1800" dirty="0"/>
                        <a:t>Activity Title </a:t>
                      </a:r>
                    </a:p>
                  </a:txBody>
                  <a:tcPr/>
                </a:tc>
                <a:tc>
                  <a:txBody>
                    <a:bodyPr/>
                    <a:lstStyle/>
                    <a:p>
                      <a:r>
                        <a:rPr lang="de-DE" sz="1800" dirty="0" err="1"/>
                        <a:t>Leading</a:t>
                      </a:r>
                      <a:r>
                        <a:rPr lang="de-DE" sz="1800" dirty="0"/>
                        <a:t> Organisation</a:t>
                      </a:r>
                    </a:p>
                  </a:txBody>
                  <a:tcPr/>
                </a:tc>
                <a:extLst>
                  <a:ext uri="{0D108BD9-81ED-4DB2-BD59-A6C34878D82A}">
                    <a16:rowId xmlns:a16="http://schemas.microsoft.com/office/drawing/2014/main" val="1040068762"/>
                  </a:ext>
                </a:extLst>
              </a:tr>
              <a:tr h="370840">
                <a:tc>
                  <a:txBody>
                    <a:bodyPr/>
                    <a:lstStyle/>
                    <a:p>
                      <a:r>
                        <a:rPr lang="de-DE" sz="1600" dirty="0"/>
                        <a:t>Project </a:t>
                      </a:r>
                      <a:r>
                        <a:rPr lang="de-DE" sz="1600" dirty="0" err="1"/>
                        <a:t>Result</a:t>
                      </a:r>
                      <a:r>
                        <a:rPr lang="de-DE" sz="1600" dirty="0"/>
                        <a:t> 1</a:t>
                      </a:r>
                    </a:p>
                  </a:txBody>
                  <a:tcPr/>
                </a:tc>
                <a:tc>
                  <a:txBody>
                    <a:bodyPr/>
                    <a:lstStyle/>
                    <a:p>
                      <a:r>
                        <a:rPr lang="de-DE" sz="1600" dirty="0"/>
                        <a:t>2022-02</a:t>
                      </a:r>
                    </a:p>
                  </a:txBody>
                  <a:tcPr/>
                </a:tc>
                <a:tc>
                  <a:txBody>
                    <a:bodyPr/>
                    <a:lstStyle/>
                    <a:p>
                      <a:r>
                        <a:rPr lang="de-DE" sz="1600" dirty="0"/>
                        <a:t>2022- 10</a:t>
                      </a:r>
                    </a:p>
                  </a:txBody>
                  <a:tcPr/>
                </a:tc>
                <a:tc>
                  <a:txBody>
                    <a:bodyPr/>
                    <a:lstStyle/>
                    <a:p>
                      <a:r>
                        <a:rPr lang="en-US" sz="1600" b="0" i="0" kern="1200" dirty="0">
                          <a:solidFill>
                            <a:schemeClr val="dk1"/>
                          </a:solidFill>
                          <a:effectLst/>
                          <a:latin typeface="+mn-lt"/>
                          <a:ea typeface="+mn-ea"/>
                          <a:cs typeface="+mn-cs"/>
                        </a:rPr>
                        <a:t>EU-CERT - Research on Quality criteria, Accreditation and Certificate Structures</a:t>
                      </a:r>
                      <a:endParaRPr lang="de-DE" sz="1600" dirty="0"/>
                    </a:p>
                  </a:txBody>
                  <a:tcPr/>
                </a:tc>
                <a:tc>
                  <a:txBody>
                    <a:bodyPr/>
                    <a:lstStyle/>
                    <a:p>
                      <a:r>
                        <a:rPr lang="de-DE" sz="1600" dirty="0"/>
                        <a:t>University of Paderborn – Germany </a:t>
                      </a:r>
                    </a:p>
                  </a:txBody>
                  <a:tcPr/>
                </a:tc>
                <a:extLst>
                  <a:ext uri="{0D108BD9-81ED-4DB2-BD59-A6C34878D82A}">
                    <a16:rowId xmlns:a16="http://schemas.microsoft.com/office/drawing/2014/main" val="2427232479"/>
                  </a:ext>
                </a:extLst>
              </a:tr>
              <a:tr h="370840">
                <a:tc>
                  <a:txBody>
                    <a:bodyPr/>
                    <a:lstStyle/>
                    <a:p>
                      <a:r>
                        <a:rPr lang="de-DE" sz="1600" dirty="0"/>
                        <a:t>Project </a:t>
                      </a:r>
                      <a:r>
                        <a:rPr lang="de-DE" sz="1600" dirty="0" err="1"/>
                        <a:t>Result</a:t>
                      </a:r>
                      <a:r>
                        <a:rPr lang="de-DE" sz="1600" dirty="0"/>
                        <a:t> 2</a:t>
                      </a:r>
                    </a:p>
                  </a:txBody>
                  <a:tcPr/>
                </a:tc>
                <a:tc>
                  <a:txBody>
                    <a:bodyPr/>
                    <a:lstStyle/>
                    <a:p>
                      <a:r>
                        <a:rPr lang="de-DE" sz="1600" dirty="0"/>
                        <a:t>2022-02</a:t>
                      </a:r>
                    </a:p>
                  </a:txBody>
                  <a:tcPr/>
                </a:tc>
                <a:tc>
                  <a:txBody>
                    <a:bodyPr/>
                    <a:lstStyle/>
                    <a:p>
                      <a:r>
                        <a:rPr lang="de-DE" sz="1600" dirty="0"/>
                        <a:t>2023-03</a:t>
                      </a:r>
                    </a:p>
                  </a:txBody>
                  <a:tcPr/>
                </a:tc>
                <a:tc>
                  <a:txBody>
                    <a:bodyPr/>
                    <a:lstStyle/>
                    <a:p>
                      <a:r>
                        <a:rPr lang="de-DE" sz="1600" b="0" i="0" kern="1200" dirty="0">
                          <a:solidFill>
                            <a:schemeClr val="dk1"/>
                          </a:solidFill>
                          <a:effectLst/>
                          <a:latin typeface="+mn-lt"/>
                          <a:ea typeface="+mn-ea"/>
                          <a:cs typeface="+mn-cs"/>
                        </a:rPr>
                        <a:t>EU-CERT - Concept Design for </a:t>
                      </a:r>
                      <a:r>
                        <a:rPr lang="de-DE" sz="1600" b="0" i="0" kern="1200" dirty="0" err="1">
                          <a:solidFill>
                            <a:schemeClr val="dk1"/>
                          </a:solidFill>
                          <a:effectLst/>
                          <a:latin typeface="+mn-lt"/>
                          <a:ea typeface="+mn-ea"/>
                          <a:cs typeface="+mn-cs"/>
                        </a:rPr>
                        <a:t>Accredition</a:t>
                      </a:r>
                      <a:r>
                        <a:rPr lang="de-DE" sz="1600" b="0" i="0" kern="1200" dirty="0">
                          <a:solidFill>
                            <a:schemeClr val="dk1"/>
                          </a:solidFill>
                          <a:effectLst/>
                          <a:latin typeface="+mn-lt"/>
                          <a:ea typeface="+mn-ea"/>
                          <a:cs typeface="+mn-cs"/>
                        </a:rPr>
                        <a:t> and </a:t>
                      </a:r>
                      <a:r>
                        <a:rPr lang="de-DE" sz="1600" b="0" i="0" kern="1200" dirty="0" err="1">
                          <a:solidFill>
                            <a:schemeClr val="dk1"/>
                          </a:solidFill>
                          <a:effectLst/>
                          <a:latin typeface="+mn-lt"/>
                          <a:ea typeface="+mn-ea"/>
                          <a:cs typeface="+mn-cs"/>
                        </a:rPr>
                        <a:t>Certification</a:t>
                      </a:r>
                      <a:r>
                        <a:rPr lang="de-DE" sz="1600" b="0" i="0" kern="1200" dirty="0">
                          <a:solidFill>
                            <a:schemeClr val="dk1"/>
                          </a:solidFill>
                          <a:effectLst/>
                          <a:latin typeface="+mn-lt"/>
                          <a:ea typeface="+mn-ea"/>
                          <a:cs typeface="+mn-cs"/>
                        </a:rPr>
                        <a:t> </a:t>
                      </a:r>
                      <a:r>
                        <a:rPr lang="de-DE" sz="1600" b="0" i="0" kern="1200" dirty="0" err="1">
                          <a:solidFill>
                            <a:schemeClr val="dk1"/>
                          </a:solidFill>
                          <a:effectLst/>
                          <a:latin typeface="+mn-lt"/>
                          <a:ea typeface="+mn-ea"/>
                          <a:cs typeface="+mn-cs"/>
                        </a:rPr>
                        <a:t>Processes</a:t>
                      </a:r>
                      <a:endParaRPr lang="de-DE" sz="1600" dirty="0"/>
                    </a:p>
                  </a:txBody>
                  <a:tcPr/>
                </a:tc>
                <a:tc>
                  <a:txBody>
                    <a:bodyPr/>
                    <a:lstStyle/>
                    <a:p>
                      <a:r>
                        <a:rPr lang="de-DE" sz="1600" dirty="0"/>
                        <a:t>STANDO - Cyprus </a:t>
                      </a:r>
                    </a:p>
                  </a:txBody>
                  <a:tcPr/>
                </a:tc>
                <a:extLst>
                  <a:ext uri="{0D108BD9-81ED-4DB2-BD59-A6C34878D82A}">
                    <a16:rowId xmlns:a16="http://schemas.microsoft.com/office/drawing/2014/main" val="1921303077"/>
                  </a:ext>
                </a:extLst>
              </a:tr>
              <a:tr h="370840">
                <a:tc>
                  <a:txBody>
                    <a:bodyPr/>
                    <a:lstStyle/>
                    <a:p>
                      <a:r>
                        <a:rPr lang="de-DE" sz="1600" dirty="0"/>
                        <a:t>Project </a:t>
                      </a:r>
                      <a:r>
                        <a:rPr lang="de-DE" sz="1600" dirty="0" err="1"/>
                        <a:t>Result</a:t>
                      </a:r>
                      <a:r>
                        <a:rPr lang="de-DE" sz="1600" dirty="0"/>
                        <a:t>  3</a:t>
                      </a:r>
                    </a:p>
                  </a:txBody>
                  <a:tcPr/>
                </a:tc>
                <a:tc>
                  <a:txBody>
                    <a:bodyPr/>
                    <a:lstStyle/>
                    <a:p>
                      <a:r>
                        <a:rPr lang="de-DE" sz="1600" dirty="0"/>
                        <a:t>2022-05</a:t>
                      </a:r>
                    </a:p>
                  </a:txBody>
                  <a:tcPr/>
                </a:tc>
                <a:tc>
                  <a:txBody>
                    <a:bodyPr/>
                    <a:lstStyle/>
                    <a:p>
                      <a:r>
                        <a:rPr lang="de-DE" sz="1600" dirty="0"/>
                        <a:t>2023-07</a:t>
                      </a:r>
                    </a:p>
                  </a:txBody>
                  <a:tcPr/>
                </a:tc>
                <a:tc>
                  <a:txBody>
                    <a:bodyPr/>
                    <a:lstStyle/>
                    <a:p>
                      <a:r>
                        <a:rPr lang="en-US" sz="1600" b="0" i="0" kern="1200" dirty="0">
                          <a:solidFill>
                            <a:schemeClr val="dk1"/>
                          </a:solidFill>
                          <a:effectLst/>
                          <a:latin typeface="+mn-lt"/>
                          <a:ea typeface="+mn-ea"/>
                          <a:cs typeface="+mn-cs"/>
                        </a:rPr>
                        <a:t>EU-CERT - Accreditation Website and Data-base Design and Programming</a:t>
                      </a:r>
                      <a:endParaRPr lang="de-DE" sz="1600" dirty="0"/>
                    </a:p>
                  </a:txBody>
                  <a:tcPr/>
                </a:tc>
                <a:tc>
                  <a:txBody>
                    <a:bodyPr/>
                    <a:lstStyle/>
                    <a:p>
                      <a:r>
                        <a:rPr lang="en-US" sz="1600" b="0" i="0" kern="1200" dirty="0">
                          <a:solidFill>
                            <a:schemeClr val="dk1"/>
                          </a:solidFill>
                          <a:effectLst/>
                          <a:latin typeface="+mn-lt"/>
                          <a:ea typeface="+mn-ea"/>
                          <a:cs typeface="+mn-cs"/>
                        </a:rPr>
                        <a:t>Ingenious Knowledge GmbH - Germany</a:t>
                      </a:r>
                      <a:endParaRPr lang="de-DE" sz="1600" dirty="0"/>
                    </a:p>
                  </a:txBody>
                  <a:tcPr/>
                </a:tc>
                <a:extLst>
                  <a:ext uri="{0D108BD9-81ED-4DB2-BD59-A6C34878D82A}">
                    <a16:rowId xmlns:a16="http://schemas.microsoft.com/office/drawing/2014/main" val="1891114391"/>
                  </a:ext>
                </a:extLst>
              </a:tr>
              <a:tr h="370840">
                <a:tc>
                  <a:txBody>
                    <a:bodyPr/>
                    <a:lstStyle/>
                    <a:p>
                      <a:r>
                        <a:rPr lang="de-DE" sz="1600" dirty="0"/>
                        <a:t>Project </a:t>
                      </a:r>
                      <a:r>
                        <a:rPr lang="de-DE" sz="1600" dirty="0" err="1"/>
                        <a:t>Result</a:t>
                      </a:r>
                      <a:r>
                        <a:rPr lang="de-DE" sz="1600" dirty="0"/>
                        <a:t> 4 </a:t>
                      </a:r>
                    </a:p>
                  </a:txBody>
                  <a:tcPr/>
                </a:tc>
                <a:tc>
                  <a:txBody>
                    <a:bodyPr/>
                    <a:lstStyle/>
                    <a:p>
                      <a:r>
                        <a:rPr lang="de-DE" sz="1600" dirty="0"/>
                        <a:t>2022-07</a:t>
                      </a:r>
                    </a:p>
                  </a:txBody>
                  <a:tcPr/>
                </a:tc>
                <a:tc>
                  <a:txBody>
                    <a:bodyPr/>
                    <a:lstStyle/>
                    <a:p>
                      <a:r>
                        <a:rPr lang="de-DE" sz="1600" dirty="0"/>
                        <a:t>2023-07</a:t>
                      </a:r>
                    </a:p>
                  </a:txBody>
                  <a:tcPr/>
                </a:tc>
                <a:tc>
                  <a:txBody>
                    <a:bodyPr/>
                    <a:lstStyle/>
                    <a:p>
                      <a:r>
                        <a:rPr lang="de-DE" sz="1600" b="0" i="0" kern="1200" dirty="0">
                          <a:solidFill>
                            <a:schemeClr val="dk1"/>
                          </a:solidFill>
                          <a:effectLst/>
                          <a:latin typeface="+mn-lt"/>
                          <a:ea typeface="+mn-ea"/>
                          <a:cs typeface="+mn-cs"/>
                        </a:rPr>
                        <a:t>EU-CERT - Accreditation Handbook</a:t>
                      </a:r>
                      <a:endParaRPr lang="de-DE"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600" dirty="0"/>
                        <a:t>University of Paderborn - Germany</a:t>
                      </a:r>
                    </a:p>
                  </a:txBody>
                  <a:tcPr/>
                </a:tc>
                <a:extLst>
                  <a:ext uri="{0D108BD9-81ED-4DB2-BD59-A6C34878D82A}">
                    <a16:rowId xmlns:a16="http://schemas.microsoft.com/office/drawing/2014/main" val="3966953644"/>
                  </a:ext>
                </a:extLst>
              </a:tr>
              <a:tr h="370840">
                <a:tc>
                  <a:txBody>
                    <a:bodyPr/>
                    <a:lstStyle/>
                    <a:p>
                      <a:r>
                        <a:rPr lang="de-DE" sz="1600" dirty="0"/>
                        <a:t>Project </a:t>
                      </a:r>
                      <a:r>
                        <a:rPr lang="de-DE" sz="1600" dirty="0" err="1"/>
                        <a:t>Result</a:t>
                      </a:r>
                      <a:r>
                        <a:rPr lang="de-DE" sz="1600" dirty="0"/>
                        <a:t> 5</a:t>
                      </a:r>
                    </a:p>
                  </a:txBody>
                  <a:tcPr/>
                </a:tc>
                <a:tc>
                  <a:txBody>
                    <a:bodyPr/>
                    <a:lstStyle/>
                    <a:p>
                      <a:r>
                        <a:rPr lang="de-DE" sz="1600" dirty="0"/>
                        <a:t>2022-03</a:t>
                      </a:r>
                    </a:p>
                  </a:txBody>
                  <a:tcPr/>
                </a:tc>
                <a:tc>
                  <a:txBody>
                    <a:bodyPr/>
                    <a:lstStyle/>
                    <a:p>
                      <a:r>
                        <a:rPr lang="de-DE" sz="1600" dirty="0"/>
                        <a:t>2023-11</a:t>
                      </a:r>
                    </a:p>
                  </a:txBody>
                  <a:tcPr/>
                </a:tc>
                <a:tc>
                  <a:txBody>
                    <a:bodyPr/>
                    <a:lstStyle/>
                    <a:p>
                      <a:r>
                        <a:rPr lang="en-US" sz="1600" b="0" i="0" kern="1200" dirty="0">
                          <a:solidFill>
                            <a:schemeClr val="dk1"/>
                          </a:solidFill>
                          <a:effectLst/>
                          <a:latin typeface="+mn-lt"/>
                          <a:ea typeface="+mn-ea"/>
                          <a:cs typeface="+mn-cs"/>
                        </a:rPr>
                        <a:t>EU-CERT - Accreditation and Certification - Roll-out to adult education providers</a:t>
                      </a:r>
                      <a:endParaRPr lang="de-DE" sz="1600" dirty="0"/>
                    </a:p>
                  </a:txBody>
                  <a:tcPr/>
                </a:tc>
                <a:tc>
                  <a:txBody>
                    <a:bodyPr/>
                    <a:lstStyle/>
                    <a:p>
                      <a:r>
                        <a:rPr lang="de-DE" sz="1600" b="0" i="0" kern="1200" dirty="0" err="1">
                          <a:solidFill>
                            <a:schemeClr val="dk1"/>
                          </a:solidFill>
                          <a:effectLst/>
                          <a:latin typeface="+mn-lt"/>
                          <a:ea typeface="+mn-ea"/>
                          <a:cs typeface="+mn-cs"/>
                        </a:rPr>
                        <a:t>Esquare</a:t>
                      </a:r>
                      <a:r>
                        <a:rPr lang="de-DE" sz="1600" b="0" i="0" kern="1200" dirty="0">
                          <a:solidFill>
                            <a:schemeClr val="dk1"/>
                          </a:solidFill>
                          <a:effectLst/>
                          <a:latin typeface="+mn-lt"/>
                          <a:ea typeface="+mn-ea"/>
                          <a:cs typeface="+mn-cs"/>
                        </a:rPr>
                        <a:t> - France</a:t>
                      </a:r>
                      <a:endParaRPr lang="de-DE" sz="1600" dirty="0"/>
                    </a:p>
                  </a:txBody>
                  <a:tcPr/>
                </a:tc>
                <a:extLst>
                  <a:ext uri="{0D108BD9-81ED-4DB2-BD59-A6C34878D82A}">
                    <a16:rowId xmlns:a16="http://schemas.microsoft.com/office/drawing/2014/main" val="3942034643"/>
                  </a:ext>
                </a:extLst>
              </a:tr>
              <a:tr h="370840">
                <a:tc>
                  <a:txBody>
                    <a:bodyPr/>
                    <a:lstStyle/>
                    <a:p>
                      <a:r>
                        <a:rPr lang="de-DE" sz="1600" dirty="0"/>
                        <a:t>Project </a:t>
                      </a:r>
                      <a:r>
                        <a:rPr lang="de-DE" sz="1600" dirty="0" err="1"/>
                        <a:t>Result</a:t>
                      </a:r>
                      <a:r>
                        <a:rPr lang="de-DE" sz="1600" dirty="0"/>
                        <a:t>  6</a:t>
                      </a:r>
                    </a:p>
                  </a:txBody>
                  <a:tcPr/>
                </a:tc>
                <a:tc>
                  <a:txBody>
                    <a:bodyPr/>
                    <a:lstStyle/>
                    <a:p>
                      <a:r>
                        <a:rPr lang="de-DE" sz="1600" dirty="0"/>
                        <a:t>2022-02</a:t>
                      </a:r>
                    </a:p>
                  </a:txBody>
                  <a:tcPr/>
                </a:tc>
                <a:tc>
                  <a:txBody>
                    <a:bodyPr/>
                    <a:lstStyle/>
                    <a:p>
                      <a:r>
                        <a:rPr lang="de-DE" sz="1600" dirty="0"/>
                        <a:t>2024-02</a:t>
                      </a:r>
                    </a:p>
                  </a:txBody>
                  <a:tcPr/>
                </a:tc>
                <a:tc>
                  <a:txBody>
                    <a:bodyPr/>
                    <a:lstStyle/>
                    <a:p>
                      <a:r>
                        <a:rPr lang="de-DE" sz="1600" b="0" i="0" kern="1200" dirty="0">
                          <a:solidFill>
                            <a:schemeClr val="dk1"/>
                          </a:solidFill>
                          <a:effectLst/>
                          <a:latin typeface="+mn-lt"/>
                          <a:ea typeface="+mn-ea"/>
                          <a:cs typeface="+mn-cs"/>
                        </a:rPr>
                        <a:t>EU-CERT - Policy </a:t>
                      </a:r>
                      <a:r>
                        <a:rPr lang="de-DE" sz="1600" b="0" i="0" kern="1200" dirty="0" err="1">
                          <a:solidFill>
                            <a:schemeClr val="dk1"/>
                          </a:solidFill>
                          <a:effectLst/>
                          <a:latin typeface="+mn-lt"/>
                          <a:ea typeface="+mn-ea"/>
                          <a:cs typeface="+mn-cs"/>
                        </a:rPr>
                        <a:t>paper</a:t>
                      </a:r>
                      <a:endParaRPr lang="de-DE" sz="1600" dirty="0"/>
                    </a:p>
                  </a:txBody>
                  <a:tcPr/>
                </a:tc>
                <a:tc>
                  <a:txBody>
                    <a:bodyPr/>
                    <a:lstStyle/>
                    <a:p>
                      <a:r>
                        <a:rPr lang="pt-BR" sz="1600" b="0" i="0" kern="1200" dirty="0">
                          <a:solidFill>
                            <a:schemeClr val="dk1"/>
                          </a:solidFill>
                          <a:effectLst/>
                          <a:latin typeface="+mn-lt"/>
                          <a:ea typeface="+mn-ea"/>
                          <a:cs typeface="+mn-cs"/>
                        </a:rPr>
                        <a:t>Associação Rede de Universidades da Terceira Idade - Portugal</a:t>
                      </a:r>
                      <a:endParaRPr lang="de-DE" sz="1600" dirty="0"/>
                    </a:p>
                  </a:txBody>
                  <a:tcPr/>
                </a:tc>
                <a:extLst>
                  <a:ext uri="{0D108BD9-81ED-4DB2-BD59-A6C34878D82A}">
                    <a16:rowId xmlns:a16="http://schemas.microsoft.com/office/drawing/2014/main" val="2637237808"/>
                  </a:ext>
                </a:extLst>
              </a:tr>
              <a:tr h="370840">
                <a:tc>
                  <a:txBody>
                    <a:bodyPr/>
                    <a:lstStyle/>
                    <a:p>
                      <a:r>
                        <a:rPr lang="de-DE" sz="1600" dirty="0"/>
                        <a:t>Project </a:t>
                      </a:r>
                      <a:r>
                        <a:rPr lang="de-DE" sz="1600" dirty="0" err="1"/>
                        <a:t>Result</a:t>
                      </a:r>
                      <a:r>
                        <a:rPr lang="de-DE" sz="1600" dirty="0"/>
                        <a:t> 7</a:t>
                      </a:r>
                    </a:p>
                  </a:txBody>
                  <a:tcPr/>
                </a:tc>
                <a:tc>
                  <a:txBody>
                    <a:bodyPr/>
                    <a:lstStyle/>
                    <a:p>
                      <a:r>
                        <a:rPr lang="de-DE" sz="1600" dirty="0"/>
                        <a:t>2202-02</a:t>
                      </a:r>
                    </a:p>
                  </a:txBody>
                  <a:tcPr/>
                </a:tc>
                <a:tc>
                  <a:txBody>
                    <a:bodyPr/>
                    <a:lstStyle/>
                    <a:p>
                      <a:r>
                        <a:rPr lang="de-DE" sz="1600" dirty="0"/>
                        <a:t>2024-02</a:t>
                      </a:r>
                    </a:p>
                  </a:txBody>
                  <a:tcPr/>
                </a:tc>
                <a:tc>
                  <a:txBody>
                    <a:bodyPr/>
                    <a:lstStyle/>
                    <a:p>
                      <a:r>
                        <a:rPr lang="fr-FR" sz="1600" b="0" i="0" kern="1200">
                          <a:solidFill>
                            <a:schemeClr val="dk1"/>
                          </a:solidFill>
                          <a:effectLst/>
                          <a:latin typeface="+mn-lt"/>
                          <a:ea typeface="+mn-ea"/>
                          <a:cs typeface="+mn-cs"/>
                        </a:rPr>
                        <a:t>EU-CERT </a:t>
                      </a:r>
                      <a:r>
                        <a:rPr lang="fr-FR" sz="1600" b="0" i="0" kern="1200" dirty="0">
                          <a:solidFill>
                            <a:schemeClr val="dk1"/>
                          </a:solidFill>
                          <a:effectLst/>
                          <a:latin typeface="+mn-lt"/>
                          <a:ea typeface="+mn-ea"/>
                          <a:cs typeface="+mn-cs"/>
                        </a:rPr>
                        <a:t>- </a:t>
                      </a:r>
                      <a:r>
                        <a:rPr lang="fr-FR" sz="1600" b="0" i="0" kern="1200" dirty="0" err="1">
                          <a:solidFill>
                            <a:schemeClr val="dk1"/>
                          </a:solidFill>
                          <a:effectLst/>
                          <a:latin typeface="+mn-lt"/>
                          <a:ea typeface="+mn-ea"/>
                          <a:cs typeface="+mn-cs"/>
                        </a:rPr>
                        <a:t>Layman</a:t>
                      </a:r>
                      <a:r>
                        <a:rPr lang="fr-FR" sz="1600" b="0" i="0" kern="1200" dirty="0">
                          <a:solidFill>
                            <a:schemeClr val="dk1"/>
                          </a:solidFill>
                          <a:effectLst/>
                          <a:latin typeface="+mn-lt"/>
                          <a:ea typeface="+mn-ea"/>
                          <a:cs typeface="+mn-cs"/>
                        </a:rPr>
                        <a:t> ́s report</a:t>
                      </a:r>
                      <a:endParaRPr lang="de-DE" sz="1600" dirty="0"/>
                    </a:p>
                  </a:txBody>
                  <a:tcPr/>
                </a:tc>
                <a:tc>
                  <a:txBody>
                    <a:bodyPr/>
                    <a:lstStyle/>
                    <a:p>
                      <a:r>
                        <a:rPr lang="de-DE" sz="1600" b="0" i="0" kern="1200" dirty="0">
                          <a:solidFill>
                            <a:schemeClr val="dk1"/>
                          </a:solidFill>
                          <a:effectLst/>
                          <a:latin typeface="+mn-lt"/>
                          <a:ea typeface="+mn-ea"/>
                          <a:cs typeface="+mn-cs"/>
                        </a:rPr>
                        <a:t>TIR Consulting Group </a:t>
                      </a:r>
                      <a:r>
                        <a:rPr lang="de-DE" sz="1600" b="0" i="0" kern="1200" dirty="0" err="1">
                          <a:solidFill>
                            <a:schemeClr val="dk1"/>
                          </a:solidFill>
                          <a:effectLst/>
                          <a:latin typeface="+mn-lt"/>
                          <a:ea typeface="+mn-ea"/>
                          <a:cs typeface="+mn-cs"/>
                        </a:rPr>
                        <a:t>j.d.o.o</a:t>
                      </a:r>
                      <a:r>
                        <a:rPr lang="de-DE" sz="1600" b="0" i="0" kern="1200" dirty="0">
                          <a:solidFill>
                            <a:schemeClr val="dk1"/>
                          </a:solidFill>
                          <a:effectLst/>
                          <a:latin typeface="+mn-lt"/>
                          <a:ea typeface="+mn-ea"/>
                          <a:cs typeface="+mn-cs"/>
                        </a:rPr>
                        <a:t> - </a:t>
                      </a:r>
                      <a:r>
                        <a:rPr lang="de-DE" sz="1600" b="0" i="0" kern="1200" dirty="0" err="1">
                          <a:solidFill>
                            <a:schemeClr val="dk1"/>
                          </a:solidFill>
                          <a:effectLst/>
                          <a:latin typeface="+mn-lt"/>
                          <a:ea typeface="+mn-ea"/>
                          <a:cs typeface="+mn-cs"/>
                        </a:rPr>
                        <a:t>Croatia</a:t>
                      </a:r>
                      <a:endParaRPr lang="de-DE" sz="1600" dirty="0"/>
                    </a:p>
                  </a:txBody>
                  <a:tcPr/>
                </a:tc>
                <a:extLst>
                  <a:ext uri="{0D108BD9-81ED-4DB2-BD59-A6C34878D82A}">
                    <a16:rowId xmlns:a16="http://schemas.microsoft.com/office/drawing/2014/main" val="2576240836"/>
                  </a:ext>
                </a:extLst>
              </a:tr>
            </a:tbl>
          </a:graphicData>
        </a:graphic>
      </p:graphicFrame>
      <p:pic>
        <p:nvPicPr>
          <p:cNvPr id="3" name="Grafik 2" descr="Häkchen mit einfarbiger Füllung">
            <a:extLst>
              <a:ext uri="{FF2B5EF4-FFF2-40B4-BE49-F238E27FC236}">
                <a16:creationId xmlns:a16="http://schemas.microsoft.com/office/drawing/2014/main" id="{24D6848B-5A49-D500-9812-57215C9689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53621" y="1683397"/>
            <a:ext cx="648478" cy="648478"/>
          </a:xfrm>
          <a:prstGeom prst="rect">
            <a:avLst/>
          </a:prstGeom>
        </p:spPr>
      </p:pic>
      <p:sp>
        <p:nvSpPr>
          <p:cNvPr id="5" name="Rechteck 4">
            <a:extLst>
              <a:ext uri="{FF2B5EF4-FFF2-40B4-BE49-F238E27FC236}">
                <a16:creationId xmlns:a16="http://schemas.microsoft.com/office/drawing/2014/main" id="{BDC2E316-AC24-DE7D-28AA-5F4F5E191095}"/>
              </a:ext>
            </a:extLst>
          </p:cNvPr>
          <p:cNvSpPr/>
          <p:nvPr/>
        </p:nvSpPr>
        <p:spPr>
          <a:xfrm>
            <a:off x="803694" y="2909455"/>
            <a:ext cx="10584612" cy="592280"/>
          </a:xfrm>
          <a:prstGeom prst="rect">
            <a:avLst/>
          </a:prstGeom>
          <a:noFill/>
          <a:ln w="762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pic>
        <p:nvPicPr>
          <p:cNvPr id="6" name="Grafik 5" descr="Häkchen mit einfarbiger Füllung">
            <a:extLst>
              <a:ext uri="{FF2B5EF4-FFF2-40B4-BE49-F238E27FC236}">
                <a16:creationId xmlns:a16="http://schemas.microsoft.com/office/drawing/2014/main" id="{26E43947-1D01-2ECF-49E0-2D9C25FF89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53621" y="2260977"/>
            <a:ext cx="648478" cy="648478"/>
          </a:xfrm>
          <a:prstGeom prst="rect">
            <a:avLst/>
          </a:prstGeom>
        </p:spPr>
      </p:pic>
    </p:spTree>
    <p:extLst>
      <p:ext uri="{BB962C8B-B14F-4D97-AF65-F5344CB8AC3E}">
        <p14:creationId xmlns:p14="http://schemas.microsoft.com/office/powerpoint/2010/main" val="408640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2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a:bodyPr>
          <a:lstStyle/>
          <a:p>
            <a:r>
              <a:rPr lang="en-US" dirty="0"/>
              <a:t>EU-CERT - Concept Design for Accreditation and Certification Processes </a:t>
            </a:r>
            <a:r>
              <a:rPr lang="en-US" sz="2000" dirty="0"/>
              <a:t>(Leading </a:t>
            </a:r>
            <a:r>
              <a:rPr lang="en-US" sz="2000" dirty="0" err="1"/>
              <a:t>orga</a:t>
            </a:r>
            <a:r>
              <a:rPr lang="en-US" sz="2000" dirty="0"/>
              <a:t>: </a:t>
            </a:r>
            <a:r>
              <a:rPr lang="en-US" sz="2000" dirty="0" err="1"/>
              <a:t>STANDo</a:t>
            </a:r>
            <a:r>
              <a:rPr lang="en-US" sz="2000" dirty="0"/>
              <a:t>) </a:t>
            </a:r>
            <a:endParaRPr lang="de-DE" dirty="0"/>
          </a:p>
        </p:txBody>
      </p:sp>
    </p:spTree>
    <p:extLst>
      <p:ext uri="{BB962C8B-B14F-4D97-AF65-F5344CB8AC3E}">
        <p14:creationId xmlns:p14="http://schemas.microsoft.com/office/powerpoint/2010/main" val="1910625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A4D08-65B3-4AD1-98DF-6FD079EA49A7}"/>
              </a:ext>
            </a:extLst>
          </p:cNvPr>
          <p:cNvSpPr>
            <a:spLocks noGrp="1"/>
          </p:cNvSpPr>
          <p:nvPr>
            <p:ph type="title"/>
          </p:nvPr>
        </p:nvSpPr>
        <p:spPr/>
        <p:txBody>
          <a:bodyPr/>
          <a:lstStyle/>
          <a:p>
            <a:r>
              <a:rPr lang="de-DE" dirty="0"/>
              <a:t>Project </a:t>
            </a:r>
            <a:r>
              <a:rPr lang="de-DE" dirty="0" err="1"/>
              <a:t>Results</a:t>
            </a:r>
            <a:r>
              <a:rPr lang="de-DE" dirty="0"/>
              <a:t> </a:t>
            </a:r>
          </a:p>
        </p:txBody>
      </p:sp>
      <p:graphicFrame>
        <p:nvGraphicFramePr>
          <p:cNvPr id="4" name="Inhaltsplatzhalter 3">
            <a:extLst>
              <a:ext uri="{FF2B5EF4-FFF2-40B4-BE49-F238E27FC236}">
                <a16:creationId xmlns:a16="http://schemas.microsoft.com/office/drawing/2014/main" id="{5AF53257-A906-4545-9323-285A54AC9163}"/>
              </a:ext>
            </a:extLst>
          </p:cNvPr>
          <p:cNvGraphicFramePr>
            <a:graphicFrameLocks noGrp="1"/>
          </p:cNvGraphicFramePr>
          <p:nvPr>
            <p:ph idx="1"/>
            <p:extLst>
              <p:ext uri="{D42A27DB-BD31-4B8C-83A1-F6EECF244321}">
                <p14:modId xmlns:p14="http://schemas.microsoft.com/office/powerpoint/2010/main" val="2361770913"/>
              </p:ext>
            </p:extLst>
          </p:nvPr>
        </p:nvGraphicFramePr>
        <p:xfrm>
          <a:off x="1097280" y="1476895"/>
          <a:ext cx="9576824" cy="3352800"/>
        </p:xfrm>
        <a:graphic>
          <a:graphicData uri="http://schemas.openxmlformats.org/drawingml/2006/table">
            <a:tbl>
              <a:tblPr firstRow="1" bandRow="1">
                <a:tableStyleId>{5C22544A-7EE6-4342-B048-85BDC9FD1C3A}</a:tableStyleId>
              </a:tblPr>
              <a:tblGrid>
                <a:gridCol w="1553478">
                  <a:extLst>
                    <a:ext uri="{9D8B030D-6E8A-4147-A177-3AD203B41FA5}">
                      <a16:colId xmlns:a16="http://schemas.microsoft.com/office/drawing/2014/main" val="3999859850"/>
                    </a:ext>
                  </a:extLst>
                </a:gridCol>
                <a:gridCol w="1467100">
                  <a:extLst>
                    <a:ext uri="{9D8B030D-6E8A-4147-A177-3AD203B41FA5}">
                      <a16:colId xmlns:a16="http://schemas.microsoft.com/office/drawing/2014/main" val="3607398813"/>
                    </a:ext>
                  </a:extLst>
                </a:gridCol>
                <a:gridCol w="1172820">
                  <a:extLst>
                    <a:ext uri="{9D8B030D-6E8A-4147-A177-3AD203B41FA5}">
                      <a16:colId xmlns:a16="http://schemas.microsoft.com/office/drawing/2014/main" val="3496840881"/>
                    </a:ext>
                  </a:extLst>
                </a:gridCol>
                <a:gridCol w="3702269">
                  <a:extLst>
                    <a:ext uri="{9D8B030D-6E8A-4147-A177-3AD203B41FA5}">
                      <a16:colId xmlns:a16="http://schemas.microsoft.com/office/drawing/2014/main" val="3087164003"/>
                    </a:ext>
                  </a:extLst>
                </a:gridCol>
                <a:gridCol w="1681157">
                  <a:extLst>
                    <a:ext uri="{9D8B030D-6E8A-4147-A177-3AD203B41FA5}">
                      <a16:colId xmlns:a16="http://schemas.microsoft.com/office/drawing/2014/main" val="3095970847"/>
                    </a:ext>
                  </a:extLst>
                </a:gridCol>
              </a:tblGrid>
              <a:tr h="370840">
                <a:tc>
                  <a:txBody>
                    <a:bodyPr/>
                    <a:lstStyle/>
                    <a:p>
                      <a:r>
                        <a:rPr lang="de-DE" sz="1600" dirty="0"/>
                        <a:t>Project </a:t>
                      </a:r>
                      <a:r>
                        <a:rPr lang="de-DE" sz="1600" dirty="0" err="1"/>
                        <a:t>Result</a:t>
                      </a:r>
                      <a:r>
                        <a:rPr lang="de-DE" sz="1600" dirty="0"/>
                        <a:t> 2</a:t>
                      </a:r>
                    </a:p>
                  </a:txBody>
                  <a:tcPr/>
                </a:tc>
                <a:tc>
                  <a:txBody>
                    <a:bodyPr/>
                    <a:lstStyle/>
                    <a:p>
                      <a:r>
                        <a:rPr lang="de-DE" sz="1600" dirty="0"/>
                        <a:t>2022-02</a:t>
                      </a:r>
                    </a:p>
                  </a:txBody>
                  <a:tcPr/>
                </a:tc>
                <a:tc>
                  <a:txBody>
                    <a:bodyPr/>
                    <a:lstStyle/>
                    <a:p>
                      <a:r>
                        <a:rPr lang="de-DE" sz="1600" dirty="0"/>
                        <a:t>2023-03</a:t>
                      </a:r>
                    </a:p>
                  </a:txBody>
                  <a:tcPr/>
                </a:tc>
                <a:tc>
                  <a:txBody>
                    <a:bodyPr/>
                    <a:lstStyle/>
                    <a:p>
                      <a:r>
                        <a:rPr lang="de-DE" sz="1600" b="0" i="0" kern="1200" dirty="0">
                          <a:solidFill>
                            <a:schemeClr val="dk1"/>
                          </a:solidFill>
                          <a:effectLst/>
                          <a:latin typeface="+mn-lt"/>
                          <a:ea typeface="+mn-ea"/>
                          <a:cs typeface="+mn-cs"/>
                        </a:rPr>
                        <a:t>EU-CERT - Concept Design for </a:t>
                      </a:r>
                      <a:r>
                        <a:rPr lang="de-DE" sz="1600" b="0" i="0" kern="1200" dirty="0" err="1">
                          <a:solidFill>
                            <a:schemeClr val="dk1"/>
                          </a:solidFill>
                          <a:effectLst/>
                          <a:latin typeface="+mn-lt"/>
                          <a:ea typeface="+mn-ea"/>
                          <a:cs typeface="+mn-cs"/>
                        </a:rPr>
                        <a:t>Accredition</a:t>
                      </a:r>
                      <a:r>
                        <a:rPr lang="de-DE" sz="1600" b="0" i="0" kern="1200" dirty="0">
                          <a:solidFill>
                            <a:schemeClr val="dk1"/>
                          </a:solidFill>
                          <a:effectLst/>
                          <a:latin typeface="+mn-lt"/>
                          <a:ea typeface="+mn-ea"/>
                          <a:cs typeface="+mn-cs"/>
                        </a:rPr>
                        <a:t> and </a:t>
                      </a:r>
                      <a:r>
                        <a:rPr lang="de-DE" sz="1600" b="0" i="0" kern="1200" dirty="0" err="1">
                          <a:solidFill>
                            <a:schemeClr val="dk1"/>
                          </a:solidFill>
                          <a:effectLst/>
                          <a:latin typeface="+mn-lt"/>
                          <a:ea typeface="+mn-ea"/>
                          <a:cs typeface="+mn-cs"/>
                        </a:rPr>
                        <a:t>Certification</a:t>
                      </a:r>
                      <a:r>
                        <a:rPr lang="de-DE" sz="1600" b="0" i="0" kern="1200" dirty="0">
                          <a:solidFill>
                            <a:schemeClr val="dk1"/>
                          </a:solidFill>
                          <a:effectLst/>
                          <a:latin typeface="+mn-lt"/>
                          <a:ea typeface="+mn-ea"/>
                          <a:cs typeface="+mn-cs"/>
                        </a:rPr>
                        <a:t> </a:t>
                      </a:r>
                      <a:r>
                        <a:rPr lang="de-DE" sz="1600" b="0" i="0" kern="1200" dirty="0" err="1">
                          <a:solidFill>
                            <a:schemeClr val="dk1"/>
                          </a:solidFill>
                          <a:effectLst/>
                          <a:latin typeface="+mn-lt"/>
                          <a:ea typeface="+mn-ea"/>
                          <a:cs typeface="+mn-cs"/>
                        </a:rPr>
                        <a:t>Processes</a:t>
                      </a:r>
                      <a:endParaRPr lang="de-DE" sz="1600" dirty="0"/>
                    </a:p>
                  </a:txBody>
                  <a:tcPr/>
                </a:tc>
                <a:tc>
                  <a:txBody>
                    <a:bodyPr/>
                    <a:lstStyle/>
                    <a:p>
                      <a:r>
                        <a:rPr lang="de-DE" sz="1600" dirty="0"/>
                        <a:t>STANDO - Cyprus </a:t>
                      </a:r>
                    </a:p>
                  </a:txBody>
                  <a:tcPr/>
                </a:tc>
                <a:extLst>
                  <a:ext uri="{0D108BD9-81ED-4DB2-BD59-A6C34878D82A}">
                    <a16:rowId xmlns:a16="http://schemas.microsoft.com/office/drawing/2014/main" val="1921303077"/>
                  </a:ext>
                </a:extLst>
              </a:tr>
              <a:tr h="370840">
                <a:tc gridSpan="5">
                  <a:txBody>
                    <a:bodyPr/>
                    <a:lstStyle/>
                    <a:p>
                      <a:pPr marL="285750" indent="-285750">
                        <a:buFont typeface="Wingdings" panose="05000000000000000000" pitchFamily="2" charset="2"/>
                        <a:buChar char="ü"/>
                      </a:pPr>
                      <a:r>
                        <a:rPr lang="de-DE" sz="1600" b="1" dirty="0"/>
                        <a:t>Create </a:t>
                      </a:r>
                      <a:r>
                        <a:rPr lang="de-DE" sz="1600" b="1" dirty="0" err="1"/>
                        <a:t>concept</a:t>
                      </a:r>
                      <a:r>
                        <a:rPr lang="de-DE" sz="1600" b="1" dirty="0"/>
                        <a:t> design</a:t>
                      </a:r>
                    </a:p>
                    <a:p>
                      <a:pPr marL="742950" lvl="1" indent="-285750">
                        <a:buFont typeface="Arial" panose="020B0604020202020204" pitchFamily="34" charset="0"/>
                        <a:buChar char="•"/>
                      </a:pPr>
                      <a:r>
                        <a:rPr lang="de-DE" sz="1600" dirty="0"/>
                        <a:t>Accreditation </a:t>
                      </a:r>
                      <a:r>
                        <a:rPr lang="de-DE" sz="1600" dirty="0" err="1"/>
                        <a:t>process</a:t>
                      </a:r>
                      <a:r>
                        <a:rPr lang="de-DE" sz="1600" dirty="0"/>
                        <a:t> will </a:t>
                      </a:r>
                      <a:r>
                        <a:rPr lang="de-DE" sz="1600" dirty="0" err="1"/>
                        <a:t>be</a:t>
                      </a:r>
                      <a:r>
                        <a:rPr lang="de-DE" sz="1600" dirty="0"/>
                        <a:t> </a:t>
                      </a:r>
                      <a:r>
                        <a:rPr lang="de-DE" sz="1600" dirty="0" err="1"/>
                        <a:t>designed</a:t>
                      </a:r>
                      <a:r>
                        <a:rPr lang="de-DE" sz="1600" dirty="0"/>
                        <a:t> </a:t>
                      </a:r>
                      <a:r>
                        <a:rPr lang="de-DE" sz="1600" dirty="0" err="1"/>
                        <a:t>to</a:t>
                      </a:r>
                      <a:r>
                        <a:rPr lang="de-DE" sz="1600" dirty="0"/>
                        <a:t> </a:t>
                      </a:r>
                      <a:r>
                        <a:rPr lang="de-DE" sz="1600" dirty="0" err="1"/>
                        <a:t>be</a:t>
                      </a:r>
                      <a:r>
                        <a:rPr lang="de-DE" sz="1600" dirty="0"/>
                        <a:t> supportive, </a:t>
                      </a:r>
                      <a:r>
                        <a:rPr lang="de-DE" sz="1600" dirty="0" err="1"/>
                        <a:t>consistent</a:t>
                      </a:r>
                      <a:r>
                        <a:rPr lang="de-DE" sz="1600" dirty="0"/>
                        <a:t>, and </a:t>
                      </a:r>
                      <a:r>
                        <a:rPr lang="de-DE" sz="1600" dirty="0" err="1"/>
                        <a:t>objective</a:t>
                      </a:r>
                      <a:endParaRPr lang="de-DE" sz="1600" dirty="0"/>
                    </a:p>
                    <a:p>
                      <a:pPr marL="742950" lvl="1" indent="-285750">
                        <a:buFont typeface="Arial" panose="020B0604020202020204" pitchFamily="34" charset="0"/>
                        <a:buChar char="•"/>
                      </a:pPr>
                      <a:r>
                        <a:rPr lang="de-DE" sz="1600" dirty="0"/>
                        <a:t>Accreditation </a:t>
                      </a:r>
                      <a:r>
                        <a:rPr lang="de-DE" sz="1600" dirty="0" err="1"/>
                        <a:t>process</a:t>
                      </a:r>
                      <a:r>
                        <a:rPr lang="de-DE" sz="1600" dirty="0"/>
                        <a:t> </a:t>
                      </a:r>
                      <a:r>
                        <a:rPr lang="de-DE" sz="1600" dirty="0" err="1"/>
                        <a:t>ensures</a:t>
                      </a:r>
                      <a:r>
                        <a:rPr lang="de-DE" sz="1600" dirty="0"/>
                        <a:t> </a:t>
                      </a:r>
                      <a:r>
                        <a:rPr lang="de-DE" sz="1600" dirty="0" err="1"/>
                        <a:t>that</a:t>
                      </a:r>
                      <a:r>
                        <a:rPr lang="de-DE" sz="1600" dirty="0"/>
                        <a:t> </a:t>
                      </a:r>
                      <a:r>
                        <a:rPr lang="de-DE" sz="1600" dirty="0" err="1"/>
                        <a:t>the</a:t>
                      </a:r>
                      <a:r>
                        <a:rPr lang="de-DE" sz="1600" dirty="0"/>
                        <a:t> EU-CERT </a:t>
                      </a:r>
                      <a:r>
                        <a:rPr lang="de-DE" sz="1600" dirty="0" err="1"/>
                        <a:t>certification</a:t>
                      </a:r>
                      <a:r>
                        <a:rPr lang="de-DE" sz="1600" dirty="0"/>
                        <a:t> </a:t>
                      </a:r>
                      <a:r>
                        <a:rPr lang="de-DE" sz="1600" dirty="0" err="1"/>
                        <a:t>practices</a:t>
                      </a:r>
                      <a:r>
                        <a:rPr lang="de-DE" sz="1600" dirty="0"/>
                        <a:t> </a:t>
                      </a:r>
                      <a:r>
                        <a:rPr lang="de-DE" sz="1600" dirty="0" err="1"/>
                        <a:t>are</a:t>
                      </a:r>
                      <a:r>
                        <a:rPr lang="de-DE" sz="1600" dirty="0"/>
                        <a:t> </a:t>
                      </a:r>
                      <a:r>
                        <a:rPr lang="de-DE" sz="1600" dirty="0" err="1"/>
                        <a:t>acceptable</a:t>
                      </a:r>
                      <a:r>
                        <a:rPr lang="de-DE" sz="1600" dirty="0"/>
                        <a:t>, transparent and </a:t>
                      </a:r>
                      <a:r>
                        <a:rPr lang="de-DE" sz="1600" dirty="0" err="1"/>
                        <a:t>comprehensible</a:t>
                      </a:r>
                      <a:endParaRPr lang="de-DE" sz="1600" dirty="0"/>
                    </a:p>
                    <a:p>
                      <a:pPr marL="742950" lvl="1" indent="-285750">
                        <a:buFont typeface="Arial" panose="020B0604020202020204" pitchFamily="34" charset="0"/>
                        <a:buChar char="•"/>
                      </a:pPr>
                      <a:r>
                        <a:rPr lang="en-GB" sz="1600" dirty="0"/>
                        <a:t>accreditation is the formal declaration provided by a neutral third party which documents that a process or a certification meets the relevant norms or standards</a:t>
                      </a:r>
                    </a:p>
                    <a:p>
                      <a:pPr marL="742950" lvl="1" indent="-285750">
                        <a:buFont typeface="Arial" panose="020B0604020202020204" pitchFamily="34" charset="0"/>
                        <a:buChar char="•"/>
                      </a:pPr>
                      <a:r>
                        <a:rPr lang="en-GB" sz="1600" dirty="0"/>
                        <a:t>certification itself is an evaluation with regard to existing norms or standards, an issued document of evidence or a written testimony which attests the truth of the facts stated</a:t>
                      </a:r>
                    </a:p>
                    <a:p>
                      <a:pPr marL="285750" lvl="0" indent="-285750">
                        <a:buFont typeface="Wingdings" panose="05000000000000000000" pitchFamily="2" charset="2"/>
                        <a:buChar char="ü"/>
                      </a:pPr>
                      <a:r>
                        <a:rPr lang="de-DE" sz="1600" b="1" dirty="0"/>
                        <a:t>Quality </a:t>
                      </a:r>
                      <a:r>
                        <a:rPr lang="de-DE" sz="1600" b="1" dirty="0" err="1"/>
                        <a:t>criteria</a:t>
                      </a:r>
                      <a:endParaRPr lang="de-DE" sz="1600" b="1" dirty="0"/>
                    </a:p>
                    <a:p>
                      <a:pPr marL="285750" indent="-285750">
                        <a:buFont typeface="Wingdings" panose="05000000000000000000" pitchFamily="2" charset="2"/>
                        <a:buChar char="ü"/>
                      </a:pPr>
                      <a:r>
                        <a:rPr lang="en-GB" sz="1600" b="1" dirty="0"/>
                        <a:t>EU-CERT – Concept Design for Accreditation and Certification Processes </a:t>
                      </a:r>
                    </a:p>
                    <a:p>
                      <a:pPr marL="285750" indent="-285750">
                        <a:buFont typeface="Wingdings" panose="05000000000000000000" pitchFamily="2" charset="2"/>
                        <a:buChar char="ü"/>
                      </a:pPr>
                      <a:r>
                        <a:rPr lang="en-GB" sz="1600" b="1" dirty="0"/>
                        <a:t>EU-CERT – Concept Design for first automated feedback on the website</a:t>
                      </a:r>
                    </a:p>
                  </a:txBody>
                  <a:tcPr/>
                </a:tc>
                <a:tc hMerge="1">
                  <a:txBody>
                    <a:bodyPr/>
                    <a:lstStyle/>
                    <a:p>
                      <a:endParaRPr lang="de-DE" sz="1600" dirty="0"/>
                    </a:p>
                  </a:txBody>
                  <a:tcPr/>
                </a:tc>
                <a:tc hMerge="1">
                  <a:txBody>
                    <a:bodyPr/>
                    <a:lstStyle/>
                    <a:p>
                      <a:endParaRPr lang="de-DE" sz="1600" dirty="0"/>
                    </a:p>
                  </a:txBody>
                  <a:tcPr/>
                </a:tc>
                <a:tc hMerge="1">
                  <a:txBody>
                    <a:bodyPr/>
                    <a:lstStyle/>
                    <a:p>
                      <a:endParaRPr lang="de-DE" sz="1600" dirty="0"/>
                    </a:p>
                  </a:txBody>
                  <a:tcPr/>
                </a:tc>
                <a:tc hMerge="1">
                  <a:txBody>
                    <a:bodyPr/>
                    <a:lstStyle/>
                    <a:p>
                      <a:endParaRPr lang="de-DE" sz="1600" dirty="0"/>
                    </a:p>
                  </a:txBody>
                  <a:tcPr/>
                </a:tc>
                <a:extLst>
                  <a:ext uri="{0D108BD9-81ED-4DB2-BD59-A6C34878D82A}">
                    <a16:rowId xmlns:a16="http://schemas.microsoft.com/office/drawing/2014/main" val="219865076"/>
                  </a:ext>
                </a:extLst>
              </a:tr>
            </a:tbl>
          </a:graphicData>
        </a:graphic>
      </p:graphicFrame>
      <p:sp>
        <p:nvSpPr>
          <p:cNvPr id="6" name="Inhaltsplatzhalter 6">
            <a:extLst>
              <a:ext uri="{FF2B5EF4-FFF2-40B4-BE49-F238E27FC236}">
                <a16:creationId xmlns:a16="http://schemas.microsoft.com/office/drawing/2014/main" id="{335E0461-A8BF-B15C-F3A5-97CF48A99974}"/>
              </a:ext>
            </a:extLst>
          </p:cNvPr>
          <p:cNvSpPr txBox="1">
            <a:spLocks/>
          </p:cNvSpPr>
          <p:nvPr/>
        </p:nvSpPr>
        <p:spPr>
          <a:xfrm>
            <a:off x="1066800" y="4557365"/>
            <a:ext cx="10058400" cy="82374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ü"/>
            </a:pPr>
            <a:endParaRPr lang="en-GB" dirty="0"/>
          </a:p>
        </p:txBody>
      </p:sp>
    </p:spTree>
    <p:extLst>
      <p:ext uri="{BB962C8B-B14F-4D97-AF65-F5344CB8AC3E}">
        <p14:creationId xmlns:p14="http://schemas.microsoft.com/office/powerpoint/2010/main" val="1109645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3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a:bodyPr>
          <a:lstStyle/>
          <a:p>
            <a:r>
              <a:rPr lang="en-US" dirty="0"/>
              <a:t>EU-CERT - Accreditation Website and Data-base Design and Programming </a:t>
            </a:r>
            <a:r>
              <a:rPr lang="en-US" sz="2000" dirty="0"/>
              <a:t>(Leading </a:t>
            </a:r>
            <a:r>
              <a:rPr lang="en-US" sz="2000" dirty="0" err="1"/>
              <a:t>orga</a:t>
            </a:r>
            <a:r>
              <a:rPr lang="en-US" sz="2000" dirty="0"/>
              <a:t>: Ingenious Knowledge) </a:t>
            </a:r>
            <a:endParaRPr lang="de-DE" dirty="0"/>
          </a:p>
        </p:txBody>
      </p:sp>
    </p:spTree>
    <p:extLst>
      <p:ext uri="{BB962C8B-B14F-4D97-AF65-F5344CB8AC3E}">
        <p14:creationId xmlns:p14="http://schemas.microsoft.com/office/powerpoint/2010/main" val="1217703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A4D08-65B3-4AD1-98DF-6FD079EA49A7}"/>
              </a:ext>
            </a:extLst>
          </p:cNvPr>
          <p:cNvSpPr>
            <a:spLocks noGrp="1"/>
          </p:cNvSpPr>
          <p:nvPr>
            <p:ph type="title"/>
          </p:nvPr>
        </p:nvSpPr>
        <p:spPr/>
        <p:txBody>
          <a:bodyPr/>
          <a:lstStyle/>
          <a:p>
            <a:r>
              <a:rPr lang="de-DE" dirty="0"/>
              <a:t>Project </a:t>
            </a:r>
            <a:r>
              <a:rPr lang="de-DE" dirty="0" err="1"/>
              <a:t>Results</a:t>
            </a:r>
            <a:r>
              <a:rPr lang="de-DE" dirty="0"/>
              <a:t> </a:t>
            </a:r>
          </a:p>
        </p:txBody>
      </p:sp>
      <p:graphicFrame>
        <p:nvGraphicFramePr>
          <p:cNvPr id="4" name="Inhaltsplatzhalter 3">
            <a:extLst>
              <a:ext uri="{FF2B5EF4-FFF2-40B4-BE49-F238E27FC236}">
                <a16:creationId xmlns:a16="http://schemas.microsoft.com/office/drawing/2014/main" id="{5AF53257-A906-4545-9323-285A54AC9163}"/>
              </a:ext>
            </a:extLst>
          </p:cNvPr>
          <p:cNvGraphicFramePr>
            <a:graphicFrameLocks noGrp="1"/>
          </p:cNvGraphicFramePr>
          <p:nvPr>
            <p:ph idx="1"/>
            <p:extLst>
              <p:ext uri="{D42A27DB-BD31-4B8C-83A1-F6EECF244321}">
                <p14:modId xmlns:p14="http://schemas.microsoft.com/office/powerpoint/2010/main" val="1658366622"/>
              </p:ext>
            </p:extLst>
          </p:nvPr>
        </p:nvGraphicFramePr>
        <p:xfrm>
          <a:off x="1097280" y="1874520"/>
          <a:ext cx="9576824" cy="3596640"/>
        </p:xfrm>
        <a:graphic>
          <a:graphicData uri="http://schemas.openxmlformats.org/drawingml/2006/table">
            <a:tbl>
              <a:tblPr firstRow="1" bandRow="1">
                <a:tableStyleId>{5C22544A-7EE6-4342-B048-85BDC9FD1C3A}</a:tableStyleId>
              </a:tblPr>
              <a:tblGrid>
                <a:gridCol w="1553478">
                  <a:extLst>
                    <a:ext uri="{9D8B030D-6E8A-4147-A177-3AD203B41FA5}">
                      <a16:colId xmlns:a16="http://schemas.microsoft.com/office/drawing/2014/main" val="3999859850"/>
                    </a:ext>
                  </a:extLst>
                </a:gridCol>
                <a:gridCol w="1467100">
                  <a:extLst>
                    <a:ext uri="{9D8B030D-6E8A-4147-A177-3AD203B41FA5}">
                      <a16:colId xmlns:a16="http://schemas.microsoft.com/office/drawing/2014/main" val="3607398813"/>
                    </a:ext>
                  </a:extLst>
                </a:gridCol>
                <a:gridCol w="1172820">
                  <a:extLst>
                    <a:ext uri="{9D8B030D-6E8A-4147-A177-3AD203B41FA5}">
                      <a16:colId xmlns:a16="http://schemas.microsoft.com/office/drawing/2014/main" val="3496840881"/>
                    </a:ext>
                  </a:extLst>
                </a:gridCol>
                <a:gridCol w="3702269">
                  <a:extLst>
                    <a:ext uri="{9D8B030D-6E8A-4147-A177-3AD203B41FA5}">
                      <a16:colId xmlns:a16="http://schemas.microsoft.com/office/drawing/2014/main" val="3087164003"/>
                    </a:ext>
                  </a:extLst>
                </a:gridCol>
                <a:gridCol w="1681157">
                  <a:extLst>
                    <a:ext uri="{9D8B030D-6E8A-4147-A177-3AD203B41FA5}">
                      <a16:colId xmlns:a16="http://schemas.microsoft.com/office/drawing/2014/main" val="3095970847"/>
                    </a:ext>
                  </a:extLst>
                </a:gridCol>
              </a:tblGrid>
              <a:tr h="370840">
                <a:tc>
                  <a:txBody>
                    <a:bodyPr/>
                    <a:lstStyle/>
                    <a:p>
                      <a:r>
                        <a:rPr lang="de-DE" sz="1600" dirty="0"/>
                        <a:t>Project </a:t>
                      </a:r>
                      <a:r>
                        <a:rPr lang="de-DE" sz="1600" dirty="0" err="1"/>
                        <a:t>Result</a:t>
                      </a:r>
                      <a:r>
                        <a:rPr lang="de-DE" sz="1600" dirty="0"/>
                        <a:t>  3</a:t>
                      </a:r>
                    </a:p>
                  </a:txBody>
                  <a:tcPr/>
                </a:tc>
                <a:tc>
                  <a:txBody>
                    <a:bodyPr/>
                    <a:lstStyle/>
                    <a:p>
                      <a:r>
                        <a:rPr lang="de-DE" sz="1600" dirty="0"/>
                        <a:t>2022-05</a:t>
                      </a:r>
                    </a:p>
                  </a:txBody>
                  <a:tcPr/>
                </a:tc>
                <a:tc>
                  <a:txBody>
                    <a:bodyPr/>
                    <a:lstStyle/>
                    <a:p>
                      <a:r>
                        <a:rPr lang="de-DE" sz="1600" dirty="0"/>
                        <a:t>2023-07</a:t>
                      </a:r>
                    </a:p>
                  </a:txBody>
                  <a:tcPr/>
                </a:tc>
                <a:tc>
                  <a:txBody>
                    <a:bodyPr/>
                    <a:lstStyle/>
                    <a:p>
                      <a:r>
                        <a:rPr lang="en-US" sz="1600" b="0" i="0" kern="1200" dirty="0">
                          <a:solidFill>
                            <a:schemeClr val="dk1"/>
                          </a:solidFill>
                          <a:effectLst/>
                          <a:latin typeface="+mn-lt"/>
                          <a:ea typeface="+mn-ea"/>
                          <a:cs typeface="+mn-cs"/>
                        </a:rPr>
                        <a:t>EU-CERT - Accreditation Website and Data-base Design and Programming</a:t>
                      </a:r>
                      <a:endParaRPr lang="de-DE" sz="1600" dirty="0"/>
                    </a:p>
                  </a:txBody>
                  <a:tcPr/>
                </a:tc>
                <a:tc>
                  <a:txBody>
                    <a:bodyPr/>
                    <a:lstStyle/>
                    <a:p>
                      <a:r>
                        <a:rPr lang="en-US" sz="1600" b="0" i="0" kern="1200" dirty="0">
                          <a:solidFill>
                            <a:schemeClr val="dk1"/>
                          </a:solidFill>
                          <a:effectLst/>
                          <a:latin typeface="+mn-lt"/>
                          <a:ea typeface="+mn-ea"/>
                          <a:cs typeface="+mn-cs"/>
                        </a:rPr>
                        <a:t>Ingenious Knowledge GmbH - Germany</a:t>
                      </a:r>
                      <a:endParaRPr lang="de-DE" sz="1600" dirty="0"/>
                    </a:p>
                  </a:txBody>
                  <a:tcPr/>
                </a:tc>
                <a:extLst>
                  <a:ext uri="{0D108BD9-81ED-4DB2-BD59-A6C34878D82A}">
                    <a16:rowId xmlns:a16="http://schemas.microsoft.com/office/drawing/2014/main" val="1921303077"/>
                  </a:ext>
                </a:extLst>
              </a:tr>
              <a:tr h="370840">
                <a:tc gridSpan="5">
                  <a:txBody>
                    <a:bodyPr/>
                    <a:lstStyle/>
                    <a:p>
                      <a:pPr marL="285750" indent="-285750">
                        <a:buFont typeface="Wingdings" panose="05000000000000000000" pitchFamily="2" charset="2"/>
                        <a:buChar char="ü"/>
                      </a:pPr>
                      <a:r>
                        <a:rPr lang="de-DE" sz="1600" b="1" dirty="0"/>
                        <a:t>Accreditation Website</a:t>
                      </a:r>
                    </a:p>
                    <a:p>
                      <a:pPr marL="742950" lvl="1" indent="-285750">
                        <a:buFont typeface="Arial" panose="020B0604020202020204" pitchFamily="34" charset="0"/>
                        <a:buChar char="•"/>
                      </a:pPr>
                      <a:r>
                        <a:rPr lang="de-DE" sz="1600" dirty="0"/>
                        <a:t>Easy </a:t>
                      </a:r>
                      <a:r>
                        <a:rPr lang="de-DE" sz="1600" dirty="0" err="1"/>
                        <a:t>to</a:t>
                      </a:r>
                      <a:r>
                        <a:rPr lang="de-DE" sz="1600" dirty="0"/>
                        <a:t> </a:t>
                      </a:r>
                      <a:r>
                        <a:rPr lang="de-DE" sz="1600" dirty="0" err="1"/>
                        <a:t>access</a:t>
                      </a:r>
                      <a:endParaRPr lang="de-DE" sz="1600" dirty="0"/>
                    </a:p>
                    <a:p>
                      <a:pPr marL="742950" lvl="1" indent="-285750">
                        <a:buFont typeface="Arial" panose="020B0604020202020204" pitchFamily="34" charset="0"/>
                        <a:buChar char="•"/>
                      </a:pPr>
                      <a:r>
                        <a:rPr lang="de-DE" sz="1600" dirty="0" err="1"/>
                        <a:t>Get</a:t>
                      </a:r>
                      <a:r>
                        <a:rPr lang="de-DE" sz="1600" dirty="0"/>
                        <a:t> </a:t>
                      </a:r>
                      <a:r>
                        <a:rPr lang="de-DE" sz="1600" dirty="0" err="1"/>
                        <a:t>information</a:t>
                      </a:r>
                      <a:r>
                        <a:rPr lang="de-DE" sz="1600" dirty="0"/>
                        <a:t> on </a:t>
                      </a:r>
                      <a:r>
                        <a:rPr lang="de-DE" sz="1600" dirty="0" err="1"/>
                        <a:t>the</a:t>
                      </a:r>
                      <a:r>
                        <a:rPr lang="de-DE" sz="1600" dirty="0"/>
                        <a:t> </a:t>
                      </a:r>
                      <a:r>
                        <a:rPr lang="de-DE" sz="1600" dirty="0" err="1"/>
                        <a:t>accreditation</a:t>
                      </a:r>
                      <a:r>
                        <a:rPr lang="de-DE" sz="1600" dirty="0"/>
                        <a:t> and </a:t>
                      </a:r>
                      <a:r>
                        <a:rPr lang="de-DE" sz="1600" dirty="0" err="1"/>
                        <a:t>certification</a:t>
                      </a:r>
                      <a:r>
                        <a:rPr lang="de-DE" sz="1600" dirty="0"/>
                        <a:t> </a:t>
                      </a:r>
                      <a:r>
                        <a:rPr lang="de-DE" sz="1600" dirty="0" err="1"/>
                        <a:t>processes</a:t>
                      </a:r>
                      <a:endParaRPr lang="de-DE" sz="1600" dirty="0"/>
                    </a:p>
                    <a:p>
                      <a:pPr marL="742950" lvl="1" indent="-285750">
                        <a:buFont typeface="Arial" panose="020B0604020202020204" pitchFamily="34" charset="0"/>
                        <a:buChar char="•"/>
                      </a:pPr>
                      <a:r>
                        <a:rPr lang="de-DE" sz="1600" dirty="0"/>
                        <a:t>Transparency </a:t>
                      </a:r>
                      <a:r>
                        <a:rPr lang="de-DE" sz="1600" dirty="0" err="1"/>
                        <a:t>concerning</a:t>
                      </a:r>
                      <a:r>
                        <a:rPr lang="de-DE" sz="1600" dirty="0"/>
                        <a:t> </a:t>
                      </a:r>
                      <a:r>
                        <a:rPr lang="de-DE" sz="1600" dirty="0" err="1"/>
                        <a:t>the</a:t>
                      </a:r>
                      <a:r>
                        <a:rPr lang="de-DE" sz="1600" dirty="0"/>
                        <a:t> </a:t>
                      </a:r>
                      <a:r>
                        <a:rPr lang="de-DE" sz="1600" dirty="0" err="1"/>
                        <a:t>procedures</a:t>
                      </a:r>
                      <a:endParaRPr lang="de-DE" sz="1600" dirty="0"/>
                    </a:p>
                    <a:p>
                      <a:pPr marL="742950" lvl="1" indent="-285750">
                        <a:buFont typeface="Arial" panose="020B0604020202020204" pitchFamily="34" charset="0"/>
                        <a:buChar char="•"/>
                      </a:pPr>
                      <a:r>
                        <a:rPr lang="en-GB" sz="1600" dirty="0"/>
                        <a:t>the steps of the accreditation process have to be designed to be selected and used by the applicant organisation in the accreditation process as well as by the accreditation organisation of EU-CERT and the working evaluators</a:t>
                      </a:r>
                    </a:p>
                    <a:p>
                      <a:pPr marL="742950" lvl="1" indent="-285750">
                        <a:buFont typeface="Arial" panose="020B0604020202020204" pitchFamily="34" charset="0"/>
                        <a:buChar char="•"/>
                      </a:pPr>
                      <a:r>
                        <a:rPr lang="en-GB" sz="1600" dirty="0"/>
                        <a:t>Parts of the website: 1) Information, 2) User/Participants, 3) Evaluator/Accreditation, 4) Communication, 5) Data-base</a:t>
                      </a:r>
                    </a:p>
                    <a:p>
                      <a:pPr marL="285750" indent="-285750">
                        <a:buFont typeface="Wingdings" panose="05000000000000000000" pitchFamily="2" charset="2"/>
                        <a:buChar char="ü"/>
                      </a:pPr>
                      <a:r>
                        <a:rPr lang="en-GB" sz="1600" b="1" dirty="0"/>
                        <a:t>EU-CERT Accreditation Tool Website in progress </a:t>
                      </a:r>
                      <a:r>
                        <a:rPr lang="en-GB" sz="1600" dirty="0"/>
                        <a:t>(</a:t>
                      </a:r>
                      <a:r>
                        <a:rPr lang="en-GB" sz="1600" dirty="0">
                          <a:hlinkClick r:id="rId2"/>
                        </a:rPr>
                        <a:t>https://eucert-tool.eduproject.eu/auth/login</a:t>
                      </a:r>
                      <a:r>
                        <a:rPr lang="en-GB" sz="1600" dirty="0"/>
                        <a:t>)</a:t>
                      </a:r>
                    </a:p>
                    <a:p>
                      <a:pPr marL="285750" indent="-285750">
                        <a:buFont typeface="Wingdings" panose="05000000000000000000" pitchFamily="2" charset="2"/>
                        <a:buChar char="ü"/>
                      </a:pPr>
                      <a:r>
                        <a:rPr lang="en-GB" sz="1600" b="1" dirty="0"/>
                        <a:t>Questionnaire about the website </a:t>
                      </a:r>
                    </a:p>
                  </a:txBody>
                  <a:tcPr/>
                </a:tc>
                <a:tc hMerge="1">
                  <a:txBody>
                    <a:bodyPr/>
                    <a:lstStyle/>
                    <a:p>
                      <a:endParaRPr lang="de-DE" sz="1600" dirty="0"/>
                    </a:p>
                  </a:txBody>
                  <a:tcPr/>
                </a:tc>
                <a:tc hMerge="1">
                  <a:txBody>
                    <a:bodyPr/>
                    <a:lstStyle/>
                    <a:p>
                      <a:endParaRPr lang="de-DE" sz="1600" dirty="0"/>
                    </a:p>
                  </a:txBody>
                  <a:tcPr/>
                </a:tc>
                <a:tc hMerge="1">
                  <a:txBody>
                    <a:bodyPr/>
                    <a:lstStyle/>
                    <a:p>
                      <a:endParaRPr lang="de-DE" sz="1600" dirty="0"/>
                    </a:p>
                  </a:txBody>
                  <a:tcPr/>
                </a:tc>
                <a:tc hMerge="1">
                  <a:txBody>
                    <a:bodyPr/>
                    <a:lstStyle/>
                    <a:p>
                      <a:endParaRPr lang="de-DE" sz="1600" dirty="0"/>
                    </a:p>
                  </a:txBody>
                  <a:tcPr/>
                </a:tc>
                <a:extLst>
                  <a:ext uri="{0D108BD9-81ED-4DB2-BD59-A6C34878D82A}">
                    <a16:rowId xmlns:a16="http://schemas.microsoft.com/office/drawing/2014/main" val="219865076"/>
                  </a:ext>
                </a:extLst>
              </a:tr>
            </a:tbl>
          </a:graphicData>
        </a:graphic>
      </p:graphicFrame>
    </p:spTree>
    <p:extLst>
      <p:ext uri="{BB962C8B-B14F-4D97-AF65-F5344CB8AC3E}">
        <p14:creationId xmlns:p14="http://schemas.microsoft.com/office/powerpoint/2010/main" val="206124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4 </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normAutofit/>
          </a:bodyPr>
          <a:lstStyle/>
          <a:p>
            <a:r>
              <a:rPr lang="en-US" dirty="0"/>
              <a:t>EU-CERT - Accreditation Handbook</a:t>
            </a:r>
          </a:p>
          <a:p>
            <a:r>
              <a:rPr lang="en-US" sz="2000" dirty="0"/>
              <a:t>(Leading </a:t>
            </a:r>
            <a:r>
              <a:rPr lang="en-US" sz="2000" dirty="0" err="1"/>
              <a:t>orga</a:t>
            </a:r>
            <a:r>
              <a:rPr lang="en-US" sz="2000" dirty="0"/>
              <a:t>: University of Paderborn) </a:t>
            </a:r>
            <a:endParaRPr lang="de-DE" dirty="0"/>
          </a:p>
        </p:txBody>
      </p:sp>
    </p:spTree>
    <p:extLst>
      <p:ext uri="{BB962C8B-B14F-4D97-AF65-F5344CB8AC3E}">
        <p14:creationId xmlns:p14="http://schemas.microsoft.com/office/powerpoint/2010/main" val="367155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schemas.microsoft.com/office/2006/metadata/properties"/>
    <ds:schemaRef ds:uri="http://purl.org/dc/terms/"/>
    <ds:schemaRef ds:uri="4873beb7-5857-4685-be1f-d57550cc96cc"/>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1013</Words>
  <Application>Microsoft Office PowerPoint</Application>
  <PresentationFormat>Breitbild</PresentationFormat>
  <Paragraphs>161</Paragraphs>
  <Slides>13</Slides>
  <Notes>1</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21" baseType="lpstr">
      <vt:lpstr>Arial</vt:lpstr>
      <vt:lpstr>Calibri</vt:lpstr>
      <vt:lpstr>Calibri Light</vt:lpstr>
      <vt:lpstr>Euphemia</vt:lpstr>
      <vt:lpstr>Wingdings</vt:lpstr>
      <vt:lpstr>Wingdings 3</vt:lpstr>
      <vt:lpstr>Rückblick</vt:lpstr>
      <vt:lpstr>think-cell Folie</vt:lpstr>
      <vt:lpstr>EU-CERT: European Certificates and Accreditation for European Projects</vt:lpstr>
      <vt:lpstr>Meeting Agenda Wednesday, 6th of December </vt:lpstr>
      <vt:lpstr>Project Results </vt:lpstr>
      <vt:lpstr>Project Results </vt:lpstr>
      <vt:lpstr>Project Result 2 </vt:lpstr>
      <vt:lpstr>Project Results </vt:lpstr>
      <vt:lpstr>Project Result 3 </vt:lpstr>
      <vt:lpstr>Project Results </vt:lpstr>
      <vt:lpstr>Project Result 4 </vt:lpstr>
      <vt:lpstr>Project Results </vt:lpstr>
      <vt:lpstr>Current status of UPB</vt:lpstr>
      <vt:lpstr>Discussion and Q&amp;A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2023-12-01T09:48:03Z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