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33" r:id="rId4"/>
  </p:sldMasterIdLst>
  <p:notesMasterIdLst>
    <p:notesMasterId r:id="rId18"/>
  </p:notesMasterIdLst>
  <p:handoutMasterIdLst>
    <p:handoutMasterId r:id="rId19"/>
  </p:handoutMasterIdLst>
  <p:sldIdLst>
    <p:sldId id="289" r:id="rId5"/>
    <p:sldId id="416" r:id="rId6"/>
    <p:sldId id="406" r:id="rId7"/>
    <p:sldId id="407" r:id="rId8"/>
    <p:sldId id="372" r:id="rId9"/>
    <p:sldId id="413" r:id="rId10"/>
    <p:sldId id="376" r:id="rId11"/>
    <p:sldId id="414" r:id="rId12"/>
    <p:sldId id="379" r:id="rId13"/>
    <p:sldId id="415" r:id="rId14"/>
    <p:sldId id="410" r:id="rId15"/>
    <p:sldId id="409" r:id="rId16"/>
    <p:sldId id="352" r:id="rId17"/>
  </p:sldIdLst>
  <p:sldSz cx="12192000" cy="6858000"/>
  <p:notesSz cx="6858000" cy="9144000"/>
  <p:custDataLst>
    <p:tags r:id="rId2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377" autoAdjust="0"/>
    <p:restoredTop sz="94966" autoAdjust="0"/>
  </p:normalViewPr>
  <p:slideViewPr>
    <p:cSldViewPr snapToGrid="0" showGuides="1">
      <p:cViewPr varScale="1">
        <p:scale>
          <a:sx n="66" d="100"/>
          <a:sy n="66" d="100"/>
        </p:scale>
        <p:origin x="90" y="678"/>
      </p:cViewPr>
      <p:guideLst>
        <p:guide orient="horz" pos="2160"/>
        <p:guide pos="3840"/>
      </p:guideLst>
    </p:cSldViewPr>
  </p:slideViewPr>
  <p:notesTextViewPr>
    <p:cViewPr>
      <p:scale>
        <a:sx n="1" d="1"/>
        <a:sy n="1" d="1"/>
      </p:scale>
      <p:origin x="0" y="0"/>
    </p:cViewPr>
  </p:notesTextViewPr>
  <p:notesViewPr>
    <p:cSldViewPr snapToGrid="0" showGuides="1">
      <p:cViewPr varScale="1">
        <p:scale>
          <a:sx n="66" d="100"/>
          <a:sy n="66" d="100"/>
        </p:scale>
        <p:origin x="3134"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de-DE" dirty="0"/>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l" rtl="0">
              <a:defRPr sz="1200"/>
            </a:lvl1pPr>
          </a:lstStyle>
          <a:p>
            <a:pPr algn="r" rtl="0"/>
            <a:fld id="{4DE84B31-454E-45BD-885C-68E949EC4F86}" type="datetime1">
              <a:rPr lang="de-DE" smtClean="0"/>
              <a:t>01.12.2023</a:t>
            </a:fld>
            <a:endParaRPr lang="de-DE" dirty="0"/>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de-DE" dirty="0"/>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l" rtl="0">
              <a:defRPr sz="1200"/>
            </a:lvl1pPr>
          </a:lstStyle>
          <a:p>
            <a:pPr algn="r" rtl="0"/>
            <a:fld id="{06834459-7356-44BF-850D-8B30C4FB3B6B}" type="slidenum">
              <a:rPr lang="de-DE" smtClean="0"/>
              <a:pPr algn="r" rtl="0"/>
              <a:t>‹Nr.›</a:t>
            </a:fld>
            <a:endParaRPr lang="de-DE" dirty="0"/>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de-DE" noProof="0"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l" rtl="0">
              <a:defRPr sz="1200"/>
            </a:lvl1pPr>
          </a:lstStyle>
          <a:p>
            <a:pPr algn="r"/>
            <a:r>
              <a:rPr lang="de-DE" dirty="0"/>
              <a:t>​</a:t>
            </a:r>
            <a:fld id="{3B3E61AF-5B78-4D44-BAE6-8A008712095C}" type="datetime1">
              <a:rPr lang="de-DE" smtClean="0"/>
              <a:pPr algn="r"/>
              <a:t>01.12.2023</a:t>
            </a:fld>
            <a:r>
              <a:rPr lang="de-DE" dirty="0"/>
              <a:t>​</a:t>
            </a:r>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de-DE" noProof="0" dirty="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de-DE" noProof="0" dirty="0"/>
              <a:t>Textmasterformat bearbeiten</a:t>
            </a:r>
          </a:p>
          <a:p>
            <a:pPr lvl="1" rtl="0"/>
            <a:r>
              <a:rPr lang="de-DE" noProof="0" dirty="0"/>
              <a:t>Zweite Ebene</a:t>
            </a:r>
          </a:p>
          <a:p>
            <a:pPr lvl="2" rtl="0"/>
            <a:r>
              <a:rPr lang="de-DE" noProof="0" dirty="0"/>
              <a:t>Dritte Ebene</a:t>
            </a:r>
          </a:p>
          <a:p>
            <a:pPr lvl="3" rtl="0"/>
            <a:r>
              <a:rPr lang="de-DE" noProof="0" dirty="0"/>
              <a:t>Vierte Ebene</a:t>
            </a:r>
          </a:p>
          <a:p>
            <a:pPr lvl="4" rtl="0"/>
            <a:r>
              <a:rPr lang="de-DE" noProof="0" dirty="0"/>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de-DE" noProof="0"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rtl="0">
              <a:defRPr sz="1200"/>
            </a:lvl1pPr>
          </a:lstStyle>
          <a:p>
            <a:fld id="{0A3C37BE-C303-496D-B5CD-85F2937540FC}" type="slidenum">
              <a:rPr lang="de-DE" smtClean="0"/>
              <a:pPr/>
              <a:t>‹Nr.›</a:t>
            </a:fld>
            <a:endParaRPr lang="de-DE" dirty="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0A3C37BE-C303-496D-B5CD-85F2937540FC}" type="slidenum">
              <a:rPr lang="de-DE" smtClean="0"/>
              <a:pPr/>
              <a:t>11</a:t>
            </a:fld>
            <a:endParaRPr lang="de-DE" dirty="0"/>
          </a:p>
        </p:txBody>
      </p:sp>
    </p:spTree>
    <p:extLst>
      <p:ext uri="{BB962C8B-B14F-4D97-AF65-F5344CB8AC3E}">
        <p14:creationId xmlns:p14="http://schemas.microsoft.com/office/powerpoint/2010/main" val="24150791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9EE94E67-4979-4A98-B57C-73F417A278B5}"/>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7C2865E7-F9EC-456F-91AC-0A312FD548C6}"/>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Mastertitelformat bearbeiten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r>
              <a:rPr lang="de-DE"/>
              <a:t>​</a:t>
            </a:r>
            <a:fld id="{B7C4225E-112C-46DC-B4A1-DABE3751CAD0}" type="datetime1">
              <a:rPr lang="de" smtClean="0"/>
              <a:pPr/>
              <a:t>01.12.2023</a:t>
            </a:fld>
            <a:r>
              <a:t>​</a:t>
            </a:r>
            <a:endParaRPr dirty="0"/>
          </a:p>
        </p:txBody>
      </p:sp>
      <p:sp>
        <p:nvSpPr>
          <p:cNvPr id="6" name="Slide Number Placeholder 5"/>
          <p:cNvSpPr>
            <a:spLocks noGrp="1"/>
          </p:cNvSpPr>
          <p:nvPr>
            <p:ph type="sldNum" sz="quarter" idx="12"/>
          </p:nvPr>
        </p:nvSpPr>
        <p:spPr/>
        <p:txBody>
          <a:bodyPr/>
          <a:lstStyle/>
          <a:p>
            <a:pPr rtl="0"/>
            <a:fld id="{0FF54DE5-C571-48E8-A5BC-B369434E2F44}" type="slidenum">
              <a:rPr lang="de-DE" smtClean="0"/>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4" name="Grafik 13">
            <a:extLst>
              <a:ext uri="{FF2B5EF4-FFF2-40B4-BE49-F238E27FC236}">
                <a16:creationId xmlns:a16="http://schemas.microsoft.com/office/drawing/2014/main" id="{A5514CC5-9F74-410F-9764-C41B9AA117F4}"/>
              </a:ext>
            </a:extLst>
          </p:cNvPr>
          <p:cNvPicPr/>
          <p:nvPr userDrawn="1"/>
        </p:nvPicPr>
        <p:blipFill>
          <a:blip r:embed="rId2"/>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4BE99218-C5F6-4E57-9C2C-F45EA09E5323}"/>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pic>
        <p:nvPicPr>
          <p:cNvPr id="18" name="Grafik 17">
            <a:extLst>
              <a:ext uri="{FF2B5EF4-FFF2-40B4-BE49-F238E27FC236}">
                <a16:creationId xmlns:a16="http://schemas.microsoft.com/office/drawing/2014/main" id="{992402AE-ACF8-4126-8E19-1D5B9B887BD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grpSp>
        <p:nvGrpSpPr>
          <p:cNvPr id="19" name="Gruppieren 18">
            <a:extLst>
              <a:ext uri="{FF2B5EF4-FFF2-40B4-BE49-F238E27FC236}">
                <a16:creationId xmlns:a16="http://schemas.microsoft.com/office/drawing/2014/main" id="{64FACD56-124A-4F91-9BAC-FBD4AD774ACA}"/>
              </a:ext>
            </a:extLst>
          </p:cNvPr>
          <p:cNvGrpSpPr/>
          <p:nvPr userDrawn="1"/>
        </p:nvGrpSpPr>
        <p:grpSpPr>
          <a:xfrm>
            <a:off x="10443312" y="254977"/>
            <a:ext cx="1299935" cy="1200032"/>
            <a:chOff x="1645920" y="1071155"/>
            <a:chExt cx="6296297" cy="5299166"/>
          </a:xfrm>
        </p:grpSpPr>
        <p:sp>
          <p:nvSpPr>
            <p:cNvPr id="20" name="Ellipse 19">
              <a:extLst>
                <a:ext uri="{FF2B5EF4-FFF2-40B4-BE49-F238E27FC236}">
                  <a16:creationId xmlns:a16="http://schemas.microsoft.com/office/drawing/2014/main" id="{551C68C4-A150-4A51-928A-B9A8682BA3D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Rechteck 20">
              <a:extLst>
                <a:ext uri="{FF2B5EF4-FFF2-40B4-BE49-F238E27FC236}">
                  <a16:creationId xmlns:a16="http://schemas.microsoft.com/office/drawing/2014/main" id="{2ABA6EDC-1E28-4944-AFB1-93D3C04470F3}"/>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Rechteck 21">
              <a:extLst>
                <a:ext uri="{FF2B5EF4-FFF2-40B4-BE49-F238E27FC236}">
                  <a16:creationId xmlns:a16="http://schemas.microsoft.com/office/drawing/2014/main" id="{1F5C9B87-0180-4E72-B293-F453E6BB65F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3" name="Freihandform: Form 22">
              <a:extLst>
                <a:ext uri="{FF2B5EF4-FFF2-40B4-BE49-F238E27FC236}">
                  <a16:creationId xmlns:a16="http://schemas.microsoft.com/office/drawing/2014/main" id="{2093B2DE-43F9-4A5F-94D3-AC4E180EC7F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Freihandform: Form 23">
              <a:extLst>
                <a:ext uri="{FF2B5EF4-FFF2-40B4-BE49-F238E27FC236}">
                  <a16:creationId xmlns:a16="http://schemas.microsoft.com/office/drawing/2014/main" id="{C246F082-8EB4-4A27-B1A1-9C4D2197F8BE}"/>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00E4EB3-3318-4D03-8999-F4FD6287CB0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C1AA8-D938-49CE-913A-5213511AA10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9B459D3B-5C95-420B-8377-9FE0A3559394}"/>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31C4E9E1-E326-4E2A-AEED-01D4F2BD15FA}"/>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655D0A6F-8793-40D1-AFC5-E28203BD00D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0" name="Ellipse 29">
              <a:extLst>
                <a:ext uri="{FF2B5EF4-FFF2-40B4-BE49-F238E27FC236}">
                  <a16:creationId xmlns:a16="http://schemas.microsoft.com/office/drawing/2014/main" id="{9752ACE8-49E2-456E-BE8A-622A7EEEF4B3}"/>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27167793-134C-44AB-A1E5-C6375A2D9C5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9A6450D8-78C0-467F-8E15-F02C8B9D2041}"/>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239356E6-0FED-4EE4-BA74-BEC11F5E9E77}"/>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E46D95B-B333-431D-953F-7EAC228B7D3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Ellipse 34">
              <a:extLst>
                <a:ext uri="{FF2B5EF4-FFF2-40B4-BE49-F238E27FC236}">
                  <a16:creationId xmlns:a16="http://schemas.microsoft.com/office/drawing/2014/main" id="{423A12A2-AC97-4E79-88AF-EF083E706AD2}"/>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48D13C5E-AAE5-4036-95D2-E2B549B3CFDE}"/>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5ACB0D16-97E4-4EB8-99AB-33B3207142F3}"/>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winkliges Dreieck 37">
              <a:extLst>
                <a:ext uri="{FF2B5EF4-FFF2-40B4-BE49-F238E27FC236}">
                  <a16:creationId xmlns:a16="http://schemas.microsoft.com/office/drawing/2014/main" id="{52A01412-C97B-4627-A8FA-82EC28CD811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Rechteck 38">
              <a:extLst>
                <a:ext uri="{FF2B5EF4-FFF2-40B4-BE49-F238E27FC236}">
                  <a16:creationId xmlns:a16="http://schemas.microsoft.com/office/drawing/2014/main" id="{EFD291E8-E9DF-4B45-9A9F-140DE3FE44A2}"/>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620199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05D79598-CCB3-49FA-8F20-78D231679734}"/>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8">
            <a:extLst>
              <a:ext uri="{FF2B5EF4-FFF2-40B4-BE49-F238E27FC236}">
                <a16:creationId xmlns:a16="http://schemas.microsoft.com/office/drawing/2014/main" id="{F5BBF09F-DD46-4C43-B0F0-3BE77057564C}"/>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6" name="Grafik 15">
            <a:extLst>
              <a:ext uri="{FF2B5EF4-FFF2-40B4-BE49-F238E27FC236}">
                <a16:creationId xmlns:a16="http://schemas.microsoft.com/office/drawing/2014/main" id="{25484D72-5ABC-4513-BED9-89D3C2E14A7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Vertical Title 1"/>
          <p:cNvSpPr>
            <a:spLocks noGrp="1"/>
          </p:cNvSpPr>
          <p:nvPr>
            <p:ph type="title" orient="vert"/>
          </p:nvPr>
        </p:nvSpPr>
        <p:spPr>
          <a:xfrm>
            <a:off x="8724900" y="414778"/>
            <a:ext cx="2628900" cy="5757421"/>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01.12.2023</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pic>
        <p:nvPicPr>
          <p:cNvPr id="13" name="Grafik 12">
            <a:extLst>
              <a:ext uri="{FF2B5EF4-FFF2-40B4-BE49-F238E27FC236}">
                <a16:creationId xmlns:a16="http://schemas.microsoft.com/office/drawing/2014/main" id="{CA30B99D-5893-4EA3-B063-D174FE8ADF81}"/>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5E03E611-2053-40E4-BC66-FBCECDF88AE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8" name="Gruppieren 17">
            <a:extLst>
              <a:ext uri="{FF2B5EF4-FFF2-40B4-BE49-F238E27FC236}">
                <a16:creationId xmlns:a16="http://schemas.microsoft.com/office/drawing/2014/main" id="{08E204D4-EC27-4DFF-9BE1-B13EC99F867B}"/>
              </a:ext>
            </a:extLst>
          </p:cNvPr>
          <p:cNvGrpSpPr/>
          <p:nvPr userDrawn="1"/>
        </p:nvGrpSpPr>
        <p:grpSpPr>
          <a:xfrm>
            <a:off x="10443312" y="254977"/>
            <a:ext cx="1299935" cy="1200032"/>
            <a:chOff x="1645920" y="1071155"/>
            <a:chExt cx="6296297" cy="5299166"/>
          </a:xfrm>
        </p:grpSpPr>
        <p:sp>
          <p:nvSpPr>
            <p:cNvPr id="19" name="Ellipse 18">
              <a:extLst>
                <a:ext uri="{FF2B5EF4-FFF2-40B4-BE49-F238E27FC236}">
                  <a16:creationId xmlns:a16="http://schemas.microsoft.com/office/drawing/2014/main" id="{94C24630-3406-4CF6-B809-9DC8737D7CA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DEA036EB-17F2-407E-A549-415227A28BF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Rechteck 20">
              <a:extLst>
                <a:ext uri="{FF2B5EF4-FFF2-40B4-BE49-F238E27FC236}">
                  <a16:creationId xmlns:a16="http://schemas.microsoft.com/office/drawing/2014/main" id="{6E9E9AFA-C3AC-43C3-A2D7-524CD53A39A4}"/>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Freihandform: Form 21">
              <a:extLst>
                <a:ext uri="{FF2B5EF4-FFF2-40B4-BE49-F238E27FC236}">
                  <a16:creationId xmlns:a16="http://schemas.microsoft.com/office/drawing/2014/main" id="{9BDEFB25-3727-4364-BA02-87053E0E72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86D22735-799E-4A28-BDBC-95FB5EF0E91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A1611D20-033A-435D-975D-16CA68FEF49D}"/>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FD6E9ADD-F07D-4D4E-B40A-38B638EA4EA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6C70CD31-6700-4138-A46E-B3B6E76613C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17B1F6CA-C565-4971-AD6C-3751AD9F4634}"/>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AC3034A0-759D-40EF-BE10-2F1F4BA6E898}"/>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5ED69EE6-B8B3-4D2C-9BCE-CBE59BE41C1C}"/>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9F321595-8668-48EA-8773-6BD44AEBE88D}"/>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BC228C1F-C139-4B4D-9336-B47B295B882D}"/>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322684A1-5D88-465F-9633-E18D05399CAE}"/>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1CAA6570-A6C4-4835-8861-DBEB566D1D5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B7F43D3D-2769-4E96-8B72-172477B37199}"/>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3A03C49F-6C9B-4B5E-A377-49C8CE9E2A6C}"/>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107BB89A-E72B-4FAC-873A-CE0CE0E4F5D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3F3B7889-27F5-4E3A-98A9-F2CD20BC5A9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10990737-8ADD-4C5F-919F-DF2C13AED58A}"/>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655419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cSld name="Titelfolie mit Bild">
    <p:spTree>
      <p:nvGrpSpPr>
        <p:cNvPr id="1" name=""/>
        <p:cNvGrpSpPr/>
        <p:nvPr/>
      </p:nvGrpSpPr>
      <p:grpSpPr>
        <a:xfrm>
          <a:off x="0" y="0"/>
          <a:ext cx="0" cy="0"/>
          <a:chOff x="0" y="0"/>
          <a:chExt cx="0" cy="0"/>
        </a:xfrm>
      </p:grpSpPr>
      <p:sp>
        <p:nvSpPr>
          <p:cNvPr id="19" name="Rectangle 6">
            <a:extLst>
              <a:ext uri="{FF2B5EF4-FFF2-40B4-BE49-F238E27FC236}">
                <a16:creationId xmlns:a16="http://schemas.microsoft.com/office/drawing/2014/main" id="{6448C9EC-C3E1-4F5A-94AF-C149CD41BDF3}"/>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8">
            <a:extLst>
              <a:ext uri="{FF2B5EF4-FFF2-40B4-BE49-F238E27FC236}">
                <a16:creationId xmlns:a16="http://schemas.microsoft.com/office/drawing/2014/main" id="{91C87DB6-1D4E-4694-9905-4E1B9F63E468}"/>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2" name="Grafik 21">
            <a:extLst>
              <a:ext uri="{FF2B5EF4-FFF2-40B4-BE49-F238E27FC236}">
                <a16:creationId xmlns:a16="http://schemas.microsoft.com/office/drawing/2014/main" id="{1229CAE1-65AE-42F6-B84F-37838C138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el 1"/>
          <p:cNvSpPr>
            <a:spLocks noGrp="1"/>
          </p:cNvSpPr>
          <p:nvPr>
            <p:ph type="ctrTitle"/>
          </p:nvPr>
        </p:nvSpPr>
        <p:spPr>
          <a:xfrm>
            <a:off x="1104900" y="2292094"/>
            <a:ext cx="5734050" cy="2219691"/>
          </a:xfrm>
        </p:spPr>
        <p:txBody>
          <a:bodyPr rtlCol="0" anchor="ctr">
            <a:normAutofit/>
          </a:bodyPr>
          <a:lstStyle>
            <a:lvl1pPr algn="l" rtl="0">
              <a:defRPr sz="4000" cap="all" baseline="0"/>
            </a:lvl1pPr>
          </a:lstStyle>
          <a:p>
            <a:pPr rtl="0"/>
            <a:endParaRPr lang="de-DE" noProof="0" dirty="0"/>
          </a:p>
        </p:txBody>
      </p:sp>
      <p:sp>
        <p:nvSpPr>
          <p:cNvPr id="3" name="Untertitel 2"/>
          <p:cNvSpPr>
            <a:spLocks noGrp="1"/>
          </p:cNvSpPr>
          <p:nvPr>
            <p:ph type="subTitle" idx="1"/>
          </p:nvPr>
        </p:nvSpPr>
        <p:spPr>
          <a:xfrm>
            <a:off x="1104900" y="4511784"/>
            <a:ext cx="5734050"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endParaRPr lang="en-US" dirty="0"/>
          </a:p>
        </p:txBody>
      </p:sp>
      <p:sp>
        <p:nvSpPr>
          <p:cNvPr id="11" name="Bildplatzhalter 10"/>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rtl="0">
              <a:buNone/>
              <a:defRPr/>
            </a:lvl1pPr>
          </a:lstStyle>
          <a:p>
            <a:pPr rtl="0"/>
            <a:r>
              <a:rPr lang="de-DE" noProof="0" dirty="0"/>
              <a:t>Bild durch Klicken auf Symbol hinzufügen</a:t>
            </a:r>
          </a:p>
        </p:txBody>
      </p:sp>
      <p:pic>
        <p:nvPicPr>
          <p:cNvPr id="13" name="Grafik 12">
            <a:extLst>
              <a:ext uri="{FF2B5EF4-FFF2-40B4-BE49-F238E27FC236}">
                <a16:creationId xmlns:a16="http://schemas.microsoft.com/office/drawing/2014/main" id="{B27CEBE5-58AB-4F2D-B994-5256965C8598}"/>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B51E1108-269B-49FE-B399-5753E0E425D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4" name="Gruppieren 13">
            <a:extLst>
              <a:ext uri="{FF2B5EF4-FFF2-40B4-BE49-F238E27FC236}">
                <a16:creationId xmlns:a16="http://schemas.microsoft.com/office/drawing/2014/main" id="{62ED3E63-2F3F-44D8-B544-EC4F32DAC622}"/>
              </a:ext>
            </a:extLst>
          </p:cNvPr>
          <p:cNvGrpSpPr/>
          <p:nvPr userDrawn="1"/>
        </p:nvGrpSpPr>
        <p:grpSpPr>
          <a:xfrm>
            <a:off x="10443312" y="254977"/>
            <a:ext cx="1299935" cy="1200032"/>
            <a:chOff x="1645920" y="1071155"/>
            <a:chExt cx="6296297" cy="5299166"/>
          </a:xfrm>
        </p:grpSpPr>
        <p:sp>
          <p:nvSpPr>
            <p:cNvPr id="15" name="Ellipse 14">
              <a:extLst>
                <a:ext uri="{FF2B5EF4-FFF2-40B4-BE49-F238E27FC236}">
                  <a16:creationId xmlns:a16="http://schemas.microsoft.com/office/drawing/2014/main" id="{4EE4A88E-473B-461F-978E-13BFF2D7F56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a:extLst>
                <a:ext uri="{FF2B5EF4-FFF2-40B4-BE49-F238E27FC236}">
                  <a16:creationId xmlns:a16="http://schemas.microsoft.com/office/drawing/2014/main" id="{5B0AA59A-3A38-436A-B0FF-CF3FEF8168B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8" name="Rechteck 17">
              <a:extLst>
                <a:ext uri="{FF2B5EF4-FFF2-40B4-BE49-F238E27FC236}">
                  <a16:creationId xmlns:a16="http://schemas.microsoft.com/office/drawing/2014/main" id="{AEB4F580-273B-4CF8-8399-6FF5F81E8D3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3F53B83E-4967-40B5-B64B-FD4BE127A0B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254D3768-FA78-4870-917B-381C87293216}"/>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51CDC62F-0FD0-4B7A-A8EC-6F260DFD1715}"/>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796D14A8-3117-417C-B711-DD8DEEA95581}"/>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F0757B28-065B-44C0-B1A2-161BAA1EFAD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777BD521-2103-4D9E-8938-665AEE566E6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4F0651D2-C72A-410B-8993-D5CE6DEF23A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46CC7128-4DCE-4BEC-8992-A89C6837145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727C3C21-A868-4590-8B35-F5EED853AB64}"/>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916E4FCD-7782-45A8-BBE0-B5BD41A9F56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2EFBEF0E-7847-49CA-B896-A461AC8B82F6}"/>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B74B1AE1-0FFC-4BA8-A4DF-945C737885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1AF90E3F-87A5-4166-953E-A0260118B9F5}"/>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7A35B9F6-D2E5-4CE4-8F26-77E66E5CFE00}"/>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B5373517-3C07-4AD2-9CD4-FB1B4C55C5E7}"/>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723FACE5-5B39-4AE1-BE5F-EAA862131E6A}"/>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6278BC15-A4F9-4005-9E9D-201EA83FF797}"/>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2982290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1097280" y="6459785"/>
            <a:ext cx="2472271" cy="365125"/>
          </a:xfrm>
        </p:spPr>
        <p:txBody>
          <a:bodyPr/>
          <a:lstStyle/>
          <a:p>
            <a:r>
              <a:rPr lang="de-DE" dirty="0"/>
              <a:t>​</a:t>
            </a:r>
            <a:fld id="{94ECE08C-AB13-4023-92C4-6508B5611553}" type="datetime1">
              <a:rPr lang="de-DE" smtClean="0"/>
              <a:pPr/>
              <a:t>01.12.2023</a:t>
            </a:fld>
            <a:r>
              <a:rPr lang="de-DE" dirty="0"/>
              <a:t>​</a:t>
            </a:r>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3117281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F93FD68F-6327-4C0F-8016-3D0C89ECBD6A}"/>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2884904C-CD0F-4A65-B408-428CBAF919CA}"/>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7" name="Grafik 16">
            <a:extLst>
              <a:ext uri="{FF2B5EF4-FFF2-40B4-BE49-F238E27FC236}">
                <a16:creationId xmlns:a16="http://schemas.microsoft.com/office/drawing/2014/main" id="{991FCA08-D9C2-47D3-8246-9BFE07E6F44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dirty="0"/>
              <a:t>Mastertitelformat bearbeiten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01.12.2023</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Grafik 12">
            <a:extLst>
              <a:ext uri="{FF2B5EF4-FFF2-40B4-BE49-F238E27FC236}">
                <a16:creationId xmlns:a16="http://schemas.microsoft.com/office/drawing/2014/main" id="{8FCD6719-4FBF-4800-89A4-207C503F8C7C}"/>
              </a:ext>
            </a:extLst>
          </p:cNvPr>
          <p:cNvPicPr/>
          <p:nvPr userDrawn="1"/>
        </p:nvPicPr>
        <p:blipFill>
          <a:blip r:embed="rId3"/>
          <a:stretch>
            <a:fillRect/>
          </a:stretch>
        </p:blipFill>
        <p:spPr>
          <a:xfrm>
            <a:off x="10099505" y="6266872"/>
            <a:ext cx="1987550" cy="567690"/>
          </a:xfrm>
          <a:prstGeom prst="rect">
            <a:avLst/>
          </a:prstGeom>
        </p:spPr>
      </p:pic>
      <p:sp>
        <p:nvSpPr>
          <p:cNvPr id="14" name="Untertitel 2">
            <a:extLst>
              <a:ext uri="{FF2B5EF4-FFF2-40B4-BE49-F238E27FC236}">
                <a16:creationId xmlns:a16="http://schemas.microsoft.com/office/drawing/2014/main" id="{FA486C4F-A9CB-45DC-8854-CC626D6C461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39" name="Gruppieren 38">
            <a:extLst>
              <a:ext uri="{FF2B5EF4-FFF2-40B4-BE49-F238E27FC236}">
                <a16:creationId xmlns:a16="http://schemas.microsoft.com/office/drawing/2014/main" id="{BC8FA35B-A26F-42D8-8F81-110779FC8380}"/>
              </a:ext>
            </a:extLst>
          </p:cNvPr>
          <p:cNvGrpSpPr/>
          <p:nvPr userDrawn="1"/>
        </p:nvGrpSpPr>
        <p:grpSpPr>
          <a:xfrm>
            <a:off x="10443312" y="254977"/>
            <a:ext cx="1299935" cy="1200032"/>
            <a:chOff x="1645920" y="1071155"/>
            <a:chExt cx="6296297" cy="5299166"/>
          </a:xfrm>
        </p:grpSpPr>
        <p:sp>
          <p:nvSpPr>
            <p:cNvPr id="40" name="Ellipse 39">
              <a:extLst>
                <a:ext uri="{FF2B5EF4-FFF2-40B4-BE49-F238E27FC236}">
                  <a16:creationId xmlns:a16="http://schemas.microsoft.com/office/drawing/2014/main" id="{6271980F-81E8-4D3B-B739-1DCA1623D12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Rechteck 40">
              <a:extLst>
                <a:ext uri="{FF2B5EF4-FFF2-40B4-BE49-F238E27FC236}">
                  <a16:creationId xmlns:a16="http://schemas.microsoft.com/office/drawing/2014/main" id="{37DD7008-457D-4B77-8063-519CD536F8C1}"/>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2" name="Rechteck 41">
              <a:extLst>
                <a:ext uri="{FF2B5EF4-FFF2-40B4-BE49-F238E27FC236}">
                  <a16:creationId xmlns:a16="http://schemas.microsoft.com/office/drawing/2014/main" id="{D50E230D-3E64-4ECC-9DDF-DFA5D04C3DA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Freihandform: Form 42">
              <a:extLst>
                <a:ext uri="{FF2B5EF4-FFF2-40B4-BE49-F238E27FC236}">
                  <a16:creationId xmlns:a16="http://schemas.microsoft.com/office/drawing/2014/main" id="{0F0F60FB-5B14-4A10-83A2-46708B5EED9C}"/>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Freihandform: Form 43">
              <a:extLst>
                <a:ext uri="{FF2B5EF4-FFF2-40B4-BE49-F238E27FC236}">
                  <a16:creationId xmlns:a16="http://schemas.microsoft.com/office/drawing/2014/main" id="{389944C9-C8E9-4E2B-A7EC-3CB3A9D351AA}"/>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a:extLst>
                <a:ext uri="{FF2B5EF4-FFF2-40B4-BE49-F238E27FC236}">
                  <a16:creationId xmlns:a16="http://schemas.microsoft.com/office/drawing/2014/main" id="{083D2437-630D-4DEE-BE5A-A546BF915C8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Rechteck 45">
              <a:extLst>
                <a:ext uri="{FF2B5EF4-FFF2-40B4-BE49-F238E27FC236}">
                  <a16:creationId xmlns:a16="http://schemas.microsoft.com/office/drawing/2014/main" id="{D08B2F48-EE68-47E4-A6FC-F34A9FEEBEC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Rechteck 46">
              <a:extLst>
                <a:ext uri="{FF2B5EF4-FFF2-40B4-BE49-F238E27FC236}">
                  <a16:creationId xmlns:a16="http://schemas.microsoft.com/office/drawing/2014/main" id="{4A8BB29A-359F-4A4A-AF31-EA987BF5813D}"/>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Ellipse 47">
              <a:extLst>
                <a:ext uri="{FF2B5EF4-FFF2-40B4-BE49-F238E27FC236}">
                  <a16:creationId xmlns:a16="http://schemas.microsoft.com/office/drawing/2014/main" id="{BBF68378-79B2-4325-9E4F-3D01F5828008}"/>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Rechteck 48">
              <a:extLst>
                <a:ext uri="{FF2B5EF4-FFF2-40B4-BE49-F238E27FC236}">
                  <a16:creationId xmlns:a16="http://schemas.microsoft.com/office/drawing/2014/main" id="{1A0D1A4E-F3C6-43A5-9BDB-3E1F9E841D84}"/>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0" name="Ellipse 49">
              <a:extLst>
                <a:ext uri="{FF2B5EF4-FFF2-40B4-BE49-F238E27FC236}">
                  <a16:creationId xmlns:a16="http://schemas.microsoft.com/office/drawing/2014/main" id="{9CDDB6E5-ECFC-480B-93B9-CF3F4F57EAD9}"/>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Rechteck 50">
              <a:extLst>
                <a:ext uri="{FF2B5EF4-FFF2-40B4-BE49-F238E27FC236}">
                  <a16:creationId xmlns:a16="http://schemas.microsoft.com/office/drawing/2014/main" id="{1386978D-5C39-4113-B480-8F9A0304CB98}"/>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30C6D954-A342-444B-9B57-6EE355AA518B}"/>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Rechteck 52">
              <a:extLst>
                <a:ext uri="{FF2B5EF4-FFF2-40B4-BE49-F238E27FC236}">
                  <a16:creationId xmlns:a16="http://schemas.microsoft.com/office/drawing/2014/main" id="{AFE17356-59B7-4E1E-BDC0-2C7558DB06C0}"/>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Rechteck 53">
              <a:extLst>
                <a:ext uri="{FF2B5EF4-FFF2-40B4-BE49-F238E27FC236}">
                  <a16:creationId xmlns:a16="http://schemas.microsoft.com/office/drawing/2014/main" id="{31F213F1-4A38-4927-B95D-A3B1020984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a:extLst>
                <a:ext uri="{FF2B5EF4-FFF2-40B4-BE49-F238E27FC236}">
                  <a16:creationId xmlns:a16="http://schemas.microsoft.com/office/drawing/2014/main" id="{79417E79-3640-4133-82EC-F903B10FF527}"/>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Rechteck 55">
              <a:extLst>
                <a:ext uri="{FF2B5EF4-FFF2-40B4-BE49-F238E27FC236}">
                  <a16:creationId xmlns:a16="http://schemas.microsoft.com/office/drawing/2014/main" id="{E28FABFD-28A2-4C94-BD98-B0F2F6505A3A}"/>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Rechtwinkliges Dreieck 56">
              <a:extLst>
                <a:ext uri="{FF2B5EF4-FFF2-40B4-BE49-F238E27FC236}">
                  <a16:creationId xmlns:a16="http://schemas.microsoft.com/office/drawing/2014/main" id="{E12B5A7E-9549-4779-AABA-80D187CECF08}"/>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Rechtwinkliges Dreieck 57">
              <a:extLst>
                <a:ext uri="{FF2B5EF4-FFF2-40B4-BE49-F238E27FC236}">
                  <a16:creationId xmlns:a16="http://schemas.microsoft.com/office/drawing/2014/main" id="{D052F80B-EF8E-43F3-BF74-2C46E55F27DE}"/>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9" name="Rechteck 58">
              <a:extLst>
                <a:ext uri="{FF2B5EF4-FFF2-40B4-BE49-F238E27FC236}">
                  <a16:creationId xmlns:a16="http://schemas.microsoft.com/office/drawing/2014/main" id="{AEED4278-89C9-4784-9ED4-AA76DA0B5919}"/>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292591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r>
              <a:rPr lang="de-DE"/>
              <a:t>​</a:t>
            </a:r>
            <a:fld id="{94ECE08C-AB13-4023-92C4-6508B5611553}" type="datetime1">
              <a:rPr lang="de-DE" smtClean="0"/>
              <a:pPr/>
              <a:t>01.12.2023</a:t>
            </a:fld>
            <a:r>
              <a:rPr lang="de-DE"/>
              <a:t>​</a:t>
            </a:r>
            <a:endParaRPr lang="de-DE" dirty="0"/>
          </a:p>
        </p:txBody>
      </p:sp>
      <p:sp>
        <p:nvSpPr>
          <p:cNvPr id="6" name="Footer Placeholder 5"/>
          <p:cNvSpPr>
            <a:spLocks noGrp="1"/>
          </p:cNvSpPr>
          <p:nvPr>
            <p:ph type="ftr" sz="quarter" idx="11"/>
          </p:nvPr>
        </p:nvSpPr>
        <p:spPr/>
        <p:txBody>
          <a:bodyPr/>
          <a:lstStyle/>
          <a:p>
            <a:pPr rtl="0"/>
            <a:endParaRPr lang="de-DE" noProof="0" dirty="0"/>
          </a:p>
        </p:txBody>
      </p:sp>
      <p:sp>
        <p:nvSpPr>
          <p:cNvPr id="7" name="Slide Number Placeholder 6"/>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637061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09728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21792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r>
              <a:rPr lang="de-DE"/>
              <a:t>​</a:t>
            </a:r>
            <a:fld id="{94ECE08C-AB13-4023-92C4-6508B5611553}" type="datetime1">
              <a:rPr lang="de-DE" smtClean="0"/>
              <a:pPr/>
              <a:t>01.12.2023</a:t>
            </a:fld>
            <a:r>
              <a:rPr lang="de-DE"/>
              <a:t>​</a:t>
            </a:r>
            <a:endParaRPr lang="de-DE" dirty="0"/>
          </a:p>
        </p:txBody>
      </p:sp>
      <p:sp>
        <p:nvSpPr>
          <p:cNvPr id="8" name="Footer Placeholder 7"/>
          <p:cNvSpPr>
            <a:spLocks noGrp="1"/>
          </p:cNvSpPr>
          <p:nvPr>
            <p:ph type="ftr" sz="quarter" idx="11"/>
          </p:nvPr>
        </p:nvSpPr>
        <p:spPr/>
        <p:txBody>
          <a:bodyPr/>
          <a:lstStyle/>
          <a:p>
            <a:pPr rtl="0"/>
            <a:endParaRPr lang="de-DE" noProof="0" dirty="0"/>
          </a:p>
        </p:txBody>
      </p:sp>
      <p:sp>
        <p:nvSpPr>
          <p:cNvPr id="9" name="Slide Number Placeholder 8"/>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1940544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r>
              <a:rPr lang="de-DE"/>
              <a:t>​</a:t>
            </a:r>
            <a:fld id="{E03E6F61-7EE4-4641-A632-E37B8E3AFCCD}" type="datetime1">
              <a:rPr lang="de" smtClean="0"/>
              <a:pPr/>
              <a:t>01.12.2023</a:t>
            </a:fld>
            <a:r>
              <a:t>​</a:t>
            </a:r>
            <a:endParaRPr dirty="0"/>
          </a:p>
        </p:txBody>
      </p:sp>
      <p:sp>
        <p:nvSpPr>
          <p:cNvPr id="4" name="Footer Placeholder 3"/>
          <p:cNvSpPr>
            <a:spLocks noGrp="1"/>
          </p:cNvSpPr>
          <p:nvPr>
            <p:ph type="ftr" sz="quarter" idx="11"/>
          </p:nvPr>
        </p:nvSpPr>
        <p:spPr/>
        <p:txBody>
          <a:bodyPr/>
          <a:lstStyle/>
          <a:p>
            <a:pPr rtl="0"/>
            <a:endParaRPr lang="de-DE"/>
          </a:p>
        </p:txBody>
      </p:sp>
      <p:sp>
        <p:nvSpPr>
          <p:cNvPr id="5" name="Slide Number Placeholder 4"/>
          <p:cNvSpPr>
            <a:spLocks noGrp="1"/>
          </p:cNvSpPr>
          <p:nvPr>
            <p:ph type="sldNum" sz="quarter" idx="12"/>
          </p:nvPr>
        </p:nvSpPr>
        <p:spPr/>
        <p:txBody>
          <a:bodyPr/>
          <a:lstStyle/>
          <a:p>
            <a:pPr rtl="0"/>
            <a:fld id="{0FF54DE5-C571-48E8-A5BC-B369434E2F44}" type="slidenum">
              <a:rPr lang="de-DE" smtClean="0"/>
              <a:t>‹Nr.›</a:t>
            </a:fld>
            <a:endParaRPr lang="de-DE" dirty="0"/>
          </a:p>
        </p:txBody>
      </p:sp>
    </p:spTree>
    <p:extLst>
      <p:ext uri="{BB962C8B-B14F-4D97-AF65-F5344CB8AC3E}">
        <p14:creationId xmlns:p14="http://schemas.microsoft.com/office/powerpoint/2010/main" val="3164736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16" name="Rectangle 6">
            <a:extLst>
              <a:ext uri="{FF2B5EF4-FFF2-40B4-BE49-F238E27FC236}">
                <a16:creationId xmlns:a16="http://schemas.microsoft.com/office/drawing/2014/main" id="{2BC2390F-B3F1-414A-8483-445296411EF6}"/>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8">
            <a:extLst>
              <a:ext uri="{FF2B5EF4-FFF2-40B4-BE49-F238E27FC236}">
                <a16:creationId xmlns:a16="http://schemas.microsoft.com/office/drawing/2014/main" id="{7E115167-E3B9-480F-A708-5E82DF2DC72D}"/>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8" name="Grafik 17">
            <a:extLst>
              <a:ext uri="{FF2B5EF4-FFF2-40B4-BE49-F238E27FC236}">
                <a16:creationId xmlns:a16="http://schemas.microsoft.com/office/drawing/2014/main" id="{022C9BA8-74E2-4ACC-A006-658397FD9E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7" name="Date Placeholder 6"/>
          <p:cNvSpPr>
            <a:spLocks noGrp="1"/>
          </p:cNvSpPr>
          <p:nvPr>
            <p:ph type="dt" sz="half" idx="10"/>
          </p:nvPr>
        </p:nvSpPr>
        <p:spPr/>
        <p:txBody>
          <a:bodyPr/>
          <a:lstStyle/>
          <a:p>
            <a:r>
              <a:rPr lang="de-DE"/>
              <a:t>​</a:t>
            </a:r>
            <a:fld id="{B359ED08-3DAD-4873-BEAE-E00CBB3C2D85}" type="datetime1">
              <a:rPr lang="de" smtClean="0"/>
              <a:pPr/>
              <a:t>01.12.2023</a:t>
            </a:fld>
            <a:r>
              <a:t>​</a:t>
            </a:r>
            <a:endParaRPr dirty="0"/>
          </a:p>
        </p:txBody>
      </p:sp>
      <p:sp>
        <p:nvSpPr>
          <p:cNvPr id="8" name="Footer Placeholder 7"/>
          <p:cNvSpPr>
            <a:spLocks noGrp="1"/>
          </p:cNvSpPr>
          <p:nvPr>
            <p:ph type="ftr" sz="quarter" idx="11"/>
          </p:nvPr>
        </p:nvSpPr>
        <p:spPr/>
        <p:txBody>
          <a:bodyPr/>
          <a:lstStyle>
            <a:lvl1pPr>
              <a:defRPr>
                <a:solidFill>
                  <a:srgbClr val="FFFFFF"/>
                </a:solidFill>
              </a:defRPr>
            </a:lvl1pPr>
          </a:lstStyle>
          <a:p>
            <a:pPr rtl="0"/>
            <a:endParaRPr lang="de-DE"/>
          </a:p>
        </p:txBody>
      </p:sp>
      <p:sp>
        <p:nvSpPr>
          <p:cNvPr id="9" name="Slide Number Placeholder 8"/>
          <p:cNvSpPr>
            <a:spLocks noGrp="1"/>
          </p:cNvSpPr>
          <p:nvPr>
            <p:ph type="sldNum" sz="quarter" idx="12"/>
          </p:nvPr>
        </p:nvSpPr>
        <p:spPr/>
        <p:txBody>
          <a:bodyPr/>
          <a:lstStyle/>
          <a:p>
            <a:pPr rtl="0"/>
            <a:fld id="{0FF54DE5-C571-48E8-A5BC-B369434E2F44}" type="slidenum">
              <a:rPr lang="de-DE" smtClean="0"/>
              <a:t>‹Nr.›</a:t>
            </a:fld>
            <a:endParaRPr lang="de-DE" dirty="0"/>
          </a:p>
        </p:txBody>
      </p:sp>
      <p:pic>
        <p:nvPicPr>
          <p:cNvPr id="12" name="Grafik 11">
            <a:extLst>
              <a:ext uri="{FF2B5EF4-FFF2-40B4-BE49-F238E27FC236}">
                <a16:creationId xmlns:a16="http://schemas.microsoft.com/office/drawing/2014/main" id="{3234369C-67BB-4B23-A6FB-6E089552A7A0}"/>
              </a:ext>
            </a:extLst>
          </p:cNvPr>
          <p:cNvPicPr/>
          <p:nvPr userDrawn="1"/>
        </p:nvPicPr>
        <p:blipFill>
          <a:blip r:embed="rId3"/>
          <a:stretch>
            <a:fillRect/>
          </a:stretch>
        </p:blipFill>
        <p:spPr>
          <a:xfrm>
            <a:off x="10099505" y="6266872"/>
            <a:ext cx="1987550" cy="567690"/>
          </a:xfrm>
          <a:prstGeom prst="rect">
            <a:avLst/>
          </a:prstGeom>
        </p:spPr>
      </p:pic>
      <p:sp>
        <p:nvSpPr>
          <p:cNvPr id="15" name="Untertitel 2">
            <a:extLst>
              <a:ext uri="{FF2B5EF4-FFF2-40B4-BE49-F238E27FC236}">
                <a16:creationId xmlns:a16="http://schemas.microsoft.com/office/drawing/2014/main" id="{C2D1F4F4-550C-416B-B8CC-5DCAEFCFA21B}"/>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0" name="Gruppieren 9">
            <a:extLst>
              <a:ext uri="{FF2B5EF4-FFF2-40B4-BE49-F238E27FC236}">
                <a16:creationId xmlns:a16="http://schemas.microsoft.com/office/drawing/2014/main" id="{FC843C18-55C8-491B-BD54-A28C7A937B4F}"/>
              </a:ext>
            </a:extLst>
          </p:cNvPr>
          <p:cNvGrpSpPr/>
          <p:nvPr userDrawn="1"/>
        </p:nvGrpSpPr>
        <p:grpSpPr>
          <a:xfrm>
            <a:off x="10443312" y="254977"/>
            <a:ext cx="1299935" cy="1200032"/>
            <a:chOff x="1645920" y="1071155"/>
            <a:chExt cx="6296297" cy="5299166"/>
          </a:xfrm>
        </p:grpSpPr>
        <p:sp>
          <p:nvSpPr>
            <p:cNvPr id="11" name="Ellipse 10">
              <a:extLst>
                <a:ext uri="{FF2B5EF4-FFF2-40B4-BE49-F238E27FC236}">
                  <a16:creationId xmlns:a16="http://schemas.microsoft.com/office/drawing/2014/main" id="{FBD646D8-D72D-41C5-BC5E-494255C1917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a:extLst>
                <a:ext uri="{FF2B5EF4-FFF2-40B4-BE49-F238E27FC236}">
                  <a16:creationId xmlns:a16="http://schemas.microsoft.com/office/drawing/2014/main" id="{5978CCAC-5804-49BA-B21A-92674D379C57}"/>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hteck 13">
              <a:extLst>
                <a:ext uri="{FF2B5EF4-FFF2-40B4-BE49-F238E27FC236}">
                  <a16:creationId xmlns:a16="http://schemas.microsoft.com/office/drawing/2014/main" id="{FCD7DED3-EEB2-42C4-A2A8-7CAE7F35BAB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Freihandform: Form 18">
              <a:extLst>
                <a:ext uri="{FF2B5EF4-FFF2-40B4-BE49-F238E27FC236}">
                  <a16:creationId xmlns:a16="http://schemas.microsoft.com/office/drawing/2014/main" id="{0850F3CD-5B6F-47B7-8458-CB974E2D39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Freihandform: Form 19">
              <a:extLst>
                <a:ext uri="{FF2B5EF4-FFF2-40B4-BE49-F238E27FC236}">
                  <a16:creationId xmlns:a16="http://schemas.microsoft.com/office/drawing/2014/main" id="{DBD45B25-86D6-4015-984B-9B5F054D7F53}"/>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a:extLst>
                <a:ext uri="{FF2B5EF4-FFF2-40B4-BE49-F238E27FC236}">
                  <a16:creationId xmlns:a16="http://schemas.microsoft.com/office/drawing/2014/main" id="{99BBB1EE-EFFD-4E00-9CAC-7424FE2184F0}"/>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a:extLst>
                <a:ext uri="{FF2B5EF4-FFF2-40B4-BE49-F238E27FC236}">
                  <a16:creationId xmlns:a16="http://schemas.microsoft.com/office/drawing/2014/main" id="{F618132B-AA82-42FE-A03A-94576A4074FB}"/>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6F4B099A-8A60-4A47-9017-57969E8AD61F}"/>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32690EBA-5621-43B7-9A25-1DDDE361D24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C9CE091F-A37C-4DFA-9945-8ADA3844B90C}"/>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6" name="Ellipse 25">
              <a:extLst>
                <a:ext uri="{FF2B5EF4-FFF2-40B4-BE49-F238E27FC236}">
                  <a16:creationId xmlns:a16="http://schemas.microsoft.com/office/drawing/2014/main" id="{DE7BF2C9-7E82-4F25-9B96-415EA70D22B7}"/>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A1310284-5B24-46FF-9284-0DB7DCA223FF}"/>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9F117F19-DCF8-410D-9A67-7DAD195FB30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A31A3AD7-CBA6-41D0-8D57-808B4EE5E9BB}"/>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C54065CF-059D-48AB-AC45-12F0BF07D21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3DB22CBC-6C06-49EA-AA77-9F3801EEB646}"/>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DE587752-9FCE-4BDE-92E8-CD3A6CC7481F}"/>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winkliges Dreieck 32">
              <a:extLst>
                <a:ext uri="{FF2B5EF4-FFF2-40B4-BE49-F238E27FC236}">
                  <a16:creationId xmlns:a16="http://schemas.microsoft.com/office/drawing/2014/main" id="{5E4532A1-A8E0-4FED-A49D-A33725C8378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FDC21935-6960-41B7-BEDB-7A5E66949E2F}"/>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1C0033D5-934D-4420-B8F6-D5DAFDFF57E6}"/>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60785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de-DE"/>
              <a:t>Mastertitelformat bearbeiten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de-DE"/>
              <a:t>​</a:t>
            </a:r>
            <a:fld id="{94ECE08C-AB13-4023-92C4-6508B5611553}" type="datetime1">
              <a:rPr lang="de-DE" smtClean="0"/>
              <a:pPr/>
              <a:t>01.12.2023</a:t>
            </a:fld>
            <a:r>
              <a:rPr lang="de-DE"/>
              <a:t>​</a:t>
            </a:r>
            <a:endParaRPr lang="de-DE"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pPr rtl="0"/>
            <a:endParaRPr lang="de-DE" noProof="0"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FF54DE5-C571-48E8-A5BC-B369434E2F44}" type="slidenum">
              <a:rPr lang="de-DE" smtClean="0"/>
              <a:pPr/>
              <a:t>‹Nr.›</a:t>
            </a:fld>
            <a:endParaRPr lang="de-DE" dirty="0"/>
          </a:p>
        </p:txBody>
      </p:sp>
      <p:pic>
        <p:nvPicPr>
          <p:cNvPr id="12" name="Grafik 11">
            <a:extLst>
              <a:ext uri="{FF2B5EF4-FFF2-40B4-BE49-F238E27FC236}">
                <a16:creationId xmlns:a16="http://schemas.microsoft.com/office/drawing/2014/main" id="{46DE0C15-325B-4B66-B685-550A0BDB51D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424526"/>
            <a:ext cx="1061484" cy="400384"/>
          </a:xfrm>
          <a:prstGeom prst="rect">
            <a:avLst/>
          </a:prstGeom>
        </p:spPr>
      </p:pic>
      <p:sp>
        <p:nvSpPr>
          <p:cNvPr id="14" name="Untertitel 2">
            <a:extLst>
              <a:ext uri="{FF2B5EF4-FFF2-40B4-BE49-F238E27FC236}">
                <a16:creationId xmlns:a16="http://schemas.microsoft.com/office/drawing/2014/main" id="{F3929FCD-BD32-4369-835F-EA62DDA3D482}"/>
              </a:ext>
            </a:extLst>
          </p:cNvPr>
          <p:cNvSpPr txBox="1">
            <a:spLocks/>
          </p:cNvSpPr>
          <p:nvPr userDrawn="1"/>
        </p:nvSpPr>
        <p:spPr>
          <a:xfrm>
            <a:off x="4701512" y="6425358"/>
            <a:ext cx="5015522"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p>
          <a:p>
            <a:pPr algn="ctr"/>
            <a:endParaRPr lang="en-GB" sz="2000" dirty="0">
              <a:solidFill>
                <a:srgbClr val="1F497D"/>
              </a:solidFill>
            </a:endParaRPr>
          </a:p>
        </p:txBody>
      </p:sp>
      <p:pic>
        <p:nvPicPr>
          <p:cNvPr id="15" name="Grafik 14">
            <a:extLst>
              <a:ext uri="{FF2B5EF4-FFF2-40B4-BE49-F238E27FC236}">
                <a16:creationId xmlns:a16="http://schemas.microsoft.com/office/drawing/2014/main" id="{86CA6B33-8F33-49F4-858B-B3DD533E7868}"/>
              </a:ext>
            </a:extLst>
          </p:cNvPr>
          <p:cNvPicPr/>
          <p:nvPr userDrawn="1"/>
        </p:nvPicPr>
        <p:blipFill>
          <a:blip r:embed="rId3"/>
          <a:stretch>
            <a:fillRect/>
          </a:stretch>
        </p:blipFill>
        <p:spPr>
          <a:xfrm>
            <a:off x="10099505" y="6266872"/>
            <a:ext cx="1987550" cy="567690"/>
          </a:xfrm>
          <a:prstGeom prst="rect">
            <a:avLst/>
          </a:prstGeom>
        </p:spPr>
      </p:pic>
      <p:grpSp>
        <p:nvGrpSpPr>
          <p:cNvPr id="17" name="Gruppieren 16">
            <a:extLst>
              <a:ext uri="{FF2B5EF4-FFF2-40B4-BE49-F238E27FC236}">
                <a16:creationId xmlns:a16="http://schemas.microsoft.com/office/drawing/2014/main" id="{5FFAB49D-828E-467C-BD4A-87972F3C1EFA}"/>
              </a:ext>
            </a:extLst>
          </p:cNvPr>
          <p:cNvGrpSpPr/>
          <p:nvPr userDrawn="1"/>
        </p:nvGrpSpPr>
        <p:grpSpPr>
          <a:xfrm>
            <a:off x="10443312" y="254977"/>
            <a:ext cx="1299935" cy="1200032"/>
            <a:chOff x="1645920" y="1071155"/>
            <a:chExt cx="6296297" cy="5299166"/>
          </a:xfrm>
        </p:grpSpPr>
        <p:sp>
          <p:nvSpPr>
            <p:cNvPr id="18" name="Ellipse 17">
              <a:extLst>
                <a:ext uri="{FF2B5EF4-FFF2-40B4-BE49-F238E27FC236}">
                  <a16:creationId xmlns:a16="http://schemas.microsoft.com/office/drawing/2014/main" id="{5343A9FE-CACD-4C9F-A1DD-94AE22259D3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a:extLst>
                <a:ext uri="{FF2B5EF4-FFF2-40B4-BE49-F238E27FC236}">
                  <a16:creationId xmlns:a16="http://schemas.microsoft.com/office/drawing/2014/main" id="{A2F4EF67-99D4-4311-9A83-CC40A0341769}"/>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Rechteck 19">
              <a:extLst>
                <a:ext uri="{FF2B5EF4-FFF2-40B4-BE49-F238E27FC236}">
                  <a16:creationId xmlns:a16="http://schemas.microsoft.com/office/drawing/2014/main" id="{9B2E7495-4AD9-4BCF-A6B0-FB4E6BB2D63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5F8E1512-CA59-40EA-846D-FF19DC680EF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Freihandform: Form 21">
              <a:extLst>
                <a:ext uri="{FF2B5EF4-FFF2-40B4-BE49-F238E27FC236}">
                  <a16:creationId xmlns:a16="http://schemas.microsoft.com/office/drawing/2014/main" id="{F083C05D-C82C-4114-B604-27170615DB82}"/>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Ellipse 22">
              <a:extLst>
                <a:ext uri="{FF2B5EF4-FFF2-40B4-BE49-F238E27FC236}">
                  <a16:creationId xmlns:a16="http://schemas.microsoft.com/office/drawing/2014/main" id="{89B72FAE-B2E3-4808-85ED-BD9D62FFD37B}"/>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362C3871-8DEE-441F-BB31-81251D17AE3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939401FA-D183-4200-BA47-15A41F3283F1}"/>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a:extLst>
                <a:ext uri="{FF2B5EF4-FFF2-40B4-BE49-F238E27FC236}">
                  <a16:creationId xmlns:a16="http://schemas.microsoft.com/office/drawing/2014/main" id="{55052928-0D6B-45F0-9CA8-2758D0207F3C}"/>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7D88A627-61E8-4F07-AEDB-EA6733270316}"/>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8" name="Ellipse 27">
              <a:extLst>
                <a:ext uri="{FF2B5EF4-FFF2-40B4-BE49-F238E27FC236}">
                  <a16:creationId xmlns:a16="http://schemas.microsoft.com/office/drawing/2014/main" id="{CFB709E1-664C-4368-814F-1CD8F7212B1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73558782-EFA6-43D8-98F0-5E9A5B100AB0}"/>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a:extLst>
                <a:ext uri="{FF2B5EF4-FFF2-40B4-BE49-F238E27FC236}">
                  <a16:creationId xmlns:a16="http://schemas.microsoft.com/office/drawing/2014/main" id="{CEAEEDCC-320B-4325-898E-649FB0891EE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EAC0DDBC-494A-4545-AE95-3E6EB450D1A8}"/>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01ABF06C-7361-4581-BEF9-025E82C03783}"/>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Ellipse 32">
              <a:extLst>
                <a:ext uri="{FF2B5EF4-FFF2-40B4-BE49-F238E27FC236}">
                  <a16:creationId xmlns:a16="http://schemas.microsoft.com/office/drawing/2014/main" id="{C4B3200A-BAAB-42FA-B2EB-FCFF729AB5DF}"/>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3489978-4CE8-46F2-900D-BC4123ADB5C6}"/>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1F44CFB9-79DE-4EFA-B7B5-D538CB7B96B6}"/>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55D69203-7971-4BFA-8D69-DC0E2A3C3EA2}"/>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eck 36">
              <a:extLst>
                <a:ext uri="{FF2B5EF4-FFF2-40B4-BE49-F238E27FC236}">
                  <a16:creationId xmlns:a16="http://schemas.microsoft.com/office/drawing/2014/main" id="{BE5274E4-F73A-412B-93CF-DCE11640800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753315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01.12.2023</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785739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10" name="think-cell data - do not delete" hidden="1">
            <a:extLst>
              <a:ext uri="{FF2B5EF4-FFF2-40B4-BE49-F238E27FC236}">
                <a16:creationId xmlns:a16="http://schemas.microsoft.com/office/drawing/2014/main" id="{D450FD4C-5B5F-D535-4953-23E590664281}"/>
              </a:ext>
            </a:extLst>
          </p:cNvPr>
          <p:cNvGraphicFramePr>
            <a:graphicFrameLocks noChangeAspect="1"/>
          </p:cNvGraphicFramePr>
          <p:nvPr userDrawn="1">
            <p:custDataLst>
              <p:tags r:id="rId13"/>
            </p:custDataLst>
            <p:extLst>
              <p:ext uri="{D42A27DB-BD31-4B8C-83A1-F6EECF244321}">
                <p14:modId xmlns:p14="http://schemas.microsoft.com/office/powerpoint/2010/main" val="358278843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14" imgW="425" imgH="424" progId="TCLayout.ActiveDocument.1">
                  <p:embed/>
                </p:oleObj>
              </mc:Choice>
              <mc:Fallback>
                <p:oleObj name="think-cell Folie" r:id="rId14" imgW="425" imgH="424" progId="TCLayout.ActiveDocument.1">
                  <p:embed/>
                  <p:pic>
                    <p:nvPicPr>
                      <p:cNvPr id="0" name=""/>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7" name="Rectangle 6"/>
          <p:cNvSpPr/>
          <p:nvPr/>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9" name="Rectangle 8"/>
          <p:cNvSpPr/>
          <p:nvPr/>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 name="Title Placeholder 1"/>
          <p:cNvSpPr>
            <a:spLocks noGrp="1"/>
          </p:cNvSpPr>
          <p:nvPr>
            <p:ph type="title"/>
          </p:nvPr>
        </p:nvSpPr>
        <p:spPr>
          <a:xfrm>
            <a:off x="1097280" y="286604"/>
            <a:ext cx="10058400" cy="823740"/>
          </a:xfrm>
          <a:prstGeom prst="rect">
            <a:avLst/>
          </a:prstGeom>
        </p:spPr>
        <p:txBody>
          <a:bodyPr vert="horz" lIns="91440" tIns="45720" rIns="91440" bIns="45720" rtlCol="0" anchor="b">
            <a:normAutofit/>
          </a:bodyPr>
          <a:lstStyle/>
          <a:p>
            <a:r>
              <a:rPr lang="de-DE"/>
              <a:t>Mastertitelformat bearbeiten</a:t>
            </a:r>
            <a:endParaRPr lang="en-US" dirty="0"/>
          </a:p>
        </p:txBody>
      </p:sp>
      <p:sp>
        <p:nvSpPr>
          <p:cNvPr id="3" name="Text Placeholder 2"/>
          <p:cNvSpPr>
            <a:spLocks noGrp="1"/>
          </p:cNvSpPr>
          <p:nvPr>
            <p:ph type="body" idx="1"/>
          </p:nvPr>
        </p:nvSpPr>
        <p:spPr>
          <a:xfrm>
            <a:off x="1097280" y="1492624"/>
            <a:ext cx="10058400" cy="4376470"/>
          </a:xfrm>
          <a:prstGeom prst="rect">
            <a:avLst/>
          </a:prstGeom>
        </p:spPr>
        <p:txBody>
          <a:bodyPr vert="horz" lIns="0" tIns="45720" rIns="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r>
              <a:rPr lang="de-DE"/>
              <a:t>​</a:t>
            </a:r>
            <a:fld id="{94ECE08C-AB13-4023-92C4-6508B5611553}" type="datetime1">
              <a:rPr lang="de-DE" smtClean="0"/>
              <a:pPr/>
              <a:t>01.12.2023</a:t>
            </a:fld>
            <a:r>
              <a:rPr lang="de-DE"/>
              <a:t>​</a:t>
            </a:r>
            <a:endParaRPr lang="de-DE"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rtl="0"/>
            <a:endParaRPr lang="de-DE" noProof="0"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FF54DE5-C571-48E8-A5BC-B369434E2F44}" type="slidenum">
              <a:rPr lang="de-DE" smtClean="0"/>
              <a:pPr/>
              <a:t>‹Nr.›</a:t>
            </a:fld>
            <a:endParaRPr lang="de-DE" dirty="0"/>
          </a:p>
        </p:txBody>
      </p:sp>
      <p:pic>
        <p:nvPicPr>
          <p:cNvPr id="12" name="Grafik 11">
            <a:extLst>
              <a:ext uri="{FF2B5EF4-FFF2-40B4-BE49-F238E27FC236}">
                <a16:creationId xmlns:a16="http://schemas.microsoft.com/office/drawing/2014/main" id="{72446FF5-B0A1-4CED-8527-53B2C36756CF}"/>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15" name="Untertitel 2">
            <a:extLst>
              <a:ext uri="{FF2B5EF4-FFF2-40B4-BE49-F238E27FC236}">
                <a16:creationId xmlns:a16="http://schemas.microsoft.com/office/drawing/2014/main" id="{C796B178-E15A-444B-A8BA-54BCAFDC215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pic>
        <p:nvPicPr>
          <p:cNvPr id="14" name="Grafik 13">
            <a:extLst>
              <a:ext uri="{FF2B5EF4-FFF2-40B4-BE49-F238E27FC236}">
                <a16:creationId xmlns:a16="http://schemas.microsoft.com/office/drawing/2014/main" id="{0F7588D5-FBFF-4B77-94D8-5C8CFEABB542}"/>
              </a:ext>
            </a:extLst>
          </p:cNvPr>
          <p:cNvPicPr/>
          <p:nvPr userDrawn="1"/>
        </p:nvPicPr>
        <p:blipFill>
          <a:blip r:embed="rId17"/>
          <a:stretch>
            <a:fillRect/>
          </a:stretch>
        </p:blipFill>
        <p:spPr>
          <a:xfrm>
            <a:off x="10099505" y="6266872"/>
            <a:ext cx="1987550" cy="567690"/>
          </a:xfrm>
          <a:prstGeom prst="rect">
            <a:avLst/>
          </a:prstGeom>
        </p:spPr>
      </p:pic>
      <p:grpSp>
        <p:nvGrpSpPr>
          <p:cNvPr id="16" name="Gruppieren 15">
            <a:extLst>
              <a:ext uri="{FF2B5EF4-FFF2-40B4-BE49-F238E27FC236}">
                <a16:creationId xmlns:a16="http://schemas.microsoft.com/office/drawing/2014/main" id="{E98F78F4-94DF-47EC-BFB0-B21628027D2B}"/>
              </a:ext>
            </a:extLst>
          </p:cNvPr>
          <p:cNvGrpSpPr/>
          <p:nvPr userDrawn="1"/>
        </p:nvGrpSpPr>
        <p:grpSpPr>
          <a:xfrm>
            <a:off x="10443312" y="254977"/>
            <a:ext cx="1299935" cy="1200032"/>
            <a:chOff x="1645920" y="1071155"/>
            <a:chExt cx="6296297" cy="5299166"/>
          </a:xfrm>
        </p:grpSpPr>
        <p:sp>
          <p:nvSpPr>
            <p:cNvPr id="17" name="Ellipse 16">
              <a:extLst>
                <a:ext uri="{FF2B5EF4-FFF2-40B4-BE49-F238E27FC236}">
                  <a16:creationId xmlns:a16="http://schemas.microsoft.com/office/drawing/2014/main" id="{52F04A53-A791-413C-A1AB-5FD42DF1D941}"/>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id="{AAE24C0E-BE91-4B7F-8B27-51285CA64DFA}"/>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Rechteck 18">
              <a:extLst>
                <a:ext uri="{FF2B5EF4-FFF2-40B4-BE49-F238E27FC236}">
                  <a16:creationId xmlns:a16="http://schemas.microsoft.com/office/drawing/2014/main" id="{20635180-45A7-4C1B-A131-F22801C4FB0A}"/>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Freihandform: Form 19">
              <a:extLst>
                <a:ext uri="{FF2B5EF4-FFF2-40B4-BE49-F238E27FC236}">
                  <a16:creationId xmlns:a16="http://schemas.microsoft.com/office/drawing/2014/main" id="{2178FF35-4AA6-4CDF-8CA4-867323F81231}"/>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Freihandform: Form 20">
              <a:extLst>
                <a:ext uri="{FF2B5EF4-FFF2-40B4-BE49-F238E27FC236}">
                  <a16:creationId xmlns:a16="http://schemas.microsoft.com/office/drawing/2014/main" id="{933AA21D-E903-43D8-8863-F794FC93F9D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a:extLst>
                <a:ext uri="{FF2B5EF4-FFF2-40B4-BE49-F238E27FC236}">
                  <a16:creationId xmlns:a16="http://schemas.microsoft.com/office/drawing/2014/main" id="{30F3A132-49A2-44AE-BFB6-A44013C39F72}"/>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1522DB8A-AE2B-44CE-AB50-3517AF8B0AD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F7B1080C-3B7D-4B72-A980-CBD05869F4D2}"/>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9C40F18-44CD-4FB6-A692-AE5177F8E3CD}"/>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17F43-0646-46E8-837C-849746EF99B7}"/>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7" name="Ellipse 26">
              <a:extLst>
                <a:ext uri="{FF2B5EF4-FFF2-40B4-BE49-F238E27FC236}">
                  <a16:creationId xmlns:a16="http://schemas.microsoft.com/office/drawing/2014/main" id="{87B91B55-2482-465E-AD74-E8B85F6EB24B}"/>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C3355A68-C7F6-41A4-A50B-CACF916EFA4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Ellipse 28">
              <a:extLst>
                <a:ext uri="{FF2B5EF4-FFF2-40B4-BE49-F238E27FC236}">
                  <a16:creationId xmlns:a16="http://schemas.microsoft.com/office/drawing/2014/main" id="{24D9D787-DCD9-4944-8425-7082D3AE67B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448A39DC-064F-4EA9-8E7D-FFE3505C4B1D}"/>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8BF94997-1B0F-4CA4-8991-F7A928B18801}"/>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58A83B0B-8B19-4A1E-8772-40D880ED2078}"/>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50E6EA58-AF74-416A-ADA1-11BB9858DB14}"/>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8AFB14A1-96AD-4BC2-80C9-6FC4D4616729}"/>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209F6648-3E30-4762-956A-950AA6A62521}"/>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59CA0489-DAD7-4EEE-8F7F-0106B0FDECE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700704160"/>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3" r:id="rId9"/>
    <p:sldLayoutId id="2147483844" r:id="rId10"/>
    <p:sldLayoutId id="214748384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5000"/>
        </a:lnSpc>
        <a:spcBef>
          <a:spcPct val="0"/>
        </a:spcBef>
        <a:buNone/>
        <a:defRPr sz="3200" b="1"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oleObject" Target="../embeddings/oleObject3.bin"/><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1.emf"/><Relationship Id="rId9" Type="http://schemas.openxmlformats.org/officeDocument/2006/relationships/image" Target="../media/image1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4.png"/><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eucert-tool.eduproject.eu/auth/logi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9A5EC6-C8A9-436A-A069-FA6B69A1E808}"/>
              </a:ext>
            </a:extLst>
          </p:cNvPr>
          <p:cNvSpPr>
            <a:spLocks noGrp="1"/>
          </p:cNvSpPr>
          <p:nvPr>
            <p:ph type="title"/>
          </p:nvPr>
        </p:nvSpPr>
        <p:spPr>
          <a:xfrm>
            <a:off x="457200" y="594359"/>
            <a:ext cx="3200400" cy="3906620"/>
          </a:xfrm>
        </p:spPr>
        <p:txBody>
          <a:bodyPr>
            <a:normAutofit/>
          </a:bodyPr>
          <a:lstStyle/>
          <a:p>
            <a:r>
              <a:rPr lang="en-US" dirty="0"/>
              <a:t>EU-CERT:</a:t>
            </a:r>
            <a:br>
              <a:rPr lang="en-US" dirty="0"/>
            </a:br>
            <a:r>
              <a:rPr lang="en-US" dirty="0"/>
              <a:t>European Certificates and Accreditation for European Projects</a:t>
            </a:r>
          </a:p>
        </p:txBody>
      </p:sp>
      <p:sp>
        <p:nvSpPr>
          <p:cNvPr id="4" name="Textplatzhalter 3">
            <a:extLst>
              <a:ext uri="{FF2B5EF4-FFF2-40B4-BE49-F238E27FC236}">
                <a16:creationId xmlns:a16="http://schemas.microsoft.com/office/drawing/2014/main" id="{445F444D-6F84-444E-8423-2332A5B64263}"/>
              </a:ext>
            </a:extLst>
          </p:cNvPr>
          <p:cNvSpPr>
            <a:spLocks noGrp="1"/>
          </p:cNvSpPr>
          <p:nvPr>
            <p:ph type="body" sz="half" idx="2"/>
          </p:nvPr>
        </p:nvSpPr>
        <p:spPr>
          <a:xfrm>
            <a:off x="457200" y="4891596"/>
            <a:ext cx="3200400" cy="1413608"/>
          </a:xfrm>
        </p:spPr>
        <p:txBody>
          <a:bodyPr>
            <a:normAutofit/>
          </a:bodyPr>
          <a:lstStyle/>
          <a:p>
            <a:r>
              <a:rPr lang="en-US" b="1" i="1" dirty="0"/>
              <a:t>Reference Number:</a:t>
            </a:r>
            <a:br>
              <a:rPr lang="en-US" b="1" i="1" dirty="0"/>
            </a:br>
            <a:r>
              <a:rPr lang="fr-FR" dirty="0"/>
              <a:t>2021-1-DE02-KA220-ADU-000033541 </a:t>
            </a:r>
          </a:p>
          <a:p>
            <a:r>
              <a:rPr lang="de-DE" b="1" dirty="0"/>
              <a:t>Duration: </a:t>
            </a:r>
          </a:p>
          <a:p>
            <a:r>
              <a:rPr lang="fr-FR" dirty="0"/>
              <a:t>01.02.2022 – 31.05.2024 </a:t>
            </a:r>
            <a:r>
              <a:rPr lang="de-DE" b="1" dirty="0"/>
              <a:t>(28 </a:t>
            </a:r>
            <a:r>
              <a:rPr lang="en-GB" b="1" dirty="0"/>
              <a:t>month</a:t>
            </a:r>
            <a:r>
              <a:rPr lang="de-DE" b="1" dirty="0"/>
              <a:t>) </a:t>
            </a:r>
          </a:p>
          <a:p>
            <a:endParaRPr lang="de-DE" b="1" dirty="0"/>
          </a:p>
        </p:txBody>
      </p:sp>
      <p:sp>
        <p:nvSpPr>
          <p:cNvPr id="6" name="Subtítulo 2">
            <a:extLst>
              <a:ext uri="{FF2B5EF4-FFF2-40B4-BE49-F238E27FC236}">
                <a16:creationId xmlns:a16="http://schemas.microsoft.com/office/drawing/2014/main" id="{634A0BAB-2933-4C76-9D93-8028CB547A08}"/>
              </a:ext>
            </a:extLst>
          </p:cNvPr>
          <p:cNvSpPr txBox="1">
            <a:spLocks/>
          </p:cNvSpPr>
          <p:nvPr/>
        </p:nvSpPr>
        <p:spPr>
          <a:xfrm>
            <a:off x="5026982" y="2114548"/>
            <a:ext cx="5435353" cy="4327533"/>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r>
              <a:rPr lang="en-US" sz="2800" b="1" dirty="0"/>
              <a:t>EU-CERT</a:t>
            </a:r>
            <a:br>
              <a:rPr lang="en-US" sz="2800" b="1" dirty="0"/>
            </a:br>
            <a:r>
              <a:rPr lang="en-US" sz="2800" b="1" dirty="0"/>
              <a:t>Transnational partner meeting (TPM4)</a:t>
            </a:r>
            <a:br>
              <a:rPr lang="en-US" sz="2800" b="1" dirty="0"/>
            </a:br>
            <a:r>
              <a:rPr lang="en-US" sz="2800" b="1" dirty="0"/>
              <a:t>in </a:t>
            </a:r>
            <a:r>
              <a:rPr lang="de-DE" sz="2800" b="1" dirty="0"/>
              <a:t>Zagreb, </a:t>
            </a:r>
            <a:r>
              <a:rPr lang="de-DE" sz="2800" b="1" dirty="0" err="1"/>
              <a:t>Croatia</a:t>
            </a:r>
            <a:r>
              <a:rPr lang="de-DE" sz="2800" b="1" dirty="0"/>
              <a:t> </a:t>
            </a:r>
            <a:endParaRPr lang="de-DE" sz="2800" dirty="0"/>
          </a:p>
          <a:p>
            <a:r>
              <a:rPr lang="en-US" sz="1800" b="1" dirty="0">
                <a:effectLst/>
                <a:latin typeface="Calibri" panose="020F0502020204030204" pitchFamily="34" charset="0"/>
                <a:ea typeface="Calibri" panose="020F0502020204030204" pitchFamily="34" charset="0"/>
                <a:cs typeface="Times New Roman" panose="02020603050405020304" pitchFamily="18" charset="0"/>
              </a:rPr>
              <a:t>The EU-CERT – Accreditation and Documentation Conference!</a:t>
            </a:r>
            <a:endParaRPr lang="en-GB" dirty="0">
              <a:latin typeface="Calibri" panose="020F0502020204030204" pitchFamily="34" charset="0"/>
              <a:ea typeface="Calibri" panose="020F0502020204030204" pitchFamily="34" charset="0"/>
              <a:cs typeface="Times New Roman" panose="02020603050405020304" pitchFamily="18" charset="0"/>
            </a:endParaRPr>
          </a:p>
          <a:p>
            <a:r>
              <a:rPr lang="en-GB" b="1" dirty="0"/>
              <a:t>5</a:t>
            </a:r>
            <a:r>
              <a:rPr lang="en-US" b="1" baseline="30000" dirty="0" err="1"/>
              <a:t>th</a:t>
            </a:r>
            <a:r>
              <a:rPr lang="en-US" b="1" dirty="0"/>
              <a:t> - 7</a:t>
            </a:r>
            <a:r>
              <a:rPr lang="en-US" b="1" baseline="30000" dirty="0"/>
              <a:t>th</a:t>
            </a:r>
            <a:r>
              <a:rPr lang="en-US" b="1" dirty="0"/>
              <a:t> of December 2023</a:t>
            </a:r>
            <a:endParaRPr lang="de-DE" dirty="0"/>
          </a:p>
          <a:p>
            <a:endParaRPr lang="en-US" sz="2000" b="1" dirty="0"/>
          </a:p>
          <a:p>
            <a:r>
              <a:rPr lang="en-US" sz="2000" b="1" dirty="0"/>
              <a:t>Current status</a:t>
            </a:r>
            <a:br>
              <a:rPr lang="en-US" sz="2000" b="1" dirty="0"/>
            </a:br>
            <a:r>
              <a:rPr lang="en-US" sz="2000" b="1" dirty="0"/>
              <a:t>University of Paderborn </a:t>
            </a:r>
            <a:endParaRPr lang="pt-PT" sz="2000" dirty="0"/>
          </a:p>
        </p:txBody>
      </p:sp>
    </p:spTree>
    <p:extLst>
      <p:ext uri="{BB962C8B-B14F-4D97-AF65-F5344CB8AC3E}">
        <p14:creationId xmlns:p14="http://schemas.microsoft.com/office/powerpoint/2010/main" val="3766739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DA4D08-65B3-4AD1-98DF-6FD079EA49A7}"/>
              </a:ext>
            </a:extLst>
          </p:cNvPr>
          <p:cNvSpPr>
            <a:spLocks noGrp="1"/>
          </p:cNvSpPr>
          <p:nvPr>
            <p:ph type="title"/>
          </p:nvPr>
        </p:nvSpPr>
        <p:spPr/>
        <p:txBody>
          <a:bodyPr/>
          <a:lstStyle/>
          <a:p>
            <a:r>
              <a:rPr lang="de-DE" dirty="0"/>
              <a:t>Project </a:t>
            </a:r>
            <a:r>
              <a:rPr lang="de-DE" dirty="0" err="1"/>
              <a:t>Results</a:t>
            </a:r>
            <a:r>
              <a:rPr lang="de-DE" dirty="0"/>
              <a:t> </a:t>
            </a:r>
          </a:p>
        </p:txBody>
      </p:sp>
      <p:graphicFrame>
        <p:nvGraphicFramePr>
          <p:cNvPr id="4" name="Inhaltsplatzhalter 3">
            <a:extLst>
              <a:ext uri="{FF2B5EF4-FFF2-40B4-BE49-F238E27FC236}">
                <a16:creationId xmlns:a16="http://schemas.microsoft.com/office/drawing/2014/main" id="{5AF53257-A906-4545-9323-285A54AC9163}"/>
              </a:ext>
            </a:extLst>
          </p:cNvPr>
          <p:cNvGraphicFramePr>
            <a:graphicFrameLocks noGrp="1"/>
          </p:cNvGraphicFramePr>
          <p:nvPr>
            <p:ph idx="1"/>
            <p:extLst>
              <p:ext uri="{D42A27DB-BD31-4B8C-83A1-F6EECF244321}">
                <p14:modId xmlns:p14="http://schemas.microsoft.com/office/powerpoint/2010/main" val="3644736315"/>
              </p:ext>
            </p:extLst>
          </p:nvPr>
        </p:nvGraphicFramePr>
        <p:xfrm>
          <a:off x="1097280" y="1323801"/>
          <a:ext cx="9576824" cy="4815840"/>
        </p:xfrm>
        <a:graphic>
          <a:graphicData uri="http://schemas.openxmlformats.org/drawingml/2006/table">
            <a:tbl>
              <a:tblPr firstRow="1" bandRow="1">
                <a:tableStyleId>{5C22544A-7EE6-4342-B048-85BDC9FD1C3A}</a:tableStyleId>
              </a:tblPr>
              <a:tblGrid>
                <a:gridCol w="1553478">
                  <a:extLst>
                    <a:ext uri="{9D8B030D-6E8A-4147-A177-3AD203B41FA5}">
                      <a16:colId xmlns:a16="http://schemas.microsoft.com/office/drawing/2014/main" val="3999859850"/>
                    </a:ext>
                  </a:extLst>
                </a:gridCol>
                <a:gridCol w="1467100">
                  <a:extLst>
                    <a:ext uri="{9D8B030D-6E8A-4147-A177-3AD203B41FA5}">
                      <a16:colId xmlns:a16="http://schemas.microsoft.com/office/drawing/2014/main" val="3607398813"/>
                    </a:ext>
                  </a:extLst>
                </a:gridCol>
                <a:gridCol w="1172820">
                  <a:extLst>
                    <a:ext uri="{9D8B030D-6E8A-4147-A177-3AD203B41FA5}">
                      <a16:colId xmlns:a16="http://schemas.microsoft.com/office/drawing/2014/main" val="3496840881"/>
                    </a:ext>
                  </a:extLst>
                </a:gridCol>
                <a:gridCol w="3702269">
                  <a:extLst>
                    <a:ext uri="{9D8B030D-6E8A-4147-A177-3AD203B41FA5}">
                      <a16:colId xmlns:a16="http://schemas.microsoft.com/office/drawing/2014/main" val="3087164003"/>
                    </a:ext>
                  </a:extLst>
                </a:gridCol>
                <a:gridCol w="1681157">
                  <a:extLst>
                    <a:ext uri="{9D8B030D-6E8A-4147-A177-3AD203B41FA5}">
                      <a16:colId xmlns:a16="http://schemas.microsoft.com/office/drawing/2014/main" val="3095970847"/>
                    </a:ext>
                  </a:extLst>
                </a:gridCol>
              </a:tblGrid>
              <a:tr h="370840">
                <a:tc>
                  <a:txBody>
                    <a:bodyPr/>
                    <a:lstStyle/>
                    <a:p>
                      <a:r>
                        <a:rPr lang="de-DE" sz="1600" dirty="0"/>
                        <a:t>Project </a:t>
                      </a:r>
                      <a:r>
                        <a:rPr lang="de-DE" sz="1600" dirty="0" err="1"/>
                        <a:t>Result</a:t>
                      </a:r>
                      <a:r>
                        <a:rPr lang="de-DE" sz="1600" dirty="0"/>
                        <a:t> 4 </a:t>
                      </a:r>
                    </a:p>
                  </a:txBody>
                  <a:tcPr/>
                </a:tc>
                <a:tc>
                  <a:txBody>
                    <a:bodyPr/>
                    <a:lstStyle/>
                    <a:p>
                      <a:r>
                        <a:rPr lang="de-DE" sz="1600" dirty="0"/>
                        <a:t>2022-07</a:t>
                      </a:r>
                    </a:p>
                  </a:txBody>
                  <a:tcPr/>
                </a:tc>
                <a:tc>
                  <a:txBody>
                    <a:bodyPr/>
                    <a:lstStyle/>
                    <a:p>
                      <a:r>
                        <a:rPr lang="de-DE" sz="1600" dirty="0"/>
                        <a:t>2023-07</a:t>
                      </a:r>
                    </a:p>
                  </a:txBody>
                  <a:tcPr/>
                </a:tc>
                <a:tc>
                  <a:txBody>
                    <a:bodyPr/>
                    <a:lstStyle/>
                    <a:p>
                      <a:r>
                        <a:rPr lang="de-DE" sz="1600" b="0" i="0" kern="1200" dirty="0">
                          <a:solidFill>
                            <a:schemeClr val="dk1"/>
                          </a:solidFill>
                          <a:effectLst/>
                          <a:latin typeface="+mn-lt"/>
                          <a:ea typeface="+mn-ea"/>
                          <a:cs typeface="+mn-cs"/>
                        </a:rPr>
                        <a:t>EU-CERT - Accreditation Handbook</a:t>
                      </a:r>
                      <a:endParaRPr lang="de-DE"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University of Paderborn - Germany</a:t>
                      </a:r>
                    </a:p>
                  </a:txBody>
                  <a:tcPr/>
                </a:tc>
                <a:extLst>
                  <a:ext uri="{0D108BD9-81ED-4DB2-BD59-A6C34878D82A}">
                    <a16:rowId xmlns:a16="http://schemas.microsoft.com/office/drawing/2014/main" val="1921303077"/>
                  </a:ext>
                </a:extLst>
              </a:tr>
              <a:tr h="370840">
                <a:tc gridSpan="5">
                  <a:txBody>
                    <a:bodyPr/>
                    <a:lstStyle/>
                    <a:p>
                      <a:pPr marL="285750" indent="-285750">
                        <a:buFont typeface="Wingdings" panose="05000000000000000000" pitchFamily="2" charset="2"/>
                        <a:buChar char="ü"/>
                      </a:pPr>
                      <a:r>
                        <a:rPr lang="de-DE" sz="1600" b="1" dirty="0"/>
                        <a:t>Accreditation Handbook</a:t>
                      </a:r>
                    </a:p>
                    <a:p>
                      <a:pPr marL="742950" lvl="1" indent="-285750">
                        <a:buFont typeface="Arial" panose="020B0604020202020204" pitchFamily="34" charset="0"/>
                        <a:buChar char="•"/>
                      </a:pPr>
                      <a:r>
                        <a:rPr lang="en-GB" sz="1600" b="0" dirty="0"/>
                        <a:t>explanation of the processes and the criteria within a detailed handbook which provided a compilation of all information needed</a:t>
                      </a:r>
                    </a:p>
                    <a:p>
                      <a:pPr marL="742950" lvl="1" indent="-285750">
                        <a:buFont typeface="Arial" panose="020B0604020202020204" pitchFamily="34" charset="0"/>
                        <a:buChar char="•"/>
                      </a:pPr>
                      <a:r>
                        <a:rPr lang="en-GB" sz="1600" b="0" dirty="0"/>
                        <a:t>a book which will be accessible in a printed and an online version</a:t>
                      </a:r>
                    </a:p>
                    <a:p>
                      <a:pPr marL="742950" lvl="1" indent="-285750">
                        <a:buFont typeface="Arial" panose="020B0604020202020204" pitchFamily="34" charset="0"/>
                        <a:buChar char="•"/>
                      </a:pPr>
                      <a:r>
                        <a:rPr lang="en-GB" sz="1600" b="0" dirty="0"/>
                        <a:t>accreditation handbook provides general information on accreditation for adult education and the accreditation and certification processes within EU-CERT</a:t>
                      </a:r>
                    </a:p>
                    <a:p>
                      <a:pPr marL="742950" lvl="1" indent="-285750">
                        <a:buFont typeface="Arial" panose="020B0604020202020204" pitchFamily="34" charset="0"/>
                        <a:buChar char="•"/>
                      </a:pPr>
                      <a:r>
                        <a:rPr lang="en-GB" sz="1600" b="0" dirty="0"/>
                        <a:t>addresses the quality criteria and explains them and their use</a:t>
                      </a:r>
                    </a:p>
                    <a:p>
                      <a:pPr marL="742950" lvl="1" indent="-285750">
                        <a:buFont typeface="Arial" panose="020B0604020202020204" pitchFamily="34" charset="0"/>
                        <a:buChar char="•"/>
                      </a:pPr>
                      <a:r>
                        <a:rPr lang="en-GB" sz="1600" b="0" dirty="0"/>
                        <a:t>Guideline A, which steers the user through the accreditation process and the website</a:t>
                      </a:r>
                    </a:p>
                    <a:p>
                      <a:pPr marL="742950" lvl="1" indent="-285750">
                        <a:buFont typeface="Arial" panose="020B0604020202020204" pitchFamily="34" charset="0"/>
                        <a:buChar char="•"/>
                      </a:pPr>
                      <a:r>
                        <a:rPr lang="en-GB" sz="1600" b="0" dirty="0"/>
                        <a:t>Guideline B, which provides </a:t>
                      </a:r>
                      <a:r>
                        <a:rPr lang="en-GB" sz="1600" b="0" dirty="0" err="1"/>
                        <a:t>provides</a:t>
                      </a:r>
                      <a:r>
                        <a:rPr lang="en-GB" sz="1600" b="0" dirty="0"/>
                        <a:t> help and hints for the accreditation/evaluators</a:t>
                      </a:r>
                    </a:p>
                    <a:p>
                      <a:pPr marL="742950" lvl="1" indent="-285750">
                        <a:buFont typeface="Arial" panose="020B0604020202020204" pitchFamily="34" charset="0"/>
                        <a:buChar char="•"/>
                      </a:pPr>
                      <a:r>
                        <a:rPr lang="en-GB" sz="1600" b="0" dirty="0"/>
                        <a:t>complete book version which addresses the following aspects: (a) General introduction into accreditation, certification and certificates (b) The need for accreditation, certification and certificates in adult education (c) EU-CERT - Overview of the project, its aims and objectives (d) The Accreditation and Certification processes of EU-CERT (e) The quality criteria of EU-CERT (f) User guidelines through the accreditation process and the website (g) </a:t>
                      </a:r>
                      <a:r>
                        <a:rPr lang="en-GB" sz="1600" b="0" dirty="0" err="1"/>
                        <a:t>Accreditators</a:t>
                      </a:r>
                      <a:r>
                        <a:rPr lang="en-GB" sz="1600" b="0" dirty="0"/>
                        <a:t>/evaluator guideline (h) Results of the EU-CERT Research on Accreditation and Certification in EUROPEAN adult education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1600" dirty="0"/>
                        <a:t> </a:t>
                      </a:r>
                      <a:r>
                        <a:rPr lang="en-GB" sz="1600" b="1" dirty="0"/>
                        <a:t>EU-CERT Accreditation Handbook in progress, waiting for the website to be finalized</a:t>
                      </a:r>
                    </a:p>
                  </a:txBody>
                  <a:tcPr/>
                </a:tc>
                <a:tc hMerge="1">
                  <a:txBody>
                    <a:bodyPr/>
                    <a:lstStyle/>
                    <a:p>
                      <a:endParaRPr lang="de-DE" sz="1600" dirty="0"/>
                    </a:p>
                  </a:txBody>
                  <a:tcPr/>
                </a:tc>
                <a:tc hMerge="1">
                  <a:txBody>
                    <a:bodyPr/>
                    <a:lstStyle/>
                    <a:p>
                      <a:endParaRPr lang="de-DE" sz="1600" dirty="0"/>
                    </a:p>
                  </a:txBody>
                  <a:tcPr/>
                </a:tc>
                <a:tc hMerge="1">
                  <a:txBody>
                    <a:bodyPr/>
                    <a:lstStyle/>
                    <a:p>
                      <a:endParaRPr lang="de-DE" sz="1600" dirty="0"/>
                    </a:p>
                  </a:txBody>
                  <a:tcPr/>
                </a:tc>
                <a:tc hMerge="1">
                  <a:txBody>
                    <a:bodyPr/>
                    <a:lstStyle/>
                    <a:p>
                      <a:endParaRPr lang="de-DE" sz="1600" dirty="0"/>
                    </a:p>
                  </a:txBody>
                  <a:tcPr/>
                </a:tc>
                <a:extLst>
                  <a:ext uri="{0D108BD9-81ED-4DB2-BD59-A6C34878D82A}">
                    <a16:rowId xmlns:a16="http://schemas.microsoft.com/office/drawing/2014/main" val="219865076"/>
                  </a:ext>
                </a:extLst>
              </a:tr>
            </a:tbl>
          </a:graphicData>
        </a:graphic>
      </p:graphicFrame>
    </p:spTree>
    <p:extLst>
      <p:ext uri="{BB962C8B-B14F-4D97-AF65-F5344CB8AC3E}">
        <p14:creationId xmlns:p14="http://schemas.microsoft.com/office/powerpoint/2010/main" val="2968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48E916-796A-FD5D-B3E8-A215AEB7C5BC}"/>
              </a:ext>
            </a:extLst>
          </p:cNvPr>
          <p:cNvSpPr>
            <a:spLocks noGrp="1"/>
          </p:cNvSpPr>
          <p:nvPr>
            <p:ph type="title"/>
          </p:nvPr>
        </p:nvSpPr>
        <p:spPr/>
        <p:txBody>
          <a:bodyPr/>
          <a:lstStyle/>
          <a:p>
            <a:r>
              <a:rPr lang="de-DE" dirty="0" err="1"/>
              <a:t>Current</a:t>
            </a:r>
            <a:r>
              <a:rPr lang="de-DE" dirty="0"/>
              <a:t> </a:t>
            </a:r>
            <a:r>
              <a:rPr lang="de-DE" dirty="0" err="1"/>
              <a:t>status</a:t>
            </a:r>
            <a:r>
              <a:rPr lang="de-DE" dirty="0"/>
              <a:t> </a:t>
            </a:r>
            <a:r>
              <a:rPr lang="de-DE" dirty="0" err="1"/>
              <a:t>of</a:t>
            </a:r>
            <a:r>
              <a:rPr lang="de-DE" dirty="0"/>
              <a:t> UPB</a:t>
            </a:r>
          </a:p>
        </p:txBody>
      </p:sp>
      <p:sp>
        <p:nvSpPr>
          <p:cNvPr id="3" name="Inhaltsplatzhalter 2">
            <a:extLst>
              <a:ext uri="{FF2B5EF4-FFF2-40B4-BE49-F238E27FC236}">
                <a16:creationId xmlns:a16="http://schemas.microsoft.com/office/drawing/2014/main" id="{F39373EB-E7E7-D71F-403A-ED17C12B6205}"/>
              </a:ext>
            </a:extLst>
          </p:cNvPr>
          <p:cNvSpPr>
            <a:spLocks noGrp="1"/>
          </p:cNvSpPr>
          <p:nvPr>
            <p:ph idx="1"/>
          </p:nvPr>
        </p:nvSpPr>
        <p:spPr/>
        <p:txBody>
          <a:bodyPr>
            <a:normAutofit/>
          </a:bodyPr>
          <a:lstStyle/>
          <a:p>
            <a:pPr marL="457200" indent="-457200">
              <a:buFont typeface="+mj-lt"/>
              <a:buAutoNum type="arabicPeriod"/>
            </a:pPr>
            <a:r>
              <a:rPr lang="de-DE" dirty="0"/>
              <a:t>PR1 </a:t>
            </a:r>
            <a:r>
              <a:rPr lang="de-DE" dirty="0" err="1"/>
              <a:t>finished</a:t>
            </a:r>
            <a:endParaRPr lang="de-DE" dirty="0"/>
          </a:p>
          <a:p>
            <a:pPr marL="457200" indent="-457200">
              <a:buFont typeface="+mj-lt"/>
              <a:buAutoNum type="arabicPeriod"/>
            </a:pPr>
            <a:r>
              <a:rPr lang="de-DE" dirty="0"/>
              <a:t>PR 2 </a:t>
            </a:r>
            <a:r>
              <a:rPr lang="de-DE" dirty="0" err="1"/>
              <a:t>finished</a:t>
            </a:r>
            <a:endParaRPr lang="de-DE" dirty="0"/>
          </a:p>
          <a:p>
            <a:pPr marL="457200" indent="-457200">
              <a:buFont typeface="+mj-lt"/>
              <a:buAutoNum type="arabicPeriod"/>
            </a:pPr>
            <a:r>
              <a:rPr lang="de-DE" dirty="0"/>
              <a:t>Website </a:t>
            </a:r>
            <a:r>
              <a:rPr lang="de-DE" dirty="0" err="1"/>
              <a:t>created</a:t>
            </a:r>
            <a:endParaRPr lang="de-DE" dirty="0"/>
          </a:p>
          <a:p>
            <a:pPr marL="457200" indent="-457200">
              <a:buFont typeface="+mj-lt"/>
              <a:buAutoNum type="arabicPeriod"/>
            </a:pPr>
            <a:r>
              <a:rPr lang="de-DE" dirty="0"/>
              <a:t>First </a:t>
            </a:r>
            <a:r>
              <a:rPr lang="de-DE" dirty="0" err="1"/>
              <a:t>automated</a:t>
            </a:r>
            <a:r>
              <a:rPr lang="de-DE" dirty="0"/>
              <a:t> </a:t>
            </a:r>
            <a:r>
              <a:rPr lang="de-DE" dirty="0" err="1"/>
              <a:t>feedback</a:t>
            </a:r>
            <a:r>
              <a:rPr lang="de-DE" dirty="0"/>
              <a:t> (</a:t>
            </a:r>
            <a:r>
              <a:rPr lang="de-DE" dirty="0" err="1"/>
              <a:t>scoring</a:t>
            </a:r>
            <a:r>
              <a:rPr lang="de-DE" dirty="0"/>
              <a:t> </a:t>
            </a:r>
            <a:r>
              <a:rPr lang="de-DE" dirty="0" err="1"/>
              <a:t>system</a:t>
            </a:r>
            <a:r>
              <a:rPr lang="de-DE" dirty="0"/>
              <a:t>) </a:t>
            </a:r>
            <a:r>
              <a:rPr lang="de-DE" dirty="0" err="1"/>
              <a:t>created</a:t>
            </a:r>
            <a:endParaRPr lang="de-DE" dirty="0"/>
          </a:p>
          <a:p>
            <a:pPr marL="457200" indent="-457200">
              <a:buFont typeface="+mj-lt"/>
              <a:buAutoNum type="arabicPeriod"/>
            </a:pPr>
            <a:r>
              <a:rPr lang="de-DE" dirty="0"/>
              <a:t>Information on </a:t>
            </a:r>
            <a:r>
              <a:rPr lang="de-DE" dirty="0" err="1"/>
              <a:t>the</a:t>
            </a:r>
            <a:r>
              <a:rPr lang="de-DE" dirty="0"/>
              <a:t> </a:t>
            </a:r>
            <a:r>
              <a:rPr lang="de-DE" dirty="0" err="1"/>
              <a:t>project</a:t>
            </a:r>
            <a:r>
              <a:rPr lang="de-DE" dirty="0"/>
              <a:t> </a:t>
            </a:r>
            <a:r>
              <a:rPr lang="de-DE" dirty="0" err="1"/>
              <a:t>introduced</a:t>
            </a:r>
            <a:r>
              <a:rPr lang="de-DE" dirty="0"/>
              <a:t> </a:t>
            </a:r>
            <a:r>
              <a:rPr lang="de-DE" dirty="0" err="1"/>
              <a:t>into</a:t>
            </a:r>
            <a:r>
              <a:rPr lang="de-DE" dirty="0"/>
              <a:t> </a:t>
            </a:r>
            <a:r>
              <a:rPr lang="de-DE" dirty="0" err="1"/>
              <a:t>study</a:t>
            </a:r>
            <a:r>
              <a:rPr lang="de-DE" dirty="0"/>
              <a:t> </a:t>
            </a:r>
            <a:r>
              <a:rPr lang="de-DE" dirty="0" err="1"/>
              <a:t>modules</a:t>
            </a:r>
            <a:r>
              <a:rPr lang="de-DE" dirty="0"/>
              <a:t> at </a:t>
            </a:r>
            <a:r>
              <a:rPr lang="de-DE" dirty="0" err="1"/>
              <a:t>the</a:t>
            </a:r>
            <a:r>
              <a:rPr lang="de-DE" dirty="0"/>
              <a:t> University </a:t>
            </a:r>
            <a:r>
              <a:rPr lang="de-DE" dirty="0" err="1"/>
              <a:t>of</a:t>
            </a:r>
            <a:r>
              <a:rPr lang="de-DE" dirty="0"/>
              <a:t> Paderborn</a:t>
            </a:r>
          </a:p>
          <a:p>
            <a:pPr marL="457200" indent="-457200">
              <a:buFont typeface="+mj-lt"/>
              <a:buAutoNum type="arabicPeriod"/>
            </a:pPr>
            <a:r>
              <a:rPr lang="de-DE" dirty="0"/>
              <a:t>Contact </a:t>
            </a:r>
            <a:r>
              <a:rPr lang="de-DE" dirty="0" err="1"/>
              <a:t>with</a:t>
            </a:r>
            <a:r>
              <a:rPr lang="de-DE" dirty="0"/>
              <a:t> </a:t>
            </a:r>
            <a:r>
              <a:rPr lang="de-DE" dirty="0" err="1"/>
              <a:t>chambers</a:t>
            </a:r>
            <a:r>
              <a:rPr lang="de-DE" dirty="0"/>
              <a:t> and </a:t>
            </a:r>
            <a:r>
              <a:rPr lang="de-DE" dirty="0" err="1"/>
              <a:t>projects</a:t>
            </a:r>
            <a:r>
              <a:rPr lang="de-DE" dirty="0"/>
              <a:t> </a:t>
            </a:r>
            <a:r>
              <a:rPr lang="de-DE" dirty="0" err="1"/>
              <a:t>as</a:t>
            </a:r>
            <a:r>
              <a:rPr lang="de-DE" dirty="0"/>
              <a:t> a </a:t>
            </a:r>
            <a:r>
              <a:rPr lang="de-DE" dirty="0" err="1"/>
              <a:t>basis</a:t>
            </a:r>
            <a:r>
              <a:rPr lang="de-DE" dirty="0"/>
              <a:t> </a:t>
            </a:r>
            <a:r>
              <a:rPr lang="de-DE" dirty="0" err="1"/>
              <a:t>for</a:t>
            </a:r>
            <a:r>
              <a:rPr lang="de-DE" dirty="0"/>
              <a:t> </a:t>
            </a:r>
            <a:r>
              <a:rPr lang="de-DE" dirty="0" err="1"/>
              <a:t>later</a:t>
            </a:r>
            <a:r>
              <a:rPr lang="de-DE" dirty="0"/>
              <a:t> </a:t>
            </a:r>
            <a:r>
              <a:rPr lang="de-DE" dirty="0" err="1"/>
              <a:t>accreditation</a:t>
            </a:r>
            <a:endParaRPr lang="de-DE" dirty="0"/>
          </a:p>
          <a:p>
            <a:pPr marL="457200" indent="-457200">
              <a:buFont typeface="+mj-lt"/>
              <a:buAutoNum type="arabicPeriod"/>
            </a:pPr>
            <a:r>
              <a:rPr lang="de-DE" dirty="0"/>
              <a:t>Information to</a:t>
            </a:r>
            <a:br>
              <a:rPr lang="de-DE" dirty="0"/>
            </a:br>
            <a:r>
              <a:rPr lang="de-DE" dirty="0"/>
              <a:t>FBH – German Head Institute </a:t>
            </a:r>
            <a:r>
              <a:rPr lang="de-DE" dirty="0" err="1"/>
              <a:t>for</a:t>
            </a:r>
            <a:r>
              <a:rPr lang="de-DE" dirty="0"/>
              <a:t> adult </a:t>
            </a:r>
            <a:r>
              <a:rPr lang="de-DE" dirty="0" err="1"/>
              <a:t>education</a:t>
            </a:r>
            <a:r>
              <a:rPr lang="de-DE" dirty="0"/>
              <a:t> and </a:t>
            </a:r>
            <a:r>
              <a:rPr lang="de-DE" dirty="0" err="1"/>
              <a:t>vocational</a:t>
            </a:r>
            <a:r>
              <a:rPr lang="de-DE" dirty="0"/>
              <a:t> </a:t>
            </a:r>
            <a:r>
              <a:rPr lang="de-DE" dirty="0" err="1"/>
              <a:t>education</a:t>
            </a:r>
            <a:r>
              <a:rPr lang="de-DE" dirty="0"/>
              <a:t> in </a:t>
            </a:r>
            <a:r>
              <a:rPr lang="de-DE" dirty="0" err="1"/>
              <a:t>the</a:t>
            </a:r>
            <a:r>
              <a:rPr lang="de-DE" dirty="0"/>
              <a:t> craft </a:t>
            </a:r>
            <a:r>
              <a:rPr lang="de-DE" dirty="0" err="1"/>
              <a:t>sector</a:t>
            </a:r>
            <a:endParaRPr lang="de-DE" dirty="0"/>
          </a:p>
          <a:p>
            <a:endParaRPr lang="de-DE" dirty="0"/>
          </a:p>
        </p:txBody>
      </p:sp>
    </p:spTree>
    <p:extLst>
      <p:ext uri="{BB962C8B-B14F-4D97-AF65-F5344CB8AC3E}">
        <p14:creationId xmlns:p14="http://schemas.microsoft.com/office/powerpoint/2010/main" val="2655809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947F6055-5FA1-0FC1-8458-B87AA947C704}"/>
              </a:ext>
            </a:extLst>
          </p:cNvPr>
          <p:cNvGraphicFramePr>
            <a:graphicFrameLocks noChangeAspect="1"/>
          </p:cNvGraphicFramePr>
          <p:nvPr>
            <p:custDataLst>
              <p:tags r:id="rId1"/>
            </p:custDataLst>
            <p:extLst>
              <p:ext uri="{D42A27DB-BD31-4B8C-83A1-F6EECF244321}">
                <p14:modId xmlns:p14="http://schemas.microsoft.com/office/powerpoint/2010/main" val="123621938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Rectangle 9">
            <a:extLst>
              <a:ext uri="{FF2B5EF4-FFF2-40B4-BE49-F238E27FC236}">
                <a16:creationId xmlns:a16="http://schemas.microsoft.com/office/drawing/2014/main" id="{4E4490D0-3672-446A-AC12-B4830333B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12" name="Rectangle 11">
            <a:extLst>
              <a:ext uri="{FF2B5EF4-FFF2-40B4-BE49-F238E27FC236}">
                <a16:creationId xmlns:a16="http://schemas.microsoft.com/office/drawing/2014/main" id="{39CB82C2-DF65-4EC1-8280-F201D50F5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cxnSp>
        <p:nvCxnSpPr>
          <p:cNvPr id="14" name="Straight Connector 13">
            <a:extLst>
              <a:ext uri="{FF2B5EF4-FFF2-40B4-BE49-F238E27FC236}">
                <a16:creationId xmlns:a16="http://schemas.microsoft.com/office/drawing/2014/main" id="{7E1D4427-852B-4B37-8E76-0E9F1810BA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EB1836F0-F9E0-4D93-9BDD-7EEC6EA05F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27E2C23A-3549-A4C3-03D7-F717315E4F75}"/>
              </a:ext>
            </a:extLst>
          </p:cNvPr>
          <p:cNvSpPr>
            <a:spLocks noGrp="1"/>
          </p:cNvSpPr>
          <p:nvPr>
            <p:ph type="title"/>
          </p:nvPr>
        </p:nvSpPr>
        <p:spPr>
          <a:xfrm>
            <a:off x="5289754" y="639097"/>
            <a:ext cx="6253317" cy="3686015"/>
          </a:xfrm>
        </p:spPr>
        <p:txBody>
          <a:bodyPr vert="horz" lIns="91440" tIns="45720" rIns="91440" bIns="45720" rtlCol="0" anchor="b">
            <a:normAutofit/>
          </a:bodyPr>
          <a:lstStyle/>
          <a:p>
            <a:r>
              <a:rPr lang="en-US" sz="8000" dirty="0">
                <a:solidFill>
                  <a:schemeClr val="tx1">
                    <a:lumMod val="85000"/>
                    <a:lumOff val="15000"/>
                  </a:schemeClr>
                </a:solidFill>
              </a:rPr>
              <a:t>Discussion and Q&amp;A</a:t>
            </a:r>
          </a:p>
        </p:txBody>
      </p:sp>
      <p:pic>
        <p:nvPicPr>
          <p:cNvPr id="5" name="Inhaltsplatzhalter 4" descr="Benutzer mit einfarbiger Füllung">
            <a:extLst>
              <a:ext uri="{FF2B5EF4-FFF2-40B4-BE49-F238E27FC236}">
                <a16:creationId xmlns:a16="http://schemas.microsoft.com/office/drawing/2014/main" id="{4E818591-0A5E-CB84-06E4-74F12B422827}"/>
              </a:ext>
            </a:extLst>
          </p:cNvPr>
          <p:cNvPicPr>
            <a:picLocks noGrp="1" noChangeAspect="1"/>
          </p:cNvPicPr>
          <p:nvPr>
            <p:ph idx="1"/>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33999" y="1163529"/>
            <a:ext cx="4001315" cy="4001315"/>
          </a:xfrm>
          <a:prstGeom prst="rect">
            <a:avLst/>
          </a:prstGeom>
        </p:spPr>
      </p:pic>
      <p:cxnSp>
        <p:nvCxnSpPr>
          <p:cNvPr id="18" name="Straight Connector 17">
            <a:extLst>
              <a:ext uri="{FF2B5EF4-FFF2-40B4-BE49-F238E27FC236}">
                <a16:creationId xmlns:a16="http://schemas.microsoft.com/office/drawing/2014/main" id="{7A49EFD3-A806-4D59-99F1-AA9AFAE4EF7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071" y="4343400"/>
            <a:ext cx="5636107"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6D2F28D1-82F9-40FE-935C-85ECF7660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2" name="Rectangle 21">
            <a:extLst>
              <a:ext uri="{FF2B5EF4-FFF2-40B4-BE49-F238E27FC236}">
                <a16:creationId xmlns:a16="http://schemas.microsoft.com/office/drawing/2014/main" id="{4B670E93-2F53-48FC-AB6C-E99E22D17F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pic>
        <p:nvPicPr>
          <p:cNvPr id="9" name="Grafik 8" descr="Chatblase Silhouette">
            <a:extLst>
              <a:ext uri="{FF2B5EF4-FFF2-40B4-BE49-F238E27FC236}">
                <a16:creationId xmlns:a16="http://schemas.microsoft.com/office/drawing/2014/main" id="{4B64869E-F8E9-F818-DF4E-D08E415EACD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45765" y="1293365"/>
            <a:ext cx="914400" cy="914400"/>
          </a:xfrm>
          <a:prstGeom prst="rect">
            <a:avLst/>
          </a:prstGeom>
        </p:spPr>
      </p:pic>
      <p:pic>
        <p:nvPicPr>
          <p:cNvPr id="13" name="Grafik 12" descr="Chat Silhouette">
            <a:extLst>
              <a:ext uri="{FF2B5EF4-FFF2-40B4-BE49-F238E27FC236}">
                <a16:creationId xmlns:a16="http://schemas.microsoft.com/office/drawing/2014/main" id="{5D16C8B2-590B-AB83-29F9-8FF4D51C943E}"/>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071739" y="960491"/>
            <a:ext cx="914400" cy="914400"/>
          </a:xfrm>
          <a:prstGeom prst="rect">
            <a:avLst/>
          </a:prstGeom>
        </p:spPr>
      </p:pic>
      <p:pic>
        <p:nvPicPr>
          <p:cNvPr id="17" name="Grafik 16" descr="Gedankenblase Silhouette">
            <a:extLst>
              <a:ext uri="{FF2B5EF4-FFF2-40B4-BE49-F238E27FC236}">
                <a16:creationId xmlns:a16="http://schemas.microsoft.com/office/drawing/2014/main" id="{AF358D4C-8D53-CD32-7457-A4F966BC38F9}"/>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4415521" y="1232475"/>
            <a:ext cx="914400" cy="914400"/>
          </a:xfrm>
          <a:prstGeom prst="rect">
            <a:avLst/>
          </a:prstGeom>
        </p:spPr>
      </p:pic>
      <p:pic>
        <p:nvPicPr>
          <p:cNvPr id="19" name="Grafik 18" descr="Chatblase Silhouette">
            <a:extLst>
              <a:ext uri="{FF2B5EF4-FFF2-40B4-BE49-F238E27FC236}">
                <a16:creationId xmlns:a16="http://schemas.microsoft.com/office/drawing/2014/main" id="{A81303A4-B200-4640-C0B7-F1563B0ACD8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720914" y="4044620"/>
            <a:ext cx="914400" cy="914400"/>
          </a:xfrm>
          <a:prstGeom prst="rect">
            <a:avLst/>
          </a:prstGeom>
        </p:spPr>
      </p:pic>
      <p:pic>
        <p:nvPicPr>
          <p:cNvPr id="21" name="Grafik 20" descr="Chat Silhouette">
            <a:extLst>
              <a:ext uri="{FF2B5EF4-FFF2-40B4-BE49-F238E27FC236}">
                <a16:creationId xmlns:a16="http://schemas.microsoft.com/office/drawing/2014/main" id="{9DAD8F6F-9362-32EA-3DC1-CA39EE9E42DC}"/>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93258" y="3797700"/>
            <a:ext cx="914400" cy="914400"/>
          </a:xfrm>
          <a:prstGeom prst="rect">
            <a:avLst/>
          </a:prstGeom>
        </p:spPr>
      </p:pic>
      <p:pic>
        <p:nvPicPr>
          <p:cNvPr id="23" name="Grafik 22" descr="Gedankenblase Silhouette">
            <a:extLst>
              <a:ext uri="{FF2B5EF4-FFF2-40B4-BE49-F238E27FC236}">
                <a16:creationId xmlns:a16="http://schemas.microsoft.com/office/drawing/2014/main" id="{CB6010F2-9B2F-7094-6E5A-BBF9463A3B58}"/>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824191" y="4534487"/>
            <a:ext cx="914400" cy="914400"/>
          </a:xfrm>
          <a:prstGeom prst="rect">
            <a:avLst/>
          </a:prstGeom>
        </p:spPr>
      </p:pic>
    </p:spTree>
    <p:extLst>
      <p:ext uri="{BB962C8B-B14F-4D97-AF65-F5344CB8AC3E}">
        <p14:creationId xmlns:p14="http://schemas.microsoft.com/office/powerpoint/2010/main" val="4262722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7">
            <a:extLst>
              <a:ext uri="{FF2B5EF4-FFF2-40B4-BE49-F238E27FC236}">
                <a16:creationId xmlns:a16="http://schemas.microsoft.com/office/drawing/2014/main" id="{B7E818CE-0042-40B1-8540-F27A12AECED1}"/>
              </a:ext>
            </a:extLst>
          </p:cNvPr>
          <p:cNvSpPr txBox="1"/>
          <p:nvPr/>
        </p:nvSpPr>
        <p:spPr>
          <a:xfrm>
            <a:off x="6502523" y="2414726"/>
            <a:ext cx="4378975" cy="935641"/>
          </a:xfrm>
          <a:prstGeom prst="rect">
            <a:avLst/>
          </a:prstGeom>
          <a:noFill/>
        </p:spPr>
        <p:txBody>
          <a:bodyPr wrap="square" lIns="0" tIns="0" rIns="0" bIns="0" rtlCol="0">
            <a:spAutoFit/>
          </a:bodyPr>
          <a:lstStyle/>
          <a:p>
            <a:pPr marL="0">
              <a:lnSpc>
                <a:spcPct val="100000"/>
              </a:lnSpc>
            </a:pPr>
            <a:r>
              <a:rPr lang="en-US" altLang="zh-CN" sz="1600" b="1" spc="-69" dirty="0">
                <a:ea typeface="Times New Roman"/>
              </a:rPr>
              <a:t>Prof.</a:t>
            </a:r>
            <a:r>
              <a:rPr lang="en-US" altLang="zh-CN" sz="1600" b="1" spc="-44" dirty="0">
                <a:cs typeface="Times New Roman"/>
              </a:rPr>
              <a:t> </a:t>
            </a:r>
            <a:r>
              <a:rPr lang="en-US" altLang="zh-CN" sz="1600" b="1" spc="-80" dirty="0">
                <a:ea typeface="Times New Roman"/>
              </a:rPr>
              <a:t>Dr.</a:t>
            </a:r>
            <a:r>
              <a:rPr lang="en-US" altLang="zh-CN" sz="1600" b="1" spc="-44" dirty="0">
                <a:cs typeface="Times New Roman"/>
              </a:rPr>
              <a:t> </a:t>
            </a:r>
            <a:r>
              <a:rPr lang="en-US" altLang="zh-CN" sz="1600" b="1" spc="-94" dirty="0">
                <a:ea typeface="Times New Roman"/>
              </a:rPr>
              <a:t>Marc</a:t>
            </a:r>
            <a:r>
              <a:rPr lang="en-US" altLang="zh-CN" sz="1600" b="1" spc="-50" dirty="0">
                <a:cs typeface="Times New Roman"/>
              </a:rPr>
              <a:t> </a:t>
            </a:r>
            <a:r>
              <a:rPr lang="en-US" altLang="zh-CN" sz="1600" b="1" spc="-80" dirty="0">
                <a:ea typeface="Times New Roman"/>
              </a:rPr>
              <a:t>Beutner</a:t>
            </a:r>
          </a:p>
          <a:p>
            <a:pPr marL="0">
              <a:lnSpc>
                <a:spcPct val="89999"/>
              </a:lnSpc>
              <a:tabLst>
                <a:tab pos="914654" algn="l"/>
              </a:tabLst>
            </a:pPr>
            <a:r>
              <a:rPr lang="en-US" altLang="zh-CN" sz="1600" spc="-139" dirty="0">
                <a:ea typeface="Times New Roman"/>
              </a:rPr>
              <a:t>Tel</a:t>
            </a:r>
            <a:r>
              <a:rPr lang="en-US" altLang="zh-CN" sz="1600" spc="-90" dirty="0">
                <a:ea typeface="Times New Roman"/>
              </a:rPr>
              <a:t>:	</a:t>
            </a:r>
            <a:r>
              <a:rPr lang="en-US" altLang="zh-CN" sz="1600" spc="85" dirty="0">
                <a:ea typeface="Times New Roman"/>
              </a:rPr>
              <a:t>+49</a:t>
            </a:r>
            <a:r>
              <a:rPr lang="en-US" altLang="zh-CN" sz="1600" spc="40" dirty="0">
                <a:cs typeface="Times New Roman"/>
              </a:rPr>
              <a:t> </a:t>
            </a:r>
            <a:r>
              <a:rPr lang="en-US" altLang="zh-CN" sz="1600" spc="64" dirty="0">
                <a:ea typeface="Times New Roman"/>
              </a:rPr>
              <a:t>(0)</a:t>
            </a:r>
            <a:r>
              <a:rPr lang="en-US" altLang="zh-CN" sz="1600" spc="40" dirty="0">
                <a:cs typeface="Times New Roman"/>
              </a:rPr>
              <a:t> </a:t>
            </a:r>
            <a:r>
              <a:rPr lang="en-US" altLang="zh-CN" sz="1600" spc="80" dirty="0">
                <a:ea typeface="Times New Roman"/>
              </a:rPr>
              <a:t>52</a:t>
            </a:r>
            <a:r>
              <a:rPr lang="en-US" altLang="zh-CN" sz="1600" spc="40" dirty="0">
                <a:cs typeface="Times New Roman"/>
              </a:rPr>
              <a:t> </a:t>
            </a:r>
            <a:r>
              <a:rPr lang="en-US" altLang="zh-CN" sz="1600" spc="85" dirty="0">
                <a:ea typeface="Times New Roman"/>
              </a:rPr>
              <a:t>51</a:t>
            </a:r>
            <a:r>
              <a:rPr lang="en-US" altLang="zh-CN" sz="1600" spc="44" dirty="0">
                <a:cs typeface="Times New Roman"/>
              </a:rPr>
              <a:t> </a:t>
            </a:r>
            <a:r>
              <a:rPr lang="en-US" altLang="zh-CN" sz="1600" spc="44" dirty="0">
                <a:ea typeface="Times New Roman"/>
              </a:rPr>
              <a:t>/</a:t>
            </a:r>
            <a:r>
              <a:rPr lang="en-US" altLang="zh-CN" sz="1600" spc="40" dirty="0">
                <a:cs typeface="Times New Roman"/>
              </a:rPr>
              <a:t> </a:t>
            </a:r>
            <a:r>
              <a:rPr lang="en-US" altLang="zh-CN" sz="1600" spc="80" dirty="0">
                <a:ea typeface="Times New Roman"/>
              </a:rPr>
              <a:t>60</a:t>
            </a:r>
            <a:r>
              <a:rPr lang="en-US" altLang="zh-CN" sz="1600" spc="40" dirty="0">
                <a:cs typeface="Times New Roman"/>
              </a:rPr>
              <a:t> </a:t>
            </a:r>
            <a:r>
              <a:rPr lang="en-US" altLang="zh-CN" sz="1600" spc="60" dirty="0">
                <a:ea typeface="Times New Roman"/>
              </a:rPr>
              <a:t>-</a:t>
            </a:r>
            <a:r>
              <a:rPr lang="en-US" altLang="zh-CN" sz="1600" spc="44" dirty="0">
                <a:cs typeface="Times New Roman"/>
              </a:rPr>
              <a:t> </a:t>
            </a:r>
            <a:r>
              <a:rPr lang="en-US" altLang="zh-CN" sz="1600" spc="80" dirty="0">
                <a:ea typeface="Times New Roman"/>
              </a:rPr>
              <a:t>23</a:t>
            </a:r>
            <a:r>
              <a:rPr lang="en-US" altLang="zh-CN" sz="1600" spc="40" dirty="0">
                <a:cs typeface="Times New Roman"/>
              </a:rPr>
              <a:t> </a:t>
            </a:r>
            <a:r>
              <a:rPr lang="en-US" altLang="zh-CN" sz="1600" spc="85" dirty="0">
                <a:ea typeface="Times New Roman"/>
              </a:rPr>
              <a:t>67</a:t>
            </a:r>
          </a:p>
          <a:p>
            <a:pPr marL="0">
              <a:lnSpc>
                <a:spcPct val="89999"/>
              </a:lnSpc>
              <a:tabLst>
                <a:tab pos="914654" algn="l"/>
              </a:tabLst>
            </a:pPr>
            <a:r>
              <a:rPr lang="en-US" altLang="zh-CN" sz="1600" spc="-35" dirty="0">
                <a:ea typeface="Times New Roman"/>
              </a:rPr>
              <a:t>Fax:	</a:t>
            </a:r>
            <a:r>
              <a:rPr lang="en-US" altLang="zh-CN" sz="1600" spc="89" dirty="0">
                <a:ea typeface="Times New Roman"/>
              </a:rPr>
              <a:t>+</a:t>
            </a:r>
            <a:r>
              <a:rPr lang="en-US" altLang="zh-CN" sz="1600" spc="80" dirty="0">
                <a:ea typeface="Times New Roman"/>
              </a:rPr>
              <a:t>49</a:t>
            </a:r>
            <a:r>
              <a:rPr lang="en-US" altLang="zh-CN" sz="1600" spc="40" dirty="0">
                <a:cs typeface="Times New Roman"/>
              </a:rPr>
              <a:t> </a:t>
            </a:r>
            <a:r>
              <a:rPr lang="en-US" altLang="zh-CN" sz="1600" spc="64" dirty="0">
                <a:ea typeface="Times New Roman"/>
              </a:rPr>
              <a:t>(0)</a:t>
            </a:r>
            <a:r>
              <a:rPr lang="en-US" altLang="zh-CN" sz="1600" spc="40" dirty="0">
                <a:cs typeface="Times New Roman"/>
              </a:rPr>
              <a:t> </a:t>
            </a:r>
            <a:r>
              <a:rPr lang="en-US" altLang="zh-CN" sz="1600" spc="85" dirty="0">
                <a:ea typeface="Times New Roman"/>
              </a:rPr>
              <a:t>52</a:t>
            </a:r>
            <a:r>
              <a:rPr lang="en-US" altLang="zh-CN" sz="1600" spc="40" dirty="0">
                <a:cs typeface="Times New Roman"/>
              </a:rPr>
              <a:t> </a:t>
            </a:r>
            <a:r>
              <a:rPr lang="en-US" altLang="zh-CN" sz="1600" spc="80" dirty="0">
                <a:ea typeface="Times New Roman"/>
              </a:rPr>
              <a:t>51</a:t>
            </a:r>
            <a:r>
              <a:rPr lang="en-US" altLang="zh-CN" sz="1600" spc="44" dirty="0">
                <a:cs typeface="Times New Roman"/>
              </a:rPr>
              <a:t> </a:t>
            </a:r>
            <a:r>
              <a:rPr lang="en-US" altLang="zh-CN" sz="1600" spc="50" dirty="0">
                <a:ea typeface="Times New Roman"/>
              </a:rPr>
              <a:t>/</a:t>
            </a:r>
            <a:r>
              <a:rPr lang="en-US" altLang="zh-CN" sz="1600" spc="40" dirty="0">
                <a:cs typeface="Times New Roman"/>
              </a:rPr>
              <a:t> </a:t>
            </a:r>
            <a:r>
              <a:rPr lang="en-US" altLang="zh-CN" sz="1600" spc="80" dirty="0">
                <a:ea typeface="Times New Roman"/>
              </a:rPr>
              <a:t>60</a:t>
            </a:r>
            <a:r>
              <a:rPr lang="en-US" altLang="zh-CN" sz="1600" spc="40" dirty="0">
                <a:cs typeface="Times New Roman"/>
              </a:rPr>
              <a:t> </a:t>
            </a:r>
            <a:r>
              <a:rPr lang="en-US" altLang="zh-CN" sz="1600" spc="60" dirty="0">
                <a:ea typeface="Times New Roman"/>
              </a:rPr>
              <a:t>-</a:t>
            </a:r>
            <a:r>
              <a:rPr lang="en-US" altLang="zh-CN" sz="1600" spc="44" dirty="0">
                <a:cs typeface="Times New Roman"/>
              </a:rPr>
              <a:t> </a:t>
            </a:r>
            <a:r>
              <a:rPr lang="en-US" altLang="zh-CN" sz="1600" spc="80" dirty="0">
                <a:ea typeface="Times New Roman"/>
              </a:rPr>
              <a:t>35</a:t>
            </a:r>
            <a:r>
              <a:rPr lang="en-US" altLang="zh-CN" sz="1600" spc="40" dirty="0">
                <a:cs typeface="Times New Roman"/>
              </a:rPr>
              <a:t> </a:t>
            </a:r>
            <a:r>
              <a:rPr lang="en-US" altLang="zh-CN" sz="1600" spc="85" dirty="0">
                <a:ea typeface="Times New Roman"/>
              </a:rPr>
              <a:t>63</a:t>
            </a:r>
          </a:p>
          <a:p>
            <a:pPr marL="0">
              <a:lnSpc>
                <a:spcPct val="100000"/>
              </a:lnSpc>
              <a:tabLst>
                <a:tab pos="914654" algn="l"/>
              </a:tabLst>
            </a:pPr>
            <a:r>
              <a:rPr lang="en-US" altLang="zh-CN" sz="1600" spc="-114" dirty="0">
                <a:ea typeface="Times New Roman"/>
              </a:rPr>
              <a:t>E</a:t>
            </a:r>
            <a:r>
              <a:rPr lang="en-US" altLang="zh-CN" sz="1600" spc="-60" dirty="0">
                <a:ea typeface="Times New Roman"/>
              </a:rPr>
              <a:t>-</a:t>
            </a:r>
            <a:r>
              <a:rPr lang="en-US" altLang="zh-CN" sz="1600" spc="-85" dirty="0">
                <a:ea typeface="Times New Roman"/>
              </a:rPr>
              <a:t>Mail:	</a:t>
            </a:r>
            <a:r>
              <a:rPr lang="en-US" altLang="zh-CN" sz="1600" spc="5" dirty="0">
                <a:ea typeface="Times New Roman"/>
              </a:rPr>
              <a:t>marc.beutner@uni</a:t>
            </a:r>
            <a:r>
              <a:rPr lang="en-US" altLang="zh-CN" sz="1600" spc="80" dirty="0">
                <a:ea typeface="Times New Roman"/>
              </a:rPr>
              <a:t>-</a:t>
            </a:r>
            <a:r>
              <a:rPr lang="en-US" altLang="zh-CN" sz="1600" spc="5" dirty="0">
                <a:ea typeface="Times New Roman"/>
              </a:rPr>
              <a:t>paderborn.de</a:t>
            </a:r>
          </a:p>
        </p:txBody>
      </p:sp>
      <p:sp>
        <p:nvSpPr>
          <p:cNvPr id="6" name="TextBox 46">
            <a:extLst>
              <a:ext uri="{FF2B5EF4-FFF2-40B4-BE49-F238E27FC236}">
                <a16:creationId xmlns:a16="http://schemas.microsoft.com/office/drawing/2014/main" id="{0C3647F2-4F33-47BC-9215-88A1662494FE}"/>
              </a:ext>
            </a:extLst>
          </p:cNvPr>
          <p:cNvSpPr txBox="1"/>
          <p:nvPr/>
        </p:nvSpPr>
        <p:spPr>
          <a:xfrm>
            <a:off x="1192568" y="2414726"/>
            <a:ext cx="4496910" cy="1474763"/>
          </a:xfrm>
          <a:prstGeom prst="rect">
            <a:avLst/>
          </a:prstGeom>
          <a:noFill/>
        </p:spPr>
        <p:txBody>
          <a:bodyPr wrap="square" lIns="0" tIns="0" rIns="0" bIns="0" rtlCol="0">
            <a:spAutoFit/>
          </a:bodyPr>
          <a:lstStyle/>
          <a:p>
            <a:pPr marL="0">
              <a:lnSpc>
                <a:spcPct val="100000"/>
              </a:lnSpc>
            </a:pPr>
            <a:r>
              <a:rPr lang="en-US" altLang="zh-CN" sz="1600" b="1" spc="-50" dirty="0">
                <a:ea typeface="Times New Roman"/>
              </a:rPr>
              <a:t>Universität</a:t>
            </a:r>
            <a:r>
              <a:rPr lang="en-US" altLang="zh-CN" sz="1600" b="1" spc="15" dirty="0">
                <a:cs typeface="Times New Roman"/>
              </a:rPr>
              <a:t> </a:t>
            </a:r>
            <a:r>
              <a:rPr lang="en-US" altLang="zh-CN" sz="1600" b="1" spc="-60" dirty="0">
                <a:ea typeface="Times New Roman"/>
              </a:rPr>
              <a:t>Paderborn</a:t>
            </a:r>
          </a:p>
          <a:p>
            <a:pPr marL="0" hangingPunct="0">
              <a:lnSpc>
                <a:spcPct val="99583"/>
              </a:lnSpc>
            </a:pPr>
            <a:r>
              <a:rPr lang="en-US" altLang="zh-CN" sz="1600" b="1" spc="-30" dirty="0">
                <a:ea typeface="Times New Roman"/>
              </a:rPr>
              <a:t>Department</a:t>
            </a:r>
            <a:r>
              <a:rPr lang="en-US" altLang="zh-CN" sz="1600" b="1" spc="-204" dirty="0">
                <a:cs typeface="Times New Roman"/>
              </a:rPr>
              <a:t> </a:t>
            </a:r>
            <a:r>
              <a:rPr lang="en-US" altLang="zh-CN" sz="1600" b="1" spc="-25" dirty="0">
                <a:ea typeface="Times New Roman"/>
              </a:rPr>
              <a:t>Wirtschaftspädagogik</a:t>
            </a:r>
            <a:r>
              <a:rPr lang="en-US" altLang="zh-CN" sz="1600" b="1" dirty="0">
                <a:cs typeface="Times New Roman"/>
              </a:rPr>
              <a:t> </a:t>
            </a:r>
            <a:r>
              <a:rPr lang="en-US" altLang="zh-CN" sz="1600" b="1" spc="-55" dirty="0">
                <a:ea typeface="Times New Roman"/>
              </a:rPr>
              <a:t>Lehrstuhl</a:t>
            </a:r>
            <a:r>
              <a:rPr lang="en-US" altLang="zh-CN" sz="1600" b="1" spc="-25" dirty="0">
                <a:cs typeface="Times New Roman"/>
              </a:rPr>
              <a:t> </a:t>
            </a:r>
            <a:r>
              <a:rPr lang="en-US" altLang="zh-CN" sz="1600" b="1" spc="-55" dirty="0">
                <a:ea typeface="Times New Roman"/>
              </a:rPr>
              <a:t>Wirtschaftspädagogik</a:t>
            </a:r>
            <a:r>
              <a:rPr lang="en-US" altLang="zh-CN" sz="1600" b="1" spc="-30" dirty="0">
                <a:cs typeface="Times New Roman"/>
              </a:rPr>
              <a:t> </a:t>
            </a:r>
            <a:r>
              <a:rPr lang="en-US" altLang="zh-CN" sz="1600" b="1" spc="-55" dirty="0">
                <a:ea typeface="Times New Roman"/>
              </a:rPr>
              <a:t>II</a:t>
            </a:r>
            <a:r>
              <a:rPr lang="en-US" altLang="zh-CN" sz="1600" b="1" dirty="0">
                <a:cs typeface="Times New Roman"/>
              </a:rPr>
              <a:t> </a:t>
            </a:r>
            <a:r>
              <a:rPr lang="en-US" altLang="zh-CN" sz="1600" b="1" spc="-80" dirty="0">
                <a:ea typeface="Times New Roman"/>
              </a:rPr>
              <a:t>Warburger</a:t>
            </a:r>
            <a:r>
              <a:rPr lang="en-US" altLang="zh-CN" sz="1600" b="1" spc="-34" dirty="0">
                <a:cs typeface="Times New Roman"/>
              </a:rPr>
              <a:t> </a:t>
            </a:r>
            <a:r>
              <a:rPr lang="en-US" altLang="zh-CN" sz="1600" b="1" spc="-60" dirty="0">
                <a:ea typeface="Times New Roman"/>
              </a:rPr>
              <a:t>Str.</a:t>
            </a:r>
            <a:r>
              <a:rPr lang="en-US" altLang="zh-CN" sz="1600" b="1" spc="-45" dirty="0">
                <a:cs typeface="Times New Roman"/>
              </a:rPr>
              <a:t> </a:t>
            </a:r>
            <a:r>
              <a:rPr lang="en-US" altLang="zh-CN" sz="1600" b="1" spc="-69" dirty="0">
                <a:ea typeface="Times New Roman"/>
              </a:rPr>
              <a:t>100</a:t>
            </a:r>
          </a:p>
          <a:p>
            <a:pPr marL="0">
              <a:lnSpc>
                <a:spcPct val="100000"/>
              </a:lnSpc>
            </a:pPr>
            <a:r>
              <a:rPr lang="en-US" altLang="zh-CN" sz="1600" b="1" spc="-25" dirty="0">
                <a:ea typeface="Times New Roman"/>
              </a:rPr>
              <a:t>33098</a:t>
            </a:r>
            <a:r>
              <a:rPr lang="en-US" altLang="zh-CN" sz="1600" b="1" spc="30" dirty="0">
                <a:cs typeface="Times New Roman"/>
              </a:rPr>
              <a:t> </a:t>
            </a:r>
            <a:r>
              <a:rPr lang="en-US" altLang="zh-CN" sz="1600" b="1" spc="-25" dirty="0">
                <a:ea typeface="Times New Roman"/>
              </a:rPr>
              <a:t>Paderborn</a:t>
            </a:r>
          </a:p>
          <a:p>
            <a:pPr>
              <a:lnSpc>
                <a:spcPts val="1920"/>
              </a:lnSpc>
            </a:pPr>
            <a:endParaRPr lang="en-US" dirty="0"/>
          </a:p>
          <a:p>
            <a:pPr marL="0">
              <a:lnSpc>
                <a:spcPct val="100000"/>
              </a:lnSpc>
            </a:pPr>
            <a:r>
              <a:rPr lang="en-US" altLang="zh-CN" sz="1600" b="1" spc="10" dirty="0">
                <a:ea typeface="Times New Roman"/>
              </a:rPr>
              <a:t>http://www.</a:t>
            </a:r>
            <a:r>
              <a:rPr lang="en-US" altLang="zh-CN" sz="1600" b="1" spc="5" dirty="0">
                <a:ea typeface="Times New Roman"/>
              </a:rPr>
              <a:t>upb.de</a:t>
            </a:r>
            <a:r>
              <a:rPr lang="en-US" altLang="zh-CN" sz="1600" b="1" spc="5">
                <a:ea typeface="Times New Roman"/>
              </a:rPr>
              <a:t>/wipaed</a:t>
            </a:r>
            <a:endParaRPr lang="en-US" altLang="zh-CN" sz="1600" b="1" spc="5" dirty="0">
              <a:ea typeface="Times New Roman"/>
            </a:endParaRPr>
          </a:p>
        </p:txBody>
      </p:sp>
    </p:spTree>
    <p:extLst>
      <p:ext uri="{BB962C8B-B14F-4D97-AF65-F5344CB8AC3E}">
        <p14:creationId xmlns:p14="http://schemas.microsoft.com/office/powerpoint/2010/main" val="974730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C9BB4D3E-D179-83C1-6632-CF14C278323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C9BB4D3E-D179-83C1-6632-CF14C278323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7518E69A-3CB7-410A-875E-96810EF22E5D}"/>
              </a:ext>
            </a:extLst>
          </p:cNvPr>
          <p:cNvSpPr>
            <a:spLocks noGrp="1"/>
          </p:cNvSpPr>
          <p:nvPr>
            <p:ph type="title"/>
          </p:nvPr>
        </p:nvSpPr>
        <p:spPr>
          <a:xfrm>
            <a:off x="1154474" y="698474"/>
            <a:ext cx="3154680" cy="837718"/>
          </a:xfrm>
        </p:spPr>
        <p:txBody>
          <a:bodyPr vert="horz">
            <a:normAutofit fontScale="90000"/>
          </a:bodyPr>
          <a:lstStyle/>
          <a:p>
            <a:r>
              <a:rPr lang="de-DE" dirty="0"/>
              <a:t>Meeting Agenda</a:t>
            </a:r>
            <a:br>
              <a:rPr lang="de-DE" dirty="0"/>
            </a:br>
            <a:r>
              <a:rPr lang="de-DE" sz="2400" dirty="0"/>
              <a:t>Wednesday, 6th </a:t>
            </a:r>
            <a:r>
              <a:rPr lang="de-DE" sz="2400" dirty="0" err="1"/>
              <a:t>of</a:t>
            </a:r>
            <a:r>
              <a:rPr lang="de-DE" sz="2400" dirty="0"/>
              <a:t> </a:t>
            </a:r>
            <a:r>
              <a:rPr lang="de-DE" sz="2400" dirty="0" err="1"/>
              <a:t>December</a:t>
            </a:r>
            <a:r>
              <a:rPr lang="de-DE" sz="2400" dirty="0"/>
              <a:t> </a:t>
            </a:r>
            <a:endParaRPr lang="de-DE" dirty="0"/>
          </a:p>
        </p:txBody>
      </p:sp>
      <p:pic>
        <p:nvPicPr>
          <p:cNvPr id="9" name="Grafik 8">
            <a:extLst>
              <a:ext uri="{FF2B5EF4-FFF2-40B4-BE49-F238E27FC236}">
                <a16:creationId xmlns:a16="http://schemas.microsoft.com/office/drawing/2014/main" id="{24753F5D-BAB6-6B41-26AA-420527330EB5}"/>
              </a:ext>
            </a:extLst>
          </p:cNvPr>
          <p:cNvPicPr>
            <a:picLocks noChangeAspect="1"/>
          </p:cNvPicPr>
          <p:nvPr/>
        </p:nvPicPr>
        <p:blipFill>
          <a:blip r:embed="rId5"/>
          <a:stretch>
            <a:fillRect/>
          </a:stretch>
        </p:blipFill>
        <p:spPr>
          <a:xfrm>
            <a:off x="3749458" y="85410"/>
            <a:ext cx="6520899" cy="6074116"/>
          </a:xfrm>
          <a:prstGeom prst="rect">
            <a:avLst/>
          </a:prstGeom>
          <a:ln>
            <a:solidFill>
              <a:schemeClr val="tx1"/>
            </a:solidFill>
          </a:ln>
        </p:spPr>
      </p:pic>
      <p:sp>
        <p:nvSpPr>
          <p:cNvPr id="3" name="Rechteck 2">
            <a:extLst>
              <a:ext uri="{FF2B5EF4-FFF2-40B4-BE49-F238E27FC236}">
                <a16:creationId xmlns:a16="http://schemas.microsoft.com/office/drawing/2014/main" id="{B7FDAFC4-64FD-6C3E-A57D-AFE18E8BFC69}"/>
              </a:ext>
            </a:extLst>
          </p:cNvPr>
          <p:cNvSpPr/>
          <p:nvPr/>
        </p:nvSpPr>
        <p:spPr>
          <a:xfrm>
            <a:off x="3749458" y="1222234"/>
            <a:ext cx="6520899" cy="1375823"/>
          </a:xfrm>
          <a:prstGeom prst="rect">
            <a:avLst/>
          </a:prstGeom>
          <a:noFill/>
          <a:ln w="762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2547826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DA4D08-65B3-4AD1-98DF-6FD079EA49A7}"/>
              </a:ext>
            </a:extLst>
          </p:cNvPr>
          <p:cNvSpPr>
            <a:spLocks noGrp="1"/>
          </p:cNvSpPr>
          <p:nvPr>
            <p:ph type="title"/>
          </p:nvPr>
        </p:nvSpPr>
        <p:spPr/>
        <p:txBody>
          <a:bodyPr/>
          <a:lstStyle/>
          <a:p>
            <a:r>
              <a:rPr lang="de-DE" dirty="0"/>
              <a:t>Project </a:t>
            </a:r>
            <a:r>
              <a:rPr lang="de-DE" dirty="0" err="1"/>
              <a:t>Results</a:t>
            </a:r>
            <a:r>
              <a:rPr lang="de-DE" dirty="0"/>
              <a:t> </a:t>
            </a:r>
          </a:p>
        </p:txBody>
      </p:sp>
      <p:graphicFrame>
        <p:nvGraphicFramePr>
          <p:cNvPr id="4" name="Inhaltsplatzhalter 3">
            <a:extLst>
              <a:ext uri="{FF2B5EF4-FFF2-40B4-BE49-F238E27FC236}">
                <a16:creationId xmlns:a16="http://schemas.microsoft.com/office/drawing/2014/main" id="{5AF53257-A906-4545-9323-285A54AC9163}"/>
              </a:ext>
            </a:extLst>
          </p:cNvPr>
          <p:cNvGraphicFramePr>
            <a:graphicFrameLocks noGrp="1"/>
          </p:cNvGraphicFramePr>
          <p:nvPr>
            <p:ph idx="1"/>
          </p:nvPr>
        </p:nvGraphicFramePr>
        <p:xfrm>
          <a:off x="803694" y="1110344"/>
          <a:ext cx="10584612" cy="4937760"/>
        </p:xfrm>
        <a:graphic>
          <a:graphicData uri="http://schemas.openxmlformats.org/drawingml/2006/table">
            <a:tbl>
              <a:tblPr firstRow="1" bandRow="1">
                <a:tableStyleId>{5C22544A-7EE6-4342-B048-85BDC9FD1C3A}</a:tableStyleId>
              </a:tblPr>
              <a:tblGrid>
                <a:gridCol w="1553478">
                  <a:extLst>
                    <a:ext uri="{9D8B030D-6E8A-4147-A177-3AD203B41FA5}">
                      <a16:colId xmlns:a16="http://schemas.microsoft.com/office/drawing/2014/main" val="3999859850"/>
                    </a:ext>
                  </a:extLst>
                </a:gridCol>
                <a:gridCol w="1467100">
                  <a:extLst>
                    <a:ext uri="{9D8B030D-6E8A-4147-A177-3AD203B41FA5}">
                      <a16:colId xmlns:a16="http://schemas.microsoft.com/office/drawing/2014/main" val="3607398813"/>
                    </a:ext>
                  </a:extLst>
                </a:gridCol>
                <a:gridCol w="1172820">
                  <a:extLst>
                    <a:ext uri="{9D8B030D-6E8A-4147-A177-3AD203B41FA5}">
                      <a16:colId xmlns:a16="http://schemas.microsoft.com/office/drawing/2014/main" val="3496840881"/>
                    </a:ext>
                  </a:extLst>
                </a:gridCol>
                <a:gridCol w="3702269">
                  <a:extLst>
                    <a:ext uri="{9D8B030D-6E8A-4147-A177-3AD203B41FA5}">
                      <a16:colId xmlns:a16="http://schemas.microsoft.com/office/drawing/2014/main" val="3087164003"/>
                    </a:ext>
                  </a:extLst>
                </a:gridCol>
                <a:gridCol w="2688945">
                  <a:extLst>
                    <a:ext uri="{9D8B030D-6E8A-4147-A177-3AD203B41FA5}">
                      <a16:colId xmlns:a16="http://schemas.microsoft.com/office/drawing/2014/main" val="3095970847"/>
                    </a:ext>
                  </a:extLst>
                </a:gridCol>
              </a:tblGrid>
              <a:tr h="370840">
                <a:tc>
                  <a:txBody>
                    <a:bodyPr/>
                    <a:lstStyle/>
                    <a:p>
                      <a:r>
                        <a:rPr lang="de-DE" sz="1800" dirty="0"/>
                        <a:t>Project </a:t>
                      </a:r>
                      <a:r>
                        <a:rPr lang="de-DE" sz="1800" dirty="0" err="1"/>
                        <a:t>Results</a:t>
                      </a:r>
                      <a:r>
                        <a:rPr lang="de-DE" sz="1800" dirty="0"/>
                        <a:t> </a:t>
                      </a:r>
                    </a:p>
                  </a:txBody>
                  <a:tcPr/>
                </a:tc>
                <a:tc>
                  <a:txBody>
                    <a:bodyPr/>
                    <a:lstStyle/>
                    <a:p>
                      <a:r>
                        <a:rPr lang="de-DE" sz="1800" dirty="0" err="1"/>
                        <a:t>Starting</a:t>
                      </a:r>
                      <a:r>
                        <a:rPr lang="de-DE" sz="1800" dirty="0"/>
                        <a:t> </a:t>
                      </a:r>
                      <a:r>
                        <a:rPr lang="de-DE" sz="1800" dirty="0" err="1"/>
                        <a:t>period</a:t>
                      </a:r>
                      <a:endParaRPr lang="de-DE" sz="1800" dirty="0"/>
                    </a:p>
                  </a:txBody>
                  <a:tcPr/>
                </a:tc>
                <a:tc>
                  <a:txBody>
                    <a:bodyPr/>
                    <a:lstStyle/>
                    <a:p>
                      <a:r>
                        <a:rPr lang="de-DE" sz="1800" dirty="0"/>
                        <a:t>End of </a:t>
                      </a:r>
                      <a:r>
                        <a:rPr lang="de-DE" sz="1800" dirty="0" err="1"/>
                        <a:t>period</a:t>
                      </a:r>
                      <a:endParaRPr lang="de-DE" sz="1800" dirty="0"/>
                    </a:p>
                  </a:txBody>
                  <a:tcPr/>
                </a:tc>
                <a:tc>
                  <a:txBody>
                    <a:bodyPr/>
                    <a:lstStyle/>
                    <a:p>
                      <a:r>
                        <a:rPr lang="de-DE" sz="1800" dirty="0"/>
                        <a:t>Activity Title </a:t>
                      </a:r>
                    </a:p>
                  </a:txBody>
                  <a:tcPr/>
                </a:tc>
                <a:tc>
                  <a:txBody>
                    <a:bodyPr/>
                    <a:lstStyle/>
                    <a:p>
                      <a:r>
                        <a:rPr lang="de-DE" sz="1800" dirty="0" err="1"/>
                        <a:t>Leading</a:t>
                      </a:r>
                      <a:r>
                        <a:rPr lang="de-DE" sz="1800" dirty="0"/>
                        <a:t> Organisation</a:t>
                      </a:r>
                    </a:p>
                  </a:txBody>
                  <a:tcPr/>
                </a:tc>
                <a:extLst>
                  <a:ext uri="{0D108BD9-81ED-4DB2-BD59-A6C34878D82A}">
                    <a16:rowId xmlns:a16="http://schemas.microsoft.com/office/drawing/2014/main" val="1040068762"/>
                  </a:ext>
                </a:extLst>
              </a:tr>
              <a:tr h="370840">
                <a:tc>
                  <a:txBody>
                    <a:bodyPr/>
                    <a:lstStyle/>
                    <a:p>
                      <a:r>
                        <a:rPr lang="de-DE" sz="1600" dirty="0"/>
                        <a:t>Project </a:t>
                      </a:r>
                      <a:r>
                        <a:rPr lang="de-DE" sz="1600" dirty="0" err="1"/>
                        <a:t>Result</a:t>
                      </a:r>
                      <a:r>
                        <a:rPr lang="de-DE" sz="1600" dirty="0"/>
                        <a:t> 1</a:t>
                      </a:r>
                    </a:p>
                  </a:txBody>
                  <a:tcPr/>
                </a:tc>
                <a:tc>
                  <a:txBody>
                    <a:bodyPr/>
                    <a:lstStyle/>
                    <a:p>
                      <a:r>
                        <a:rPr lang="de-DE" sz="1600" dirty="0"/>
                        <a:t>2022-02</a:t>
                      </a:r>
                    </a:p>
                  </a:txBody>
                  <a:tcPr/>
                </a:tc>
                <a:tc>
                  <a:txBody>
                    <a:bodyPr/>
                    <a:lstStyle/>
                    <a:p>
                      <a:r>
                        <a:rPr lang="de-DE" sz="1600" dirty="0"/>
                        <a:t>2022- 10</a:t>
                      </a:r>
                    </a:p>
                  </a:txBody>
                  <a:tcPr/>
                </a:tc>
                <a:tc>
                  <a:txBody>
                    <a:bodyPr/>
                    <a:lstStyle/>
                    <a:p>
                      <a:r>
                        <a:rPr lang="en-US" sz="1600" b="0" i="0" kern="1200" dirty="0">
                          <a:solidFill>
                            <a:schemeClr val="dk1"/>
                          </a:solidFill>
                          <a:effectLst/>
                          <a:latin typeface="+mn-lt"/>
                          <a:ea typeface="+mn-ea"/>
                          <a:cs typeface="+mn-cs"/>
                        </a:rPr>
                        <a:t>EU-CERT - Research on Quality criteria, Accreditation and Certificate Structures</a:t>
                      </a:r>
                      <a:endParaRPr lang="de-DE" sz="1600" dirty="0"/>
                    </a:p>
                  </a:txBody>
                  <a:tcPr/>
                </a:tc>
                <a:tc>
                  <a:txBody>
                    <a:bodyPr/>
                    <a:lstStyle/>
                    <a:p>
                      <a:r>
                        <a:rPr lang="de-DE" sz="1600" dirty="0"/>
                        <a:t>University of Paderborn – Germany </a:t>
                      </a:r>
                    </a:p>
                  </a:txBody>
                  <a:tcPr/>
                </a:tc>
                <a:extLst>
                  <a:ext uri="{0D108BD9-81ED-4DB2-BD59-A6C34878D82A}">
                    <a16:rowId xmlns:a16="http://schemas.microsoft.com/office/drawing/2014/main" val="2427232479"/>
                  </a:ext>
                </a:extLst>
              </a:tr>
              <a:tr h="370840">
                <a:tc>
                  <a:txBody>
                    <a:bodyPr/>
                    <a:lstStyle/>
                    <a:p>
                      <a:r>
                        <a:rPr lang="de-DE" sz="1600" dirty="0"/>
                        <a:t>Project </a:t>
                      </a:r>
                      <a:r>
                        <a:rPr lang="de-DE" sz="1600" dirty="0" err="1"/>
                        <a:t>Result</a:t>
                      </a:r>
                      <a:r>
                        <a:rPr lang="de-DE" sz="1600" dirty="0"/>
                        <a:t> 2</a:t>
                      </a:r>
                    </a:p>
                  </a:txBody>
                  <a:tcPr/>
                </a:tc>
                <a:tc>
                  <a:txBody>
                    <a:bodyPr/>
                    <a:lstStyle/>
                    <a:p>
                      <a:r>
                        <a:rPr lang="de-DE" sz="1600" dirty="0"/>
                        <a:t>2022-02</a:t>
                      </a:r>
                    </a:p>
                  </a:txBody>
                  <a:tcPr/>
                </a:tc>
                <a:tc>
                  <a:txBody>
                    <a:bodyPr/>
                    <a:lstStyle/>
                    <a:p>
                      <a:r>
                        <a:rPr lang="de-DE" sz="1600" dirty="0"/>
                        <a:t>2023-03</a:t>
                      </a:r>
                    </a:p>
                  </a:txBody>
                  <a:tcPr/>
                </a:tc>
                <a:tc>
                  <a:txBody>
                    <a:bodyPr/>
                    <a:lstStyle/>
                    <a:p>
                      <a:r>
                        <a:rPr lang="de-DE" sz="1600" b="0" i="0" kern="1200" dirty="0">
                          <a:solidFill>
                            <a:schemeClr val="dk1"/>
                          </a:solidFill>
                          <a:effectLst/>
                          <a:latin typeface="+mn-lt"/>
                          <a:ea typeface="+mn-ea"/>
                          <a:cs typeface="+mn-cs"/>
                        </a:rPr>
                        <a:t>EU-CERT - Concept Design for </a:t>
                      </a:r>
                      <a:r>
                        <a:rPr lang="de-DE" sz="1600" b="0" i="0" kern="1200" dirty="0" err="1">
                          <a:solidFill>
                            <a:schemeClr val="dk1"/>
                          </a:solidFill>
                          <a:effectLst/>
                          <a:latin typeface="+mn-lt"/>
                          <a:ea typeface="+mn-ea"/>
                          <a:cs typeface="+mn-cs"/>
                        </a:rPr>
                        <a:t>Accredition</a:t>
                      </a:r>
                      <a:r>
                        <a:rPr lang="de-DE" sz="1600" b="0" i="0" kern="1200" dirty="0">
                          <a:solidFill>
                            <a:schemeClr val="dk1"/>
                          </a:solidFill>
                          <a:effectLst/>
                          <a:latin typeface="+mn-lt"/>
                          <a:ea typeface="+mn-ea"/>
                          <a:cs typeface="+mn-cs"/>
                        </a:rPr>
                        <a:t> and </a:t>
                      </a:r>
                      <a:r>
                        <a:rPr lang="de-DE" sz="1600" b="0" i="0" kern="1200" dirty="0" err="1">
                          <a:solidFill>
                            <a:schemeClr val="dk1"/>
                          </a:solidFill>
                          <a:effectLst/>
                          <a:latin typeface="+mn-lt"/>
                          <a:ea typeface="+mn-ea"/>
                          <a:cs typeface="+mn-cs"/>
                        </a:rPr>
                        <a:t>Certification</a:t>
                      </a:r>
                      <a:r>
                        <a:rPr lang="de-DE" sz="1600" b="0" i="0" kern="1200" dirty="0">
                          <a:solidFill>
                            <a:schemeClr val="dk1"/>
                          </a:solidFill>
                          <a:effectLst/>
                          <a:latin typeface="+mn-lt"/>
                          <a:ea typeface="+mn-ea"/>
                          <a:cs typeface="+mn-cs"/>
                        </a:rPr>
                        <a:t> </a:t>
                      </a:r>
                      <a:r>
                        <a:rPr lang="de-DE" sz="1600" b="0" i="0" kern="1200" dirty="0" err="1">
                          <a:solidFill>
                            <a:schemeClr val="dk1"/>
                          </a:solidFill>
                          <a:effectLst/>
                          <a:latin typeface="+mn-lt"/>
                          <a:ea typeface="+mn-ea"/>
                          <a:cs typeface="+mn-cs"/>
                        </a:rPr>
                        <a:t>Processes</a:t>
                      </a:r>
                      <a:endParaRPr lang="de-DE" sz="1600" dirty="0"/>
                    </a:p>
                  </a:txBody>
                  <a:tcPr/>
                </a:tc>
                <a:tc>
                  <a:txBody>
                    <a:bodyPr/>
                    <a:lstStyle/>
                    <a:p>
                      <a:r>
                        <a:rPr lang="de-DE" sz="1600" dirty="0"/>
                        <a:t>STANDO - Cyprus </a:t>
                      </a:r>
                    </a:p>
                  </a:txBody>
                  <a:tcPr/>
                </a:tc>
                <a:extLst>
                  <a:ext uri="{0D108BD9-81ED-4DB2-BD59-A6C34878D82A}">
                    <a16:rowId xmlns:a16="http://schemas.microsoft.com/office/drawing/2014/main" val="1921303077"/>
                  </a:ext>
                </a:extLst>
              </a:tr>
              <a:tr h="370840">
                <a:tc>
                  <a:txBody>
                    <a:bodyPr/>
                    <a:lstStyle/>
                    <a:p>
                      <a:r>
                        <a:rPr lang="de-DE" sz="1600" dirty="0"/>
                        <a:t>Project </a:t>
                      </a:r>
                      <a:r>
                        <a:rPr lang="de-DE" sz="1600" dirty="0" err="1"/>
                        <a:t>Result</a:t>
                      </a:r>
                      <a:r>
                        <a:rPr lang="de-DE" sz="1600" dirty="0"/>
                        <a:t>  3</a:t>
                      </a:r>
                    </a:p>
                  </a:txBody>
                  <a:tcPr/>
                </a:tc>
                <a:tc>
                  <a:txBody>
                    <a:bodyPr/>
                    <a:lstStyle/>
                    <a:p>
                      <a:r>
                        <a:rPr lang="de-DE" sz="1600" dirty="0"/>
                        <a:t>2022-05</a:t>
                      </a:r>
                    </a:p>
                  </a:txBody>
                  <a:tcPr/>
                </a:tc>
                <a:tc>
                  <a:txBody>
                    <a:bodyPr/>
                    <a:lstStyle/>
                    <a:p>
                      <a:r>
                        <a:rPr lang="de-DE" sz="1600" dirty="0"/>
                        <a:t>2023-07</a:t>
                      </a:r>
                    </a:p>
                  </a:txBody>
                  <a:tcPr/>
                </a:tc>
                <a:tc>
                  <a:txBody>
                    <a:bodyPr/>
                    <a:lstStyle/>
                    <a:p>
                      <a:r>
                        <a:rPr lang="en-US" sz="1600" b="0" i="0" kern="1200" dirty="0">
                          <a:solidFill>
                            <a:schemeClr val="dk1"/>
                          </a:solidFill>
                          <a:effectLst/>
                          <a:latin typeface="+mn-lt"/>
                          <a:ea typeface="+mn-ea"/>
                          <a:cs typeface="+mn-cs"/>
                        </a:rPr>
                        <a:t>EU-CERT - Accreditation Website and Data-base Design and Programming</a:t>
                      </a:r>
                      <a:endParaRPr lang="de-DE" sz="1600" dirty="0"/>
                    </a:p>
                  </a:txBody>
                  <a:tcPr/>
                </a:tc>
                <a:tc>
                  <a:txBody>
                    <a:bodyPr/>
                    <a:lstStyle/>
                    <a:p>
                      <a:r>
                        <a:rPr lang="en-US" sz="1600" b="0" i="0" kern="1200" dirty="0">
                          <a:solidFill>
                            <a:schemeClr val="dk1"/>
                          </a:solidFill>
                          <a:effectLst/>
                          <a:latin typeface="+mn-lt"/>
                          <a:ea typeface="+mn-ea"/>
                          <a:cs typeface="+mn-cs"/>
                        </a:rPr>
                        <a:t>Ingenious Knowledge GmbH - Germany</a:t>
                      </a:r>
                      <a:endParaRPr lang="de-DE" sz="1600" dirty="0"/>
                    </a:p>
                  </a:txBody>
                  <a:tcPr/>
                </a:tc>
                <a:extLst>
                  <a:ext uri="{0D108BD9-81ED-4DB2-BD59-A6C34878D82A}">
                    <a16:rowId xmlns:a16="http://schemas.microsoft.com/office/drawing/2014/main" val="1891114391"/>
                  </a:ext>
                </a:extLst>
              </a:tr>
              <a:tr h="370840">
                <a:tc>
                  <a:txBody>
                    <a:bodyPr/>
                    <a:lstStyle/>
                    <a:p>
                      <a:r>
                        <a:rPr lang="de-DE" sz="1600" dirty="0"/>
                        <a:t>Project </a:t>
                      </a:r>
                      <a:r>
                        <a:rPr lang="de-DE" sz="1600" dirty="0" err="1"/>
                        <a:t>Result</a:t>
                      </a:r>
                      <a:r>
                        <a:rPr lang="de-DE" sz="1600" dirty="0"/>
                        <a:t> 4 </a:t>
                      </a:r>
                    </a:p>
                  </a:txBody>
                  <a:tcPr/>
                </a:tc>
                <a:tc>
                  <a:txBody>
                    <a:bodyPr/>
                    <a:lstStyle/>
                    <a:p>
                      <a:r>
                        <a:rPr lang="de-DE" sz="1600" dirty="0"/>
                        <a:t>2022-07</a:t>
                      </a:r>
                    </a:p>
                  </a:txBody>
                  <a:tcPr/>
                </a:tc>
                <a:tc>
                  <a:txBody>
                    <a:bodyPr/>
                    <a:lstStyle/>
                    <a:p>
                      <a:r>
                        <a:rPr lang="de-DE" sz="1600" dirty="0"/>
                        <a:t>2023-07</a:t>
                      </a:r>
                    </a:p>
                  </a:txBody>
                  <a:tcPr/>
                </a:tc>
                <a:tc>
                  <a:txBody>
                    <a:bodyPr/>
                    <a:lstStyle/>
                    <a:p>
                      <a:r>
                        <a:rPr lang="de-DE" sz="1600" b="0" i="0" kern="1200" dirty="0">
                          <a:solidFill>
                            <a:schemeClr val="dk1"/>
                          </a:solidFill>
                          <a:effectLst/>
                          <a:latin typeface="+mn-lt"/>
                          <a:ea typeface="+mn-ea"/>
                          <a:cs typeface="+mn-cs"/>
                        </a:rPr>
                        <a:t>EU-CERT - Accreditation Handbook</a:t>
                      </a:r>
                      <a:endParaRPr lang="de-DE"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University of Paderborn - Germany</a:t>
                      </a:r>
                    </a:p>
                  </a:txBody>
                  <a:tcPr/>
                </a:tc>
                <a:extLst>
                  <a:ext uri="{0D108BD9-81ED-4DB2-BD59-A6C34878D82A}">
                    <a16:rowId xmlns:a16="http://schemas.microsoft.com/office/drawing/2014/main" val="3966953644"/>
                  </a:ext>
                </a:extLst>
              </a:tr>
              <a:tr h="370840">
                <a:tc>
                  <a:txBody>
                    <a:bodyPr/>
                    <a:lstStyle/>
                    <a:p>
                      <a:r>
                        <a:rPr lang="de-DE" sz="1600" dirty="0"/>
                        <a:t>Project </a:t>
                      </a:r>
                      <a:r>
                        <a:rPr lang="de-DE" sz="1600" dirty="0" err="1"/>
                        <a:t>Result</a:t>
                      </a:r>
                      <a:r>
                        <a:rPr lang="de-DE" sz="1600" dirty="0"/>
                        <a:t> 5</a:t>
                      </a:r>
                    </a:p>
                  </a:txBody>
                  <a:tcPr/>
                </a:tc>
                <a:tc>
                  <a:txBody>
                    <a:bodyPr/>
                    <a:lstStyle/>
                    <a:p>
                      <a:r>
                        <a:rPr lang="de-DE" sz="1600" dirty="0"/>
                        <a:t>2022-03</a:t>
                      </a:r>
                    </a:p>
                  </a:txBody>
                  <a:tcPr/>
                </a:tc>
                <a:tc>
                  <a:txBody>
                    <a:bodyPr/>
                    <a:lstStyle/>
                    <a:p>
                      <a:r>
                        <a:rPr lang="de-DE" sz="1600" dirty="0"/>
                        <a:t>2023-11</a:t>
                      </a:r>
                    </a:p>
                  </a:txBody>
                  <a:tcPr/>
                </a:tc>
                <a:tc>
                  <a:txBody>
                    <a:bodyPr/>
                    <a:lstStyle/>
                    <a:p>
                      <a:r>
                        <a:rPr lang="en-US" sz="1600" b="0" i="0" kern="1200" dirty="0">
                          <a:solidFill>
                            <a:schemeClr val="dk1"/>
                          </a:solidFill>
                          <a:effectLst/>
                          <a:latin typeface="+mn-lt"/>
                          <a:ea typeface="+mn-ea"/>
                          <a:cs typeface="+mn-cs"/>
                        </a:rPr>
                        <a:t>EU-CERT - Accreditation and Certification - Roll-out to adult education providers</a:t>
                      </a:r>
                      <a:endParaRPr lang="de-DE" sz="1600" dirty="0"/>
                    </a:p>
                  </a:txBody>
                  <a:tcPr/>
                </a:tc>
                <a:tc>
                  <a:txBody>
                    <a:bodyPr/>
                    <a:lstStyle/>
                    <a:p>
                      <a:r>
                        <a:rPr lang="de-DE" sz="1600" b="0" i="0" kern="1200" dirty="0" err="1">
                          <a:solidFill>
                            <a:schemeClr val="dk1"/>
                          </a:solidFill>
                          <a:effectLst/>
                          <a:latin typeface="+mn-lt"/>
                          <a:ea typeface="+mn-ea"/>
                          <a:cs typeface="+mn-cs"/>
                        </a:rPr>
                        <a:t>Esquare</a:t>
                      </a:r>
                      <a:r>
                        <a:rPr lang="de-DE" sz="1600" b="0" i="0" kern="1200" dirty="0">
                          <a:solidFill>
                            <a:schemeClr val="dk1"/>
                          </a:solidFill>
                          <a:effectLst/>
                          <a:latin typeface="+mn-lt"/>
                          <a:ea typeface="+mn-ea"/>
                          <a:cs typeface="+mn-cs"/>
                        </a:rPr>
                        <a:t> - France</a:t>
                      </a:r>
                      <a:endParaRPr lang="de-DE" sz="1600" dirty="0"/>
                    </a:p>
                  </a:txBody>
                  <a:tcPr/>
                </a:tc>
                <a:extLst>
                  <a:ext uri="{0D108BD9-81ED-4DB2-BD59-A6C34878D82A}">
                    <a16:rowId xmlns:a16="http://schemas.microsoft.com/office/drawing/2014/main" val="3942034643"/>
                  </a:ext>
                </a:extLst>
              </a:tr>
              <a:tr h="370840">
                <a:tc>
                  <a:txBody>
                    <a:bodyPr/>
                    <a:lstStyle/>
                    <a:p>
                      <a:r>
                        <a:rPr lang="de-DE" sz="1600" dirty="0"/>
                        <a:t>Project </a:t>
                      </a:r>
                      <a:r>
                        <a:rPr lang="de-DE" sz="1600" dirty="0" err="1"/>
                        <a:t>Result</a:t>
                      </a:r>
                      <a:r>
                        <a:rPr lang="de-DE" sz="1600" dirty="0"/>
                        <a:t>  6</a:t>
                      </a:r>
                    </a:p>
                  </a:txBody>
                  <a:tcPr/>
                </a:tc>
                <a:tc>
                  <a:txBody>
                    <a:bodyPr/>
                    <a:lstStyle/>
                    <a:p>
                      <a:r>
                        <a:rPr lang="de-DE" sz="1600" dirty="0"/>
                        <a:t>2022-02</a:t>
                      </a:r>
                    </a:p>
                  </a:txBody>
                  <a:tcPr/>
                </a:tc>
                <a:tc>
                  <a:txBody>
                    <a:bodyPr/>
                    <a:lstStyle/>
                    <a:p>
                      <a:r>
                        <a:rPr lang="de-DE" sz="1600" dirty="0"/>
                        <a:t>2024-02</a:t>
                      </a:r>
                    </a:p>
                  </a:txBody>
                  <a:tcPr/>
                </a:tc>
                <a:tc>
                  <a:txBody>
                    <a:bodyPr/>
                    <a:lstStyle/>
                    <a:p>
                      <a:r>
                        <a:rPr lang="de-DE" sz="1600" b="0" i="0" kern="1200" dirty="0">
                          <a:solidFill>
                            <a:schemeClr val="dk1"/>
                          </a:solidFill>
                          <a:effectLst/>
                          <a:latin typeface="+mn-lt"/>
                          <a:ea typeface="+mn-ea"/>
                          <a:cs typeface="+mn-cs"/>
                        </a:rPr>
                        <a:t>EU-CERT - Policy </a:t>
                      </a:r>
                      <a:r>
                        <a:rPr lang="de-DE" sz="1600" b="0" i="0" kern="1200" dirty="0" err="1">
                          <a:solidFill>
                            <a:schemeClr val="dk1"/>
                          </a:solidFill>
                          <a:effectLst/>
                          <a:latin typeface="+mn-lt"/>
                          <a:ea typeface="+mn-ea"/>
                          <a:cs typeface="+mn-cs"/>
                        </a:rPr>
                        <a:t>paper</a:t>
                      </a:r>
                      <a:endParaRPr lang="de-DE" sz="1600" dirty="0"/>
                    </a:p>
                  </a:txBody>
                  <a:tcPr/>
                </a:tc>
                <a:tc>
                  <a:txBody>
                    <a:bodyPr/>
                    <a:lstStyle/>
                    <a:p>
                      <a:r>
                        <a:rPr lang="pt-BR" sz="1600" b="0" i="0" kern="1200" dirty="0">
                          <a:solidFill>
                            <a:schemeClr val="dk1"/>
                          </a:solidFill>
                          <a:effectLst/>
                          <a:latin typeface="+mn-lt"/>
                          <a:ea typeface="+mn-ea"/>
                          <a:cs typeface="+mn-cs"/>
                        </a:rPr>
                        <a:t>Associação Rede de Universidades da Terceira Idade - Portugal</a:t>
                      </a:r>
                      <a:endParaRPr lang="de-DE" sz="1600" dirty="0"/>
                    </a:p>
                  </a:txBody>
                  <a:tcPr/>
                </a:tc>
                <a:extLst>
                  <a:ext uri="{0D108BD9-81ED-4DB2-BD59-A6C34878D82A}">
                    <a16:rowId xmlns:a16="http://schemas.microsoft.com/office/drawing/2014/main" val="2637237808"/>
                  </a:ext>
                </a:extLst>
              </a:tr>
              <a:tr h="370840">
                <a:tc>
                  <a:txBody>
                    <a:bodyPr/>
                    <a:lstStyle/>
                    <a:p>
                      <a:r>
                        <a:rPr lang="de-DE" sz="1600" dirty="0"/>
                        <a:t>Project </a:t>
                      </a:r>
                      <a:r>
                        <a:rPr lang="de-DE" sz="1600" dirty="0" err="1"/>
                        <a:t>Result</a:t>
                      </a:r>
                      <a:r>
                        <a:rPr lang="de-DE" sz="1600" dirty="0"/>
                        <a:t> 7</a:t>
                      </a:r>
                    </a:p>
                  </a:txBody>
                  <a:tcPr/>
                </a:tc>
                <a:tc>
                  <a:txBody>
                    <a:bodyPr/>
                    <a:lstStyle/>
                    <a:p>
                      <a:r>
                        <a:rPr lang="de-DE" sz="1600" dirty="0"/>
                        <a:t>2202-02</a:t>
                      </a:r>
                    </a:p>
                  </a:txBody>
                  <a:tcPr/>
                </a:tc>
                <a:tc>
                  <a:txBody>
                    <a:bodyPr/>
                    <a:lstStyle/>
                    <a:p>
                      <a:r>
                        <a:rPr lang="de-DE" sz="1600" dirty="0"/>
                        <a:t>2024-02</a:t>
                      </a:r>
                    </a:p>
                  </a:txBody>
                  <a:tcPr/>
                </a:tc>
                <a:tc>
                  <a:txBody>
                    <a:bodyPr/>
                    <a:lstStyle/>
                    <a:p>
                      <a:r>
                        <a:rPr lang="fr-FR" sz="1600" b="0" i="0" kern="1200">
                          <a:solidFill>
                            <a:schemeClr val="dk1"/>
                          </a:solidFill>
                          <a:effectLst/>
                          <a:latin typeface="+mn-lt"/>
                          <a:ea typeface="+mn-ea"/>
                          <a:cs typeface="+mn-cs"/>
                        </a:rPr>
                        <a:t>EU-CERT </a:t>
                      </a:r>
                      <a:r>
                        <a:rPr lang="fr-FR" sz="1600" b="0" i="0" kern="1200" dirty="0">
                          <a:solidFill>
                            <a:schemeClr val="dk1"/>
                          </a:solidFill>
                          <a:effectLst/>
                          <a:latin typeface="+mn-lt"/>
                          <a:ea typeface="+mn-ea"/>
                          <a:cs typeface="+mn-cs"/>
                        </a:rPr>
                        <a:t>- </a:t>
                      </a:r>
                      <a:r>
                        <a:rPr lang="fr-FR" sz="1600" b="0" i="0" kern="1200" dirty="0" err="1">
                          <a:solidFill>
                            <a:schemeClr val="dk1"/>
                          </a:solidFill>
                          <a:effectLst/>
                          <a:latin typeface="+mn-lt"/>
                          <a:ea typeface="+mn-ea"/>
                          <a:cs typeface="+mn-cs"/>
                        </a:rPr>
                        <a:t>Layman</a:t>
                      </a:r>
                      <a:r>
                        <a:rPr lang="fr-FR" sz="1600" b="0" i="0" kern="1200" dirty="0">
                          <a:solidFill>
                            <a:schemeClr val="dk1"/>
                          </a:solidFill>
                          <a:effectLst/>
                          <a:latin typeface="+mn-lt"/>
                          <a:ea typeface="+mn-ea"/>
                          <a:cs typeface="+mn-cs"/>
                        </a:rPr>
                        <a:t> ́s report</a:t>
                      </a:r>
                      <a:endParaRPr lang="de-DE" sz="1600" dirty="0"/>
                    </a:p>
                  </a:txBody>
                  <a:tcPr/>
                </a:tc>
                <a:tc>
                  <a:txBody>
                    <a:bodyPr/>
                    <a:lstStyle/>
                    <a:p>
                      <a:r>
                        <a:rPr lang="de-DE" sz="1600" b="0" i="0" kern="1200" dirty="0">
                          <a:solidFill>
                            <a:schemeClr val="dk1"/>
                          </a:solidFill>
                          <a:effectLst/>
                          <a:latin typeface="+mn-lt"/>
                          <a:ea typeface="+mn-ea"/>
                          <a:cs typeface="+mn-cs"/>
                        </a:rPr>
                        <a:t>TIR Consulting Group </a:t>
                      </a:r>
                      <a:r>
                        <a:rPr lang="de-DE" sz="1600" b="0" i="0" kern="1200" dirty="0" err="1">
                          <a:solidFill>
                            <a:schemeClr val="dk1"/>
                          </a:solidFill>
                          <a:effectLst/>
                          <a:latin typeface="+mn-lt"/>
                          <a:ea typeface="+mn-ea"/>
                          <a:cs typeface="+mn-cs"/>
                        </a:rPr>
                        <a:t>j.d.o.o</a:t>
                      </a:r>
                      <a:r>
                        <a:rPr lang="de-DE" sz="1600" b="0" i="0" kern="1200" dirty="0">
                          <a:solidFill>
                            <a:schemeClr val="dk1"/>
                          </a:solidFill>
                          <a:effectLst/>
                          <a:latin typeface="+mn-lt"/>
                          <a:ea typeface="+mn-ea"/>
                          <a:cs typeface="+mn-cs"/>
                        </a:rPr>
                        <a:t> - </a:t>
                      </a:r>
                      <a:r>
                        <a:rPr lang="de-DE" sz="1600" b="0" i="0" kern="1200" dirty="0" err="1">
                          <a:solidFill>
                            <a:schemeClr val="dk1"/>
                          </a:solidFill>
                          <a:effectLst/>
                          <a:latin typeface="+mn-lt"/>
                          <a:ea typeface="+mn-ea"/>
                          <a:cs typeface="+mn-cs"/>
                        </a:rPr>
                        <a:t>Croatia</a:t>
                      </a:r>
                      <a:endParaRPr lang="de-DE" sz="1600" dirty="0"/>
                    </a:p>
                  </a:txBody>
                  <a:tcPr/>
                </a:tc>
                <a:extLst>
                  <a:ext uri="{0D108BD9-81ED-4DB2-BD59-A6C34878D82A}">
                    <a16:rowId xmlns:a16="http://schemas.microsoft.com/office/drawing/2014/main" val="2576240836"/>
                  </a:ext>
                </a:extLst>
              </a:tr>
            </a:tbl>
          </a:graphicData>
        </a:graphic>
      </p:graphicFrame>
    </p:spTree>
    <p:extLst>
      <p:ext uri="{BB962C8B-B14F-4D97-AF65-F5344CB8AC3E}">
        <p14:creationId xmlns:p14="http://schemas.microsoft.com/office/powerpoint/2010/main" val="815070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DA4D08-65B3-4AD1-98DF-6FD079EA49A7}"/>
              </a:ext>
            </a:extLst>
          </p:cNvPr>
          <p:cNvSpPr>
            <a:spLocks noGrp="1"/>
          </p:cNvSpPr>
          <p:nvPr>
            <p:ph type="title"/>
          </p:nvPr>
        </p:nvSpPr>
        <p:spPr/>
        <p:txBody>
          <a:bodyPr/>
          <a:lstStyle/>
          <a:p>
            <a:r>
              <a:rPr lang="de-DE" dirty="0"/>
              <a:t>Project </a:t>
            </a:r>
            <a:r>
              <a:rPr lang="de-DE" dirty="0" err="1"/>
              <a:t>Results</a:t>
            </a:r>
            <a:r>
              <a:rPr lang="de-DE" dirty="0"/>
              <a:t> </a:t>
            </a:r>
          </a:p>
        </p:txBody>
      </p:sp>
      <p:graphicFrame>
        <p:nvGraphicFramePr>
          <p:cNvPr id="4" name="Inhaltsplatzhalter 3">
            <a:extLst>
              <a:ext uri="{FF2B5EF4-FFF2-40B4-BE49-F238E27FC236}">
                <a16:creationId xmlns:a16="http://schemas.microsoft.com/office/drawing/2014/main" id="{5AF53257-A906-4545-9323-285A54AC9163}"/>
              </a:ext>
            </a:extLst>
          </p:cNvPr>
          <p:cNvGraphicFramePr>
            <a:graphicFrameLocks noGrp="1"/>
          </p:cNvGraphicFramePr>
          <p:nvPr>
            <p:ph idx="1"/>
            <p:extLst>
              <p:ext uri="{D42A27DB-BD31-4B8C-83A1-F6EECF244321}">
                <p14:modId xmlns:p14="http://schemas.microsoft.com/office/powerpoint/2010/main" val="2495350380"/>
              </p:ext>
            </p:extLst>
          </p:nvPr>
        </p:nvGraphicFramePr>
        <p:xfrm>
          <a:off x="803694" y="1110344"/>
          <a:ext cx="10584612" cy="4937760"/>
        </p:xfrm>
        <a:graphic>
          <a:graphicData uri="http://schemas.openxmlformats.org/drawingml/2006/table">
            <a:tbl>
              <a:tblPr firstRow="1" bandRow="1">
                <a:tableStyleId>{5C22544A-7EE6-4342-B048-85BDC9FD1C3A}</a:tableStyleId>
              </a:tblPr>
              <a:tblGrid>
                <a:gridCol w="1553478">
                  <a:extLst>
                    <a:ext uri="{9D8B030D-6E8A-4147-A177-3AD203B41FA5}">
                      <a16:colId xmlns:a16="http://schemas.microsoft.com/office/drawing/2014/main" val="3999859850"/>
                    </a:ext>
                  </a:extLst>
                </a:gridCol>
                <a:gridCol w="1467100">
                  <a:extLst>
                    <a:ext uri="{9D8B030D-6E8A-4147-A177-3AD203B41FA5}">
                      <a16:colId xmlns:a16="http://schemas.microsoft.com/office/drawing/2014/main" val="3607398813"/>
                    </a:ext>
                  </a:extLst>
                </a:gridCol>
                <a:gridCol w="1172820">
                  <a:extLst>
                    <a:ext uri="{9D8B030D-6E8A-4147-A177-3AD203B41FA5}">
                      <a16:colId xmlns:a16="http://schemas.microsoft.com/office/drawing/2014/main" val="3496840881"/>
                    </a:ext>
                  </a:extLst>
                </a:gridCol>
                <a:gridCol w="3702269">
                  <a:extLst>
                    <a:ext uri="{9D8B030D-6E8A-4147-A177-3AD203B41FA5}">
                      <a16:colId xmlns:a16="http://schemas.microsoft.com/office/drawing/2014/main" val="3087164003"/>
                    </a:ext>
                  </a:extLst>
                </a:gridCol>
                <a:gridCol w="2688945">
                  <a:extLst>
                    <a:ext uri="{9D8B030D-6E8A-4147-A177-3AD203B41FA5}">
                      <a16:colId xmlns:a16="http://schemas.microsoft.com/office/drawing/2014/main" val="3095970847"/>
                    </a:ext>
                  </a:extLst>
                </a:gridCol>
              </a:tblGrid>
              <a:tr h="370840">
                <a:tc>
                  <a:txBody>
                    <a:bodyPr/>
                    <a:lstStyle/>
                    <a:p>
                      <a:r>
                        <a:rPr lang="de-DE" sz="1800" dirty="0"/>
                        <a:t>Project </a:t>
                      </a:r>
                      <a:r>
                        <a:rPr lang="de-DE" sz="1800" dirty="0" err="1"/>
                        <a:t>Results</a:t>
                      </a:r>
                      <a:r>
                        <a:rPr lang="de-DE" sz="1800" dirty="0"/>
                        <a:t> </a:t>
                      </a:r>
                    </a:p>
                  </a:txBody>
                  <a:tcPr/>
                </a:tc>
                <a:tc>
                  <a:txBody>
                    <a:bodyPr/>
                    <a:lstStyle/>
                    <a:p>
                      <a:r>
                        <a:rPr lang="de-DE" sz="1800" dirty="0" err="1"/>
                        <a:t>Starting</a:t>
                      </a:r>
                      <a:r>
                        <a:rPr lang="de-DE" sz="1800" dirty="0"/>
                        <a:t> </a:t>
                      </a:r>
                      <a:r>
                        <a:rPr lang="de-DE" sz="1800" dirty="0" err="1"/>
                        <a:t>period</a:t>
                      </a:r>
                      <a:endParaRPr lang="de-DE" sz="1800" dirty="0"/>
                    </a:p>
                  </a:txBody>
                  <a:tcPr/>
                </a:tc>
                <a:tc>
                  <a:txBody>
                    <a:bodyPr/>
                    <a:lstStyle/>
                    <a:p>
                      <a:r>
                        <a:rPr lang="de-DE" sz="1800" dirty="0"/>
                        <a:t>End of </a:t>
                      </a:r>
                      <a:r>
                        <a:rPr lang="de-DE" sz="1800" dirty="0" err="1"/>
                        <a:t>period</a:t>
                      </a:r>
                      <a:endParaRPr lang="de-DE" sz="1800" dirty="0"/>
                    </a:p>
                  </a:txBody>
                  <a:tcPr/>
                </a:tc>
                <a:tc>
                  <a:txBody>
                    <a:bodyPr/>
                    <a:lstStyle/>
                    <a:p>
                      <a:r>
                        <a:rPr lang="de-DE" sz="1800" dirty="0"/>
                        <a:t>Activity Title </a:t>
                      </a:r>
                    </a:p>
                  </a:txBody>
                  <a:tcPr/>
                </a:tc>
                <a:tc>
                  <a:txBody>
                    <a:bodyPr/>
                    <a:lstStyle/>
                    <a:p>
                      <a:r>
                        <a:rPr lang="de-DE" sz="1800" dirty="0" err="1"/>
                        <a:t>Leading</a:t>
                      </a:r>
                      <a:r>
                        <a:rPr lang="de-DE" sz="1800" dirty="0"/>
                        <a:t> Organisation</a:t>
                      </a:r>
                    </a:p>
                  </a:txBody>
                  <a:tcPr/>
                </a:tc>
                <a:extLst>
                  <a:ext uri="{0D108BD9-81ED-4DB2-BD59-A6C34878D82A}">
                    <a16:rowId xmlns:a16="http://schemas.microsoft.com/office/drawing/2014/main" val="1040068762"/>
                  </a:ext>
                </a:extLst>
              </a:tr>
              <a:tr h="370840">
                <a:tc>
                  <a:txBody>
                    <a:bodyPr/>
                    <a:lstStyle/>
                    <a:p>
                      <a:r>
                        <a:rPr lang="de-DE" sz="1600" dirty="0"/>
                        <a:t>Project </a:t>
                      </a:r>
                      <a:r>
                        <a:rPr lang="de-DE" sz="1600" dirty="0" err="1"/>
                        <a:t>Result</a:t>
                      </a:r>
                      <a:r>
                        <a:rPr lang="de-DE" sz="1600" dirty="0"/>
                        <a:t> 1</a:t>
                      </a:r>
                    </a:p>
                  </a:txBody>
                  <a:tcPr/>
                </a:tc>
                <a:tc>
                  <a:txBody>
                    <a:bodyPr/>
                    <a:lstStyle/>
                    <a:p>
                      <a:r>
                        <a:rPr lang="de-DE" sz="1600" dirty="0"/>
                        <a:t>2022-02</a:t>
                      </a:r>
                    </a:p>
                  </a:txBody>
                  <a:tcPr/>
                </a:tc>
                <a:tc>
                  <a:txBody>
                    <a:bodyPr/>
                    <a:lstStyle/>
                    <a:p>
                      <a:r>
                        <a:rPr lang="de-DE" sz="1600" dirty="0"/>
                        <a:t>2022- 10</a:t>
                      </a:r>
                    </a:p>
                  </a:txBody>
                  <a:tcPr/>
                </a:tc>
                <a:tc>
                  <a:txBody>
                    <a:bodyPr/>
                    <a:lstStyle/>
                    <a:p>
                      <a:r>
                        <a:rPr lang="en-US" sz="1600" b="0" i="0" kern="1200" dirty="0">
                          <a:solidFill>
                            <a:schemeClr val="dk1"/>
                          </a:solidFill>
                          <a:effectLst/>
                          <a:latin typeface="+mn-lt"/>
                          <a:ea typeface="+mn-ea"/>
                          <a:cs typeface="+mn-cs"/>
                        </a:rPr>
                        <a:t>EU-CERT - Research on Quality criteria, Accreditation and Certificate Structures</a:t>
                      </a:r>
                      <a:endParaRPr lang="de-DE" sz="1600" dirty="0"/>
                    </a:p>
                  </a:txBody>
                  <a:tcPr/>
                </a:tc>
                <a:tc>
                  <a:txBody>
                    <a:bodyPr/>
                    <a:lstStyle/>
                    <a:p>
                      <a:r>
                        <a:rPr lang="de-DE" sz="1600" dirty="0"/>
                        <a:t>University of Paderborn – Germany </a:t>
                      </a:r>
                    </a:p>
                  </a:txBody>
                  <a:tcPr/>
                </a:tc>
                <a:extLst>
                  <a:ext uri="{0D108BD9-81ED-4DB2-BD59-A6C34878D82A}">
                    <a16:rowId xmlns:a16="http://schemas.microsoft.com/office/drawing/2014/main" val="2427232479"/>
                  </a:ext>
                </a:extLst>
              </a:tr>
              <a:tr h="370840">
                <a:tc>
                  <a:txBody>
                    <a:bodyPr/>
                    <a:lstStyle/>
                    <a:p>
                      <a:r>
                        <a:rPr lang="de-DE" sz="1600" dirty="0"/>
                        <a:t>Project </a:t>
                      </a:r>
                      <a:r>
                        <a:rPr lang="de-DE" sz="1600" dirty="0" err="1"/>
                        <a:t>Result</a:t>
                      </a:r>
                      <a:r>
                        <a:rPr lang="de-DE" sz="1600" dirty="0"/>
                        <a:t> 2</a:t>
                      </a:r>
                    </a:p>
                  </a:txBody>
                  <a:tcPr/>
                </a:tc>
                <a:tc>
                  <a:txBody>
                    <a:bodyPr/>
                    <a:lstStyle/>
                    <a:p>
                      <a:r>
                        <a:rPr lang="de-DE" sz="1600" dirty="0"/>
                        <a:t>2022-02</a:t>
                      </a:r>
                    </a:p>
                  </a:txBody>
                  <a:tcPr/>
                </a:tc>
                <a:tc>
                  <a:txBody>
                    <a:bodyPr/>
                    <a:lstStyle/>
                    <a:p>
                      <a:r>
                        <a:rPr lang="de-DE" sz="1600" dirty="0"/>
                        <a:t>2023-03</a:t>
                      </a:r>
                    </a:p>
                  </a:txBody>
                  <a:tcPr/>
                </a:tc>
                <a:tc>
                  <a:txBody>
                    <a:bodyPr/>
                    <a:lstStyle/>
                    <a:p>
                      <a:r>
                        <a:rPr lang="de-DE" sz="1600" b="0" i="0" kern="1200" dirty="0">
                          <a:solidFill>
                            <a:schemeClr val="dk1"/>
                          </a:solidFill>
                          <a:effectLst/>
                          <a:latin typeface="+mn-lt"/>
                          <a:ea typeface="+mn-ea"/>
                          <a:cs typeface="+mn-cs"/>
                        </a:rPr>
                        <a:t>EU-CERT - Concept Design for </a:t>
                      </a:r>
                      <a:r>
                        <a:rPr lang="de-DE" sz="1600" b="0" i="0" kern="1200" dirty="0" err="1">
                          <a:solidFill>
                            <a:schemeClr val="dk1"/>
                          </a:solidFill>
                          <a:effectLst/>
                          <a:latin typeface="+mn-lt"/>
                          <a:ea typeface="+mn-ea"/>
                          <a:cs typeface="+mn-cs"/>
                        </a:rPr>
                        <a:t>Accredition</a:t>
                      </a:r>
                      <a:r>
                        <a:rPr lang="de-DE" sz="1600" b="0" i="0" kern="1200" dirty="0">
                          <a:solidFill>
                            <a:schemeClr val="dk1"/>
                          </a:solidFill>
                          <a:effectLst/>
                          <a:latin typeface="+mn-lt"/>
                          <a:ea typeface="+mn-ea"/>
                          <a:cs typeface="+mn-cs"/>
                        </a:rPr>
                        <a:t> and </a:t>
                      </a:r>
                      <a:r>
                        <a:rPr lang="de-DE" sz="1600" b="0" i="0" kern="1200" dirty="0" err="1">
                          <a:solidFill>
                            <a:schemeClr val="dk1"/>
                          </a:solidFill>
                          <a:effectLst/>
                          <a:latin typeface="+mn-lt"/>
                          <a:ea typeface="+mn-ea"/>
                          <a:cs typeface="+mn-cs"/>
                        </a:rPr>
                        <a:t>Certification</a:t>
                      </a:r>
                      <a:r>
                        <a:rPr lang="de-DE" sz="1600" b="0" i="0" kern="1200" dirty="0">
                          <a:solidFill>
                            <a:schemeClr val="dk1"/>
                          </a:solidFill>
                          <a:effectLst/>
                          <a:latin typeface="+mn-lt"/>
                          <a:ea typeface="+mn-ea"/>
                          <a:cs typeface="+mn-cs"/>
                        </a:rPr>
                        <a:t> </a:t>
                      </a:r>
                      <a:r>
                        <a:rPr lang="de-DE" sz="1600" b="0" i="0" kern="1200" dirty="0" err="1">
                          <a:solidFill>
                            <a:schemeClr val="dk1"/>
                          </a:solidFill>
                          <a:effectLst/>
                          <a:latin typeface="+mn-lt"/>
                          <a:ea typeface="+mn-ea"/>
                          <a:cs typeface="+mn-cs"/>
                        </a:rPr>
                        <a:t>Processes</a:t>
                      </a:r>
                      <a:endParaRPr lang="de-DE" sz="1600" dirty="0"/>
                    </a:p>
                  </a:txBody>
                  <a:tcPr/>
                </a:tc>
                <a:tc>
                  <a:txBody>
                    <a:bodyPr/>
                    <a:lstStyle/>
                    <a:p>
                      <a:r>
                        <a:rPr lang="de-DE" sz="1600" dirty="0"/>
                        <a:t>STANDO - Cyprus </a:t>
                      </a:r>
                    </a:p>
                  </a:txBody>
                  <a:tcPr/>
                </a:tc>
                <a:extLst>
                  <a:ext uri="{0D108BD9-81ED-4DB2-BD59-A6C34878D82A}">
                    <a16:rowId xmlns:a16="http://schemas.microsoft.com/office/drawing/2014/main" val="1921303077"/>
                  </a:ext>
                </a:extLst>
              </a:tr>
              <a:tr h="370840">
                <a:tc>
                  <a:txBody>
                    <a:bodyPr/>
                    <a:lstStyle/>
                    <a:p>
                      <a:r>
                        <a:rPr lang="de-DE" sz="1600" dirty="0"/>
                        <a:t>Project </a:t>
                      </a:r>
                      <a:r>
                        <a:rPr lang="de-DE" sz="1600" dirty="0" err="1"/>
                        <a:t>Result</a:t>
                      </a:r>
                      <a:r>
                        <a:rPr lang="de-DE" sz="1600" dirty="0"/>
                        <a:t>  3</a:t>
                      </a:r>
                    </a:p>
                  </a:txBody>
                  <a:tcPr/>
                </a:tc>
                <a:tc>
                  <a:txBody>
                    <a:bodyPr/>
                    <a:lstStyle/>
                    <a:p>
                      <a:r>
                        <a:rPr lang="de-DE" sz="1600" dirty="0"/>
                        <a:t>2022-05</a:t>
                      </a:r>
                    </a:p>
                  </a:txBody>
                  <a:tcPr/>
                </a:tc>
                <a:tc>
                  <a:txBody>
                    <a:bodyPr/>
                    <a:lstStyle/>
                    <a:p>
                      <a:r>
                        <a:rPr lang="de-DE" sz="1600" dirty="0"/>
                        <a:t>2023-07</a:t>
                      </a:r>
                    </a:p>
                  </a:txBody>
                  <a:tcPr/>
                </a:tc>
                <a:tc>
                  <a:txBody>
                    <a:bodyPr/>
                    <a:lstStyle/>
                    <a:p>
                      <a:r>
                        <a:rPr lang="en-US" sz="1600" b="0" i="0" kern="1200" dirty="0">
                          <a:solidFill>
                            <a:schemeClr val="dk1"/>
                          </a:solidFill>
                          <a:effectLst/>
                          <a:latin typeface="+mn-lt"/>
                          <a:ea typeface="+mn-ea"/>
                          <a:cs typeface="+mn-cs"/>
                        </a:rPr>
                        <a:t>EU-CERT - Accreditation Website and Data-base Design and Programming</a:t>
                      </a:r>
                      <a:endParaRPr lang="de-DE" sz="1600" dirty="0"/>
                    </a:p>
                  </a:txBody>
                  <a:tcPr/>
                </a:tc>
                <a:tc>
                  <a:txBody>
                    <a:bodyPr/>
                    <a:lstStyle/>
                    <a:p>
                      <a:r>
                        <a:rPr lang="en-US" sz="1600" b="0" i="0" kern="1200" dirty="0">
                          <a:solidFill>
                            <a:schemeClr val="dk1"/>
                          </a:solidFill>
                          <a:effectLst/>
                          <a:latin typeface="+mn-lt"/>
                          <a:ea typeface="+mn-ea"/>
                          <a:cs typeface="+mn-cs"/>
                        </a:rPr>
                        <a:t>Ingenious Knowledge GmbH - Germany</a:t>
                      </a:r>
                      <a:endParaRPr lang="de-DE" sz="1600" dirty="0"/>
                    </a:p>
                  </a:txBody>
                  <a:tcPr/>
                </a:tc>
                <a:extLst>
                  <a:ext uri="{0D108BD9-81ED-4DB2-BD59-A6C34878D82A}">
                    <a16:rowId xmlns:a16="http://schemas.microsoft.com/office/drawing/2014/main" val="1891114391"/>
                  </a:ext>
                </a:extLst>
              </a:tr>
              <a:tr h="370840">
                <a:tc>
                  <a:txBody>
                    <a:bodyPr/>
                    <a:lstStyle/>
                    <a:p>
                      <a:r>
                        <a:rPr lang="de-DE" sz="1600" dirty="0"/>
                        <a:t>Project </a:t>
                      </a:r>
                      <a:r>
                        <a:rPr lang="de-DE" sz="1600" dirty="0" err="1"/>
                        <a:t>Result</a:t>
                      </a:r>
                      <a:r>
                        <a:rPr lang="de-DE" sz="1600" dirty="0"/>
                        <a:t> 4 </a:t>
                      </a:r>
                    </a:p>
                  </a:txBody>
                  <a:tcPr/>
                </a:tc>
                <a:tc>
                  <a:txBody>
                    <a:bodyPr/>
                    <a:lstStyle/>
                    <a:p>
                      <a:r>
                        <a:rPr lang="de-DE" sz="1600" dirty="0"/>
                        <a:t>2022-07</a:t>
                      </a:r>
                    </a:p>
                  </a:txBody>
                  <a:tcPr/>
                </a:tc>
                <a:tc>
                  <a:txBody>
                    <a:bodyPr/>
                    <a:lstStyle/>
                    <a:p>
                      <a:r>
                        <a:rPr lang="de-DE" sz="1600" dirty="0"/>
                        <a:t>2023-07</a:t>
                      </a:r>
                    </a:p>
                  </a:txBody>
                  <a:tcPr/>
                </a:tc>
                <a:tc>
                  <a:txBody>
                    <a:bodyPr/>
                    <a:lstStyle/>
                    <a:p>
                      <a:r>
                        <a:rPr lang="de-DE" sz="1600" b="0" i="0" kern="1200" dirty="0">
                          <a:solidFill>
                            <a:schemeClr val="dk1"/>
                          </a:solidFill>
                          <a:effectLst/>
                          <a:latin typeface="+mn-lt"/>
                          <a:ea typeface="+mn-ea"/>
                          <a:cs typeface="+mn-cs"/>
                        </a:rPr>
                        <a:t>EU-CERT - Accreditation Handbook</a:t>
                      </a:r>
                      <a:endParaRPr lang="de-DE"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University of Paderborn - Germany</a:t>
                      </a:r>
                    </a:p>
                  </a:txBody>
                  <a:tcPr/>
                </a:tc>
                <a:extLst>
                  <a:ext uri="{0D108BD9-81ED-4DB2-BD59-A6C34878D82A}">
                    <a16:rowId xmlns:a16="http://schemas.microsoft.com/office/drawing/2014/main" val="3966953644"/>
                  </a:ext>
                </a:extLst>
              </a:tr>
              <a:tr h="370840">
                <a:tc>
                  <a:txBody>
                    <a:bodyPr/>
                    <a:lstStyle/>
                    <a:p>
                      <a:r>
                        <a:rPr lang="de-DE" sz="1600" dirty="0"/>
                        <a:t>Project </a:t>
                      </a:r>
                      <a:r>
                        <a:rPr lang="de-DE" sz="1600" dirty="0" err="1"/>
                        <a:t>Result</a:t>
                      </a:r>
                      <a:r>
                        <a:rPr lang="de-DE" sz="1600" dirty="0"/>
                        <a:t> 5</a:t>
                      </a:r>
                    </a:p>
                  </a:txBody>
                  <a:tcPr/>
                </a:tc>
                <a:tc>
                  <a:txBody>
                    <a:bodyPr/>
                    <a:lstStyle/>
                    <a:p>
                      <a:r>
                        <a:rPr lang="de-DE" sz="1600" dirty="0"/>
                        <a:t>2022-03</a:t>
                      </a:r>
                    </a:p>
                  </a:txBody>
                  <a:tcPr/>
                </a:tc>
                <a:tc>
                  <a:txBody>
                    <a:bodyPr/>
                    <a:lstStyle/>
                    <a:p>
                      <a:r>
                        <a:rPr lang="de-DE" sz="1600" dirty="0"/>
                        <a:t>2023-11</a:t>
                      </a:r>
                    </a:p>
                  </a:txBody>
                  <a:tcPr/>
                </a:tc>
                <a:tc>
                  <a:txBody>
                    <a:bodyPr/>
                    <a:lstStyle/>
                    <a:p>
                      <a:r>
                        <a:rPr lang="en-US" sz="1600" b="0" i="0" kern="1200" dirty="0">
                          <a:solidFill>
                            <a:schemeClr val="dk1"/>
                          </a:solidFill>
                          <a:effectLst/>
                          <a:latin typeface="+mn-lt"/>
                          <a:ea typeface="+mn-ea"/>
                          <a:cs typeface="+mn-cs"/>
                        </a:rPr>
                        <a:t>EU-CERT - Accreditation and Certification - Roll-out to adult education providers</a:t>
                      </a:r>
                      <a:endParaRPr lang="de-DE" sz="1600" dirty="0"/>
                    </a:p>
                  </a:txBody>
                  <a:tcPr/>
                </a:tc>
                <a:tc>
                  <a:txBody>
                    <a:bodyPr/>
                    <a:lstStyle/>
                    <a:p>
                      <a:r>
                        <a:rPr lang="de-DE" sz="1600" b="0" i="0" kern="1200" dirty="0" err="1">
                          <a:solidFill>
                            <a:schemeClr val="dk1"/>
                          </a:solidFill>
                          <a:effectLst/>
                          <a:latin typeface="+mn-lt"/>
                          <a:ea typeface="+mn-ea"/>
                          <a:cs typeface="+mn-cs"/>
                        </a:rPr>
                        <a:t>Esquare</a:t>
                      </a:r>
                      <a:r>
                        <a:rPr lang="de-DE" sz="1600" b="0" i="0" kern="1200" dirty="0">
                          <a:solidFill>
                            <a:schemeClr val="dk1"/>
                          </a:solidFill>
                          <a:effectLst/>
                          <a:latin typeface="+mn-lt"/>
                          <a:ea typeface="+mn-ea"/>
                          <a:cs typeface="+mn-cs"/>
                        </a:rPr>
                        <a:t> - France</a:t>
                      </a:r>
                      <a:endParaRPr lang="de-DE" sz="1600" dirty="0"/>
                    </a:p>
                  </a:txBody>
                  <a:tcPr/>
                </a:tc>
                <a:extLst>
                  <a:ext uri="{0D108BD9-81ED-4DB2-BD59-A6C34878D82A}">
                    <a16:rowId xmlns:a16="http://schemas.microsoft.com/office/drawing/2014/main" val="3942034643"/>
                  </a:ext>
                </a:extLst>
              </a:tr>
              <a:tr h="370840">
                <a:tc>
                  <a:txBody>
                    <a:bodyPr/>
                    <a:lstStyle/>
                    <a:p>
                      <a:r>
                        <a:rPr lang="de-DE" sz="1600" dirty="0"/>
                        <a:t>Project </a:t>
                      </a:r>
                      <a:r>
                        <a:rPr lang="de-DE" sz="1600" dirty="0" err="1"/>
                        <a:t>Result</a:t>
                      </a:r>
                      <a:r>
                        <a:rPr lang="de-DE" sz="1600" dirty="0"/>
                        <a:t>  6</a:t>
                      </a:r>
                    </a:p>
                  </a:txBody>
                  <a:tcPr/>
                </a:tc>
                <a:tc>
                  <a:txBody>
                    <a:bodyPr/>
                    <a:lstStyle/>
                    <a:p>
                      <a:r>
                        <a:rPr lang="de-DE" sz="1600" dirty="0"/>
                        <a:t>2022-02</a:t>
                      </a:r>
                    </a:p>
                  </a:txBody>
                  <a:tcPr/>
                </a:tc>
                <a:tc>
                  <a:txBody>
                    <a:bodyPr/>
                    <a:lstStyle/>
                    <a:p>
                      <a:r>
                        <a:rPr lang="de-DE" sz="1600" dirty="0"/>
                        <a:t>2024-02</a:t>
                      </a:r>
                    </a:p>
                  </a:txBody>
                  <a:tcPr/>
                </a:tc>
                <a:tc>
                  <a:txBody>
                    <a:bodyPr/>
                    <a:lstStyle/>
                    <a:p>
                      <a:r>
                        <a:rPr lang="de-DE" sz="1600" b="0" i="0" kern="1200" dirty="0">
                          <a:solidFill>
                            <a:schemeClr val="dk1"/>
                          </a:solidFill>
                          <a:effectLst/>
                          <a:latin typeface="+mn-lt"/>
                          <a:ea typeface="+mn-ea"/>
                          <a:cs typeface="+mn-cs"/>
                        </a:rPr>
                        <a:t>EU-CERT - Policy </a:t>
                      </a:r>
                      <a:r>
                        <a:rPr lang="de-DE" sz="1600" b="0" i="0" kern="1200" dirty="0" err="1">
                          <a:solidFill>
                            <a:schemeClr val="dk1"/>
                          </a:solidFill>
                          <a:effectLst/>
                          <a:latin typeface="+mn-lt"/>
                          <a:ea typeface="+mn-ea"/>
                          <a:cs typeface="+mn-cs"/>
                        </a:rPr>
                        <a:t>paper</a:t>
                      </a:r>
                      <a:endParaRPr lang="de-DE" sz="1600" dirty="0"/>
                    </a:p>
                  </a:txBody>
                  <a:tcPr/>
                </a:tc>
                <a:tc>
                  <a:txBody>
                    <a:bodyPr/>
                    <a:lstStyle/>
                    <a:p>
                      <a:r>
                        <a:rPr lang="pt-BR" sz="1600" b="0" i="0" kern="1200" dirty="0">
                          <a:solidFill>
                            <a:schemeClr val="dk1"/>
                          </a:solidFill>
                          <a:effectLst/>
                          <a:latin typeface="+mn-lt"/>
                          <a:ea typeface="+mn-ea"/>
                          <a:cs typeface="+mn-cs"/>
                        </a:rPr>
                        <a:t>Associação Rede de Universidades da Terceira Idade - Portugal</a:t>
                      </a:r>
                      <a:endParaRPr lang="de-DE" sz="1600" dirty="0"/>
                    </a:p>
                  </a:txBody>
                  <a:tcPr/>
                </a:tc>
                <a:extLst>
                  <a:ext uri="{0D108BD9-81ED-4DB2-BD59-A6C34878D82A}">
                    <a16:rowId xmlns:a16="http://schemas.microsoft.com/office/drawing/2014/main" val="2637237808"/>
                  </a:ext>
                </a:extLst>
              </a:tr>
              <a:tr h="370840">
                <a:tc>
                  <a:txBody>
                    <a:bodyPr/>
                    <a:lstStyle/>
                    <a:p>
                      <a:r>
                        <a:rPr lang="de-DE" sz="1600" dirty="0"/>
                        <a:t>Project </a:t>
                      </a:r>
                      <a:r>
                        <a:rPr lang="de-DE" sz="1600" dirty="0" err="1"/>
                        <a:t>Result</a:t>
                      </a:r>
                      <a:r>
                        <a:rPr lang="de-DE" sz="1600" dirty="0"/>
                        <a:t> 7</a:t>
                      </a:r>
                    </a:p>
                  </a:txBody>
                  <a:tcPr/>
                </a:tc>
                <a:tc>
                  <a:txBody>
                    <a:bodyPr/>
                    <a:lstStyle/>
                    <a:p>
                      <a:r>
                        <a:rPr lang="de-DE" sz="1600" dirty="0"/>
                        <a:t>2202-02</a:t>
                      </a:r>
                    </a:p>
                  </a:txBody>
                  <a:tcPr/>
                </a:tc>
                <a:tc>
                  <a:txBody>
                    <a:bodyPr/>
                    <a:lstStyle/>
                    <a:p>
                      <a:r>
                        <a:rPr lang="de-DE" sz="1600" dirty="0"/>
                        <a:t>2024-02</a:t>
                      </a:r>
                    </a:p>
                  </a:txBody>
                  <a:tcPr/>
                </a:tc>
                <a:tc>
                  <a:txBody>
                    <a:bodyPr/>
                    <a:lstStyle/>
                    <a:p>
                      <a:r>
                        <a:rPr lang="fr-FR" sz="1600" b="0" i="0" kern="1200">
                          <a:solidFill>
                            <a:schemeClr val="dk1"/>
                          </a:solidFill>
                          <a:effectLst/>
                          <a:latin typeface="+mn-lt"/>
                          <a:ea typeface="+mn-ea"/>
                          <a:cs typeface="+mn-cs"/>
                        </a:rPr>
                        <a:t>EU-CERT </a:t>
                      </a:r>
                      <a:r>
                        <a:rPr lang="fr-FR" sz="1600" b="0" i="0" kern="1200" dirty="0">
                          <a:solidFill>
                            <a:schemeClr val="dk1"/>
                          </a:solidFill>
                          <a:effectLst/>
                          <a:latin typeface="+mn-lt"/>
                          <a:ea typeface="+mn-ea"/>
                          <a:cs typeface="+mn-cs"/>
                        </a:rPr>
                        <a:t>- </a:t>
                      </a:r>
                      <a:r>
                        <a:rPr lang="fr-FR" sz="1600" b="0" i="0" kern="1200" dirty="0" err="1">
                          <a:solidFill>
                            <a:schemeClr val="dk1"/>
                          </a:solidFill>
                          <a:effectLst/>
                          <a:latin typeface="+mn-lt"/>
                          <a:ea typeface="+mn-ea"/>
                          <a:cs typeface="+mn-cs"/>
                        </a:rPr>
                        <a:t>Layman</a:t>
                      </a:r>
                      <a:r>
                        <a:rPr lang="fr-FR" sz="1600" b="0" i="0" kern="1200" dirty="0">
                          <a:solidFill>
                            <a:schemeClr val="dk1"/>
                          </a:solidFill>
                          <a:effectLst/>
                          <a:latin typeface="+mn-lt"/>
                          <a:ea typeface="+mn-ea"/>
                          <a:cs typeface="+mn-cs"/>
                        </a:rPr>
                        <a:t> ́s report</a:t>
                      </a:r>
                      <a:endParaRPr lang="de-DE" sz="1600" dirty="0"/>
                    </a:p>
                  </a:txBody>
                  <a:tcPr/>
                </a:tc>
                <a:tc>
                  <a:txBody>
                    <a:bodyPr/>
                    <a:lstStyle/>
                    <a:p>
                      <a:r>
                        <a:rPr lang="de-DE" sz="1600" b="0" i="0" kern="1200" dirty="0">
                          <a:solidFill>
                            <a:schemeClr val="dk1"/>
                          </a:solidFill>
                          <a:effectLst/>
                          <a:latin typeface="+mn-lt"/>
                          <a:ea typeface="+mn-ea"/>
                          <a:cs typeface="+mn-cs"/>
                        </a:rPr>
                        <a:t>TIR Consulting Group </a:t>
                      </a:r>
                      <a:r>
                        <a:rPr lang="de-DE" sz="1600" b="0" i="0" kern="1200" dirty="0" err="1">
                          <a:solidFill>
                            <a:schemeClr val="dk1"/>
                          </a:solidFill>
                          <a:effectLst/>
                          <a:latin typeface="+mn-lt"/>
                          <a:ea typeface="+mn-ea"/>
                          <a:cs typeface="+mn-cs"/>
                        </a:rPr>
                        <a:t>j.d.o.o</a:t>
                      </a:r>
                      <a:r>
                        <a:rPr lang="de-DE" sz="1600" b="0" i="0" kern="1200" dirty="0">
                          <a:solidFill>
                            <a:schemeClr val="dk1"/>
                          </a:solidFill>
                          <a:effectLst/>
                          <a:latin typeface="+mn-lt"/>
                          <a:ea typeface="+mn-ea"/>
                          <a:cs typeface="+mn-cs"/>
                        </a:rPr>
                        <a:t> - </a:t>
                      </a:r>
                      <a:r>
                        <a:rPr lang="de-DE" sz="1600" b="0" i="0" kern="1200" dirty="0" err="1">
                          <a:solidFill>
                            <a:schemeClr val="dk1"/>
                          </a:solidFill>
                          <a:effectLst/>
                          <a:latin typeface="+mn-lt"/>
                          <a:ea typeface="+mn-ea"/>
                          <a:cs typeface="+mn-cs"/>
                        </a:rPr>
                        <a:t>Croatia</a:t>
                      </a:r>
                      <a:endParaRPr lang="de-DE" sz="1600" dirty="0"/>
                    </a:p>
                  </a:txBody>
                  <a:tcPr/>
                </a:tc>
                <a:extLst>
                  <a:ext uri="{0D108BD9-81ED-4DB2-BD59-A6C34878D82A}">
                    <a16:rowId xmlns:a16="http://schemas.microsoft.com/office/drawing/2014/main" val="2576240836"/>
                  </a:ext>
                </a:extLst>
              </a:tr>
            </a:tbl>
          </a:graphicData>
        </a:graphic>
      </p:graphicFrame>
      <p:pic>
        <p:nvPicPr>
          <p:cNvPr id="3" name="Grafik 2" descr="Häkchen mit einfarbiger Füllung">
            <a:extLst>
              <a:ext uri="{FF2B5EF4-FFF2-40B4-BE49-F238E27FC236}">
                <a16:creationId xmlns:a16="http://schemas.microsoft.com/office/drawing/2014/main" id="{24D6848B-5A49-D500-9812-57215C96891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53621" y="1683397"/>
            <a:ext cx="648478" cy="648478"/>
          </a:xfrm>
          <a:prstGeom prst="rect">
            <a:avLst/>
          </a:prstGeom>
        </p:spPr>
      </p:pic>
      <p:sp>
        <p:nvSpPr>
          <p:cNvPr id="5" name="Rechteck 4">
            <a:extLst>
              <a:ext uri="{FF2B5EF4-FFF2-40B4-BE49-F238E27FC236}">
                <a16:creationId xmlns:a16="http://schemas.microsoft.com/office/drawing/2014/main" id="{BDC2E316-AC24-DE7D-28AA-5F4F5E191095}"/>
              </a:ext>
            </a:extLst>
          </p:cNvPr>
          <p:cNvSpPr/>
          <p:nvPr/>
        </p:nvSpPr>
        <p:spPr>
          <a:xfrm>
            <a:off x="803694" y="2909455"/>
            <a:ext cx="10584612" cy="592280"/>
          </a:xfrm>
          <a:prstGeom prst="rect">
            <a:avLst/>
          </a:prstGeom>
          <a:noFill/>
          <a:ln w="762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de-DE"/>
          </a:p>
        </p:txBody>
      </p:sp>
      <p:pic>
        <p:nvPicPr>
          <p:cNvPr id="6" name="Grafik 5" descr="Häkchen mit einfarbiger Füllung">
            <a:extLst>
              <a:ext uri="{FF2B5EF4-FFF2-40B4-BE49-F238E27FC236}">
                <a16:creationId xmlns:a16="http://schemas.microsoft.com/office/drawing/2014/main" id="{26E43947-1D01-2ECF-49E0-2D9C25FF894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53621" y="2260977"/>
            <a:ext cx="648478" cy="648478"/>
          </a:xfrm>
          <a:prstGeom prst="rect">
            <a:avLst/>
          </a:prstGeom>
        </p:spPr>
      </p:pic>
    </p:spTree>
    <p:extLst>
      <p:ext uri="{BB962C8B-B14F-4D97-AF65-F5344CB8AC3E}">
        <p14:creationId xmlns:p14="http://schemas.microsoft.com/office/powerpoint/2010/main" val="4086406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094865-677E-475B-BDF1-45B50C9F8357}"/>
              </a:ext>
            </a:extLst>
          </p:cNvPr>
          <p:cNvSpPr>
            <a:spLocks noGrp="1"/>
          </p:cNvSpPr>
          <p:nvPr>
            <p:ph type="ctrTitle"/>
          </p:nvPr>
        </p:nvSpPr>
        <p:spPr/>
        <p:txBody>
          <a:bodyPr>
            <a:normAutofit/>
          </a:bodyPr>
          <a:lstStyle/>
          <a:p>
            <a:r>
              <a:rPr lang="de-DE" dirty="0"/>
              <a:t>Project </a:t>
            </a:r>
            <a:r>
              <a:rPr lang="de-DE" dirty="0" err="1"/>
              <a:t>Result</a:t>
            </a:r>
            <a:r>
              <a:rPr lang="de-DE" dirty="0"/>
              <a:t> 2 </a:t>
            </a:r>
          </a:p>
        </p:txBody>
      </p:sp>
      <p:sp>
        <p:nvSpPr>
          <p:cNvPr id="3" name="Untertitel 2">
            <a:extLst>
              <a:ext uri="{FF2B5EF4-FFF2-40B4-BE49-F238E27FC236}">
                <a16:creationId xmlns:a16="http://schemas.microsoft.com/office/drawing/2014/main" id="{E81319B2-77D5-44D8-881B-10A42E617E0B}"/>
              </a:ext>
            </a:extLst>
          </p:cNvPr>
          <p:cNvSpPr>
            <a:spLocks noGrp="1"/>
          </p:cNvSpPr>
          <p:nvPr>
            <p:ph type="subTitle" idx="1"/>
          </p:nvPr>
        </p:nvSpPr>
        <p:spPr/>
        <p:txBody>
          <a:bodyPr>
            <a:normAutofit/>
          </a:bodyPr>
          <a:lstStyle/>
          <a:p>
            <a:r>
              <a:rPr lang="en-US" dirty="0"/>
              <a:t>EU-CERT - Concept Design for Accreditation and Certification Processes </a:t>
            </a:r>
            <a:r>
              <a:rPr lang="en-US" sz="2000" dirty="0"/>
              <a:t>(Leading </a:t>
            </a:r>
            <a:r>
              <a:rPr lang="en-US" sz="2000" dirty="0" err="1"/>
              <a:t>orga</a:t>
            </a:r>
            <a:r>
              <a:rPr lang="en-US" sz="2000" dirty="0"/>
              <a:t>: </a:t>
            </a:r>
            <a:r>
              <a:rPr lang="en-US" sz="2000" dirty="0" err="1"/>
              <a:t>STANDo</a:t>
            </a:r>
            <a:r>
              <a:rPr lang="en-US" sz="2000" dirty="0"/>
              <a:t>) </a:t>
            </a:r>
            <a:endParaRPr lang="de-DE" dirty="0"/>
          </a:p>
        </p:txBody>
      </p:sp>
    </p:spTree>
    <p:extLst>
      <p:ext uri="{BB962C8B-B14F-4D97-AF65-F5344CB8AC3E}">
        <p14:creationId xmlns:p14="http://schemas.microsoft.com/office/powerpoint/2010/main" val="1910625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DA4D08-65B3-4AD1-98DF-6FD079EA49A7}"/>
              </a:ext>
            </a:extLst>
          </p:cNvPr>
          <p:cNvSpPr>
            <a:spLocks noGrp="1"/>
          </p:cNvSpPr>
          <p:nvPr>
            <p:ph type="title"/>
          </p:nvPr>
        </p:nvSpPr>
        <p:spPr/>
        <p:txBody>
          <a:bodyPr/>
          <a:lstStyle/>
          <a:p>
            <a:r>
              <a:rPr lang="de-DE" dirty="0"/>
              <a:t>Project </a:t>
            </a:r>
            <a:r>
              <a:rPr lang="de-DE" dirty="0" err="1"/>
              <a:t>Results</a:t>
            </a:r>
            <a:r>
              <a:rPr lang="de-DE" dirty="0"/>
              <a:t> </a:t>
            </a:r>
          </a:p>
        </p:txBody>
      </p:sp>
      <p:graphicFrame>
        <p:nvGraphicFramePr>
          <p:cNvPr id="4" name="Inhaltsplatzhalter 3">
            <a:extLst>
              <a:ext uri="{FF2B5EF4-FFF2-40B4-BE49-F238E27FC236}">
                <a16:creationId xmlns:a16="http://schemas.microsoft.com/office/drawing/2014/main" id="{5AF53257-A906-4545-9323-285A54AC9163}"/>
              </a:ext>
            </a:extLst>
          </p:cNvPr>
          <p:cNvGraphicFramePr>
            <a:graphicFrameLocks noGrp="1"/>
          </p:cNvGraphicFramePr>
          <p:nvPr>
            <p:ph idx="1"/>
            <p:extLst>
              <p:ext uri="{D42A27DB-BD31-4B8C-83A1-F6EECF244321}">
                <p14:modId xmlns:p14="http://schemas.microsoft.com/office/powerpoint/2010/main" val="2361770913"/>
              </p:ext>
            </p:extLst>
          </p:nvPr>
        </p:nvGraphicFramePr>
        <p:xfrm>
          <a:off x="1097280" y="1476895"/>
          <a:ext cx="9576824" cy="3352800"/>
        </p:xfrm>
        <a:graphic>
          <a:graphicData uri="http://schemas.openxmlformats.org/drawingml/2006/table">
            <a:tbl>
              <a:tblPr firstRow="1" bandRow="1">
                <a:tableStyleId>{5C22544A-7EE6-4342-B048-85BDC9FD1C3A}</a:tableStyleId>
              </a:tblPr>
              <a:tblGrid>
                <a:gridCol w="1553478">
                  <a:extLst>
                    <a:ext uri="{9D8B030D-6E8A-4147-A177-3AD203B41FA5}">
                      <a16:colId xmlns:a16="http://schemas.microsoft.com/office/drawing/2014/main" val="3999859850"/>
                    </a:ext>
                  </a:extLst>
                </a:gridCol>
                <a:gridCol w="1467100">
                  <a:extLst>
                    <a:ext uri="{9D8B030D-6E8A-4147-A177-3AD203B41FA5}">
                      <a16:colId xmlns:a16="http://schemas.microsoft.com/office/drawing/2014/main" val="3607398813"/>
                    </a:ext>
                  </a:extLst>
                </a:gridCol>
                <a:gridCol w="1172820">
                  <a:extLst>
                    <a:ext uri="{9D8B030D-6E8A-4147-A177-3AD203B41FA5}">
                      <a16:colId xmlns:a16="http://schemas.microsoft.com/office/drawing/2014/main" val="3496840881"/>
                    </a:ext>
                  </a:extLst>
                </a:gridCol>
                <a:gridCol w="3702269">
                  <a:extLst>
                    <a:ext uri="{9D8B030D-6E8A-4147-A177-3AD203B41FA5}">
                      <a16:colId xmlns:a16="http://schemas.microsoft.com/office/drawing/2014/main" val="3087164003"/>
                    </a:ext>
                  </a:extLst>
                </a:gridCol>
                <a:gridCol w="1681157">
                  <a:extLst>
                    <a:ext uri="{9D8B030D-6E8A-4147-A177-3AD203B41FA5}">
                      <a16:colId xmlns:a16="http://schemas.microsoft.com/office/drawing/2014/main" val="3095970847"/>
                    </a:ext>
                  </a:extLst>
                </a:gridCol>
              </a:tblGrid>
              <a:tr h="370840">
                <a:tc>
                  <a:txBody>
                    <a:bodyPr/>
                    <a:lstStyle/>
                    <a:p>
                      <a:r>
                        <a:rPr lang="de-DE" sz="1600" dirty="0"/>
                        <a:t>Project </a:t>
                      </a:r>
                      <a:r>
                        <a:rPr lang="de-DE" sz="1600" dirty="0" err="1"/>
                        <a:t>Result</a:t>
                      </a:r>
                      <a:r>
                        <a:rPr lang="de-DE" sz="1600" dirty="0"/>
                        <a:t> 2</a:t>
                      </a:r>
                    </a:p>
                  </a:txBody>
                  <a:tcPr/>
                </a:tc>
                <a:tc>
                  <a:txBody>
                    <a:bodyPr/>
                    <a:lstStyle/>
                    <a:p>
                      <a:r>
                        <a:rPr lang="de-DE" sz="1600" dirty="0"/>
                        <a:t>2022-02</a:t>
                      </a:r>
                    </a:p>
                  </a:txBody>
                  <a:tcPr/>
                </a:tc>
                <a:tc>
                  <a:txBody>
                    <a:bodyPr/>
                    <a:lstStyle/>
                    <a:p>
                      <a:r>
                        <a:rPr lang="de-DE" sz="1600" dirty="0"/>
                        <a:t>2023-03</a:t>
                      </a:r>
                    </a:p>
                  </a:txBody>
                  <a:tcPr/>
                </a:tc>
                <a:tc>
                  <a:txBody>
                    <a:bodyPr/>
                    <a:lstStyle/>
                    <a:p>
                      <a:r>
                        <a:rPr lang="de-DE" sz="1600" b="0" i="0" kern="1200" dirty="0">
                          <a:solidFill>
                            <a:schemeClr val="dk1"/>
                          </a:solidFill>
                          <a:effectLst/>
                          <a:latin typeface="+mn-lt"/>
                          <a:ea typeface="+mn-ea"/>
                          <a:cs typeface="+mn-cs"/>
                        </a:rPr>
                        <a:t>EU-CERT - Concept Design for </a:t>
                      </a:r>
                      <a:r>
                        <a:rPr lang="de-DE" sz="1600" b="0" i="0" kern="1200" dirty="0" err="1">
                          <a:solidFill>
                            <a:schemeClr val="dk1"/>
                          </a:solidFill>
                          <a:effectLst/>
                          <a:latin typeface="+mn-lt"/>
                          <a:ea typeface="+mn-ea"/>
                          <a:cs typeface="+mn-cs"/>
                        </a:rPr>
                        <a:t>Accredition</a:t>
                      </a:r>
                      <a:r>
                        <a:rPr lang="de-DE" sz="1600" b="0" i="0" kern="1200" dirty="0">
                          <a:solidFill>
                            <a:schemeClr val="dk1"/>
                          </a:solidFill>
                          <a:effectLst/>
                          <a:latin typeface="+mn-lt"/>
                          <a:ea typeface="+mn-ea"/>
                          <a:cs typeface="+mn-cs"/>
                        </a:rPr>
                        <a:t> and </a:t>
                      </a:r>
                      <a:r>
                        <a:rPr lang="de-DE" sz="1600" b="0" i="0" kern="1200" dirty="0" err="1">
                          <a:solidFill>
                            <a:schemeClr val="dk1"/>
                          </a:solidFill>
                          <a:effectLst/>
                          <a:latin typeface="+mn-lt"/>
                          <a:ea typeface="+mn-ea"/>
                          <a:cs typeface="+mn-cs"/>
                        </a:rPr>
                        <a:t>Certification</a:t>
                      </a:r>
                      <a:r>
                        <a:rPr lang="de-DE" sz="1600" b="0" i="0" kern="1200" dirty="0">
                          <a:solidFill>
                            <a:schemeClr val="dk1"/>
                          </a:solidFill>
                          <a:effectLst/>
                          <a:latin typeface="+mn-lt"/>
                          <a:ea typeface="+mn-ea"/>
                          <a:cs typeface="+mn-cs"/>
                        </a:rPr>
                        <a:t> </a:t>
                      </a:r>
                      <a:r>
                        <a:rPr lang="de-DE" sz="1600" b="0" i="0" kern="1200" dirty="0" err="1">
                          <a:solidFill>
                            <a:schemeClr val="dk1"/>
                          </a:solidFill>
                          <a:effectLst/>
                          <a:latin typeface="+mn-lt"/>
                          <a:ea typeface="+mn-ea"/>
                          <a:cs typeface="+mn-cs"/>
                        </a:rPr>
                        <a:t>Processes</a:t>
                      </a:r>
                      <a:endParaRPr lang="de-DE" sz="1600" dirty="0"/>
                    </a:p>
                  </a:txBody>
                  <a:tcPr/>
                </a:tc>
                <a:tc>
                  <a:txBody>
                    <a:bodyPr/>
                    <a:lstStyle/>
                    <a:p>
                      <a:r>
                        <a:rPr lang="de-DE" sz="1600" dirty="0"/>
                        <a:t>STANDO - Cyprus </a:t>
                      </a:r>
                    </a:p>
                  </a:txBody>
                  <a:tcPr/>
                </a:tc>
                <a:extLst>
                  <a:ext uri="{0D108BD9-81ED-4DB2-BD59-A6C34878D82A}">
                    <a16:rowId xmlns:a16="http://schemas.microsoft.com/office/drawing/2014/main" val="1921303077"/>
                  </a:ext>
                </a:extLst>
              </a:tr>
              <a:tr h="370840">
                <a:tc gridSpan="5">
                  <a:txBody>
                    <a:bodyPr/>
                    <a:lstStyle/>
                    <a:p>
                      <a:pPr marL="285750" indent="-285750">
                        <a:buFont typeface="Wingdings" panose="05000000000000000000" pitchFamily="2" charset="2"/>
                        <a:buChar char="ü"/>
                      </a:pPr>
                      <a:r>
                        <a:rPr lang="de-DE" sz="1600" b="1" dirty="0"/>
                        <a:t>Create </a:t>
                      </a:r>
                      <a:r>
                        <a:rPr lang="de-DE" sz="1600" b="1" dirty="0" err="1"/>
                        <a:t>concept</a:t>
                      </a:r>
                      <a:r>
                        <a:rPr lang="de-DE" sz="1600" b="1" dirty="0"/>
                        <a:t> design</a:t>
                      </a:r>
                    </a:p>
                    <a:p>
                      <a:pPr marL="742950" lvl="1" indent="-285750">
                        <a:buFont typeface="Arial" panose="020B0604020202020204" pitchFamily="34" charset="0"/>
                        <a:buChar char="•"/>
                      </a:pPr>
                      <a:r>
                        <a:rPr lang="de-DE" sz="1600" dirty="0"/>
                        <a:t>Accreditation </a:t>
                      </a:r>
                      <a:r>
                        <a:rPr lang="de-DE" sz="1600" dirty="0" err="1"/>
                        <a:t>process</a:t>
                      </a:r>
                      <a:r>
                        <a:rPr lang="de-DE" sz="1600" dirty="0"/>
                        <a:t> will </a:t>
                      </a:r>
                      <a:r>
                        <a:rPr lang="de-DE" sz="1600" dirty="0" err="1"/>
                        <a:t>be</a:t>
                      </a:r>
                      <a:r>
                        <a:rPr lang="de-DE" sz="1600" dirty="0"/>
                        <a:t> </a:t>
                      </a:r>
                      <a:r>
                        <a:rPr lang="de-DE" sz="1600" dirty="0" err="1"/>
                        <a:t>designed</a:t>
                      </a:r>
                      <a:r>
                        <a:rPr lang="de-DE" sz="1600" dirty="0"/>
                        <a:t> </a:t>
                      </a:r>
                      <a:r>
                        <a:rPr lang="de-DE" sz="1600" dirty="0" err="1"/>
                        <a:t>to</a:t>
                      </a:r>
                      <a:r>
                        <a:rPr lang="de-DE" sz="1600" dirty="0"/>
                        <a:t> </a:t>
                      </a:r>
                      <a:r>
                        <a:rPr lang="de-DE" sz="1600" dirty="0" err="1"/>
                        <a:t>be</a:t>
                      </a:r>
                      <a:r>
                        <a:rPr lang="de-DE" sz="1600" dirty="0"/>
                        <a:t> supportive, </a:t>
                      </a:r>
                      <a:r>
                        <a:rPr lang="de-DE" sz="1600" dirty="0" err="1"/>
                        <a:t>consistent</a:t>
                      </a:r>
                      <a:r>
                        <a:rPr lang="de-DE" sz="1600" dirty="0"/>
                        <a:t>, and </a:t>
                      </a:r>
                      <a:r>
                        <a:rPr lang="de-DE" sz="1600" dirty="0" err="1"/>
                        <a:t>objective</a:t>
                      </a:r>
                      <a:endParaRPr lang="de-DE" sz="1600" dirty="0"/>
                    </a:p>
                    <a:p>
                      <a:pPr marL="742950" lvl="1" indent="-285750">
                        <a:buFont typeface="Arial" panose="020B0604020202020204" pitchFamily="34" charset="0"/>
                        <a:buChar char="•"/>
                      </a:pPr>
                      <a:r>
                        <a:rPr lang="de-DE" sz="1600" dirty="0"/>
                        <a:t>Accreditation </a:t>
                      </a:r>
                      <a:r>
                        <a:rPr lang="de-DE" sz="1600" dirty="0" err="1"/>
                        <a:t>process</a:t>
                      </a:r>
                      <a:r>
                        <a:rPr lang="de-DE" sz="1600" dirty="0"/>
                        <a:t> </a:t>
                      </a:r>
                      <a:r>
                        <a:rPr lang="de-DE" sz="1600" dirty="0" err="1"/>
                        <a:t>ensures</a:t>
                      </a:r>
                      <a:r>
                        <a:rPr lang="de-DE" sz="1600" dirty="0"/>
                        <a:t> </a:t>
                      </a:r>
                      <a:r>
                        <a:rPr lang="de-DE" sz="1600" dirty="0" err="1"/>
                        <a:t>that</a:t>
                      </a:r>
                      <a:r>
                        <a:rPr lang="de-DE" sz="1600" dirty="0"/>
                        <a:t> </a:t>
                      </a:r>
                      <a:r>
                        <a:rPr lang="de-DE" sz="1600" dirty="0" err="1"/>
                        <a:t>the</a:t>
                      </a:r>
                      <a:r>
                        <a:rPr lang="de-DE" sz="1600" dirty="0"/>
                        <a:t> EU-CERT </a:t>
                      </a:r>
                      <a:r>
                        <a:rPr lang="de-DE" sz="1600" dirty="0" err="1"/>
                        <a:t>certification</a:t>
                      </a:r>
                      <a:r>
                        <a:rPr lang="de-DE" sz="1600" dirty="0"/>
                        <a:t> </a:t>
                      </a:r>
                      <a:r>
                        <a:rPr lang="de-DE" sz="1600" dirty="0" err="1"/>
                        <a:t>practices</a:t>
                      </a:r>
                      <a:r>
                        <a:rPr lang="de-DE" sz="1600" dirty="0"/>
                        <a:t> </a:t>
                      </a:r>
                      <a:r>
                        <a:rPr lang="de-DE" sz="1600" dirty="0" err="1"/>
                        <a:t>are</a:t>
                      </a:r>
                      <a:r>
                        <a:rPr lang="de-DE" sz="1600" dirty="0"/>
                        <a:t> </a:t>
                      </a:r>
                      <a:r>
                        <a:rPr lang="de-DE" sz="1600" dirty="0" err="1"/>
                        <a:t>acceptable</a:t>
                      </a:r>
                      <a:r>
                        <a:rPr lang="de-DE" sz="1600" dirty="0"/>
                        <a:t>, transparent and </a:t>
                      </a:r>
                      <a:r>
                        <a:rPr lang="de-DE" sz="1600" dirty="0" err="1"/>
                        <a:t>comprehensible</a:t>
                      </a:r>
                      <a:endParaRPr lang="de-DE" sz="1600" dirty="0"/>
                    </a:p>
                    <a:p>
                      <a:pPr marL="742950" lvl="1" indent="-285750">
                        <a:buFont typeface="Arial" panose="020B0604020202020204" pitchFamily="34" charset="0"/>
                        <a:buChar char="•"/>
                      </a:pPr>
                      <a:r>
                        <a:rPr lang="en-GB" sz="1600" dirty="0"/>
                        <a:t>accreditation is the formal declaration provided by a neutral third party which documents that a process or a certification meets the relevant norms or standards</a:t>
                      </a:r>
                    </a:p>
                    <a:p>
                      <a:pPr marL="742950" lvl="1" indent="-285750">
                        <a:buFont typeface="Arial" panose="020B0604020202020204" pitchFamily="34" charset="0"/>
                        <a:buChar char="•"/>
                      </a:pPr>
                      <a:r>
                        <a:rPr lang="en-GB" sz="1600" dirty="0"/>
                        <a:t>certification itself is an evaluation with regard to existing norms or standards, an issued document of evidence or a written testimony which attests the truth of the facts stated</a:t>
                      </a:r>
                    </a:p>
                    <a:p>
                      <a:pPr marL="285750" lvl="0" indent="-285750">
                        <a:buFont typeface="Wingdings" panose="05000000000000000000" pitchFamily="2" charset="2"/>
                        <a:buChar char="ü"/>
                      </a:pPr>
                      <a:r>
                        <a:rPr lang="de-DE" sz="1600" b="1" dirty="0"/>
                        <a:t>Quality </a:t>
                      </a:r>
                      <a:r>
                        <a:rPr lang="de-DE" sz="1600" b="1" dirty="0" err="1"/>
                        <a:t>criteria</a:t>
                      </a:r>
                      <a:endParaRPr lang="de-DE" sz="1600" b="1" dirty="0"/>
                    </a:p>
                    <a:p>
                      <a:pPr marL="285750" indent="-285750">
                        <a:buFont typeface="Wingdings" panose="05000000000000000000" pitchFamily="2" charset="2"/>
                        <a:buChar char="ü"/>
                      </a:pPr>
                      <a:r>
                        <a:rPr lang="en-GB" sz="1600" b="1" dirty="0"/>
                        <a:t>EU-CERT – Concept Design for Accreditation and Certification Processes </a:t>
                      </a:r>
                    </a:p>
                    <a:p>
                      <a:pPr marL="285750" indent="-285750">
                        <a:buFont typeface="Wingdings" panose="05000000000000000000" pitchFamily="2" charset="2"/>
                        <a:buChar char="ü"/>
                      </a:pPr>
                      <a:r>
                        <a:rPr lang="en-GB" sz="1600" b="1" dirty="0"/>
                        <a:t>EU-CERT – Concept Design for first automated feedback on the website</a:t>
                      </a:r>
                    </a:p>
                  </a:txBody>
                  <a:tcPr/>
                </a:tc>
                <a:tc hMerge="1">
                  <a:txBody>
                    <a:bodyPr/>
                    <a:lstStyle/>
                    <a:p>
                      <a:endParaRPr lang="de-DE" sz="1600" dirty="0"/>
                    </a:p>
                  </a:txBody>
                  <a:tcPr/>
                </a:tc>
                <a:tc hMerge="1">
                  <a:txBody>
                    <a:bodyPr/>
                    <a:lstStyle/>
                    <a:p>
                      <a:endParaRPr lang="de-DE" sz="1600" dirty="0"/>
                    </a:p>
                  </a:txBody>
                  <a:tcPr/>
                </a:tc>
                <a:tc hMerge="1">
                  <a:txBody>
                    <a:bodyPr/>
                    <a:lstStyle/>
                    <a:p>
                      <a:endParaRPr lang="de-DE" sz="1600" dirty="0"/>
                    </a:p>
                  </a:txBody>
                  <a:tcPr/>
                </a:tc>
                <a:tc hMerge="1">
                  <a:txBody>
                    <a:bodyPr/>
                    <a:lstStyle/>
                    <a:p>
                      <a:endParaRPr lang="de-DE" sz="1600" dirty="0"/>
                    </a:p>
                  </a:txBody>
                  <a:tcPr/>
                </a:tc>
                <a:extLst>
                  <a:ext uri="{0D108BD9-81ED-4DB2-BD59-A6C34878D82A}">
                    <a16:rowId xmlns:a16="http://schemas.microsoft.com/office/drawing/2014/main" val="219865076"/>
                  </a:ext>
                </a:extLst>
              </a:tr>
            </a:tbl>
          </a:graphicData>
        </a:graphic>
      </p:graphicFrame>
      <p:sp>
        <p:nvSpPr>
          <p:cNvPr id="6" name="Inhaltsplatzhalter 6">
            <a:extLst>
              <a:ext uri="{FF2B5EF4-FFF2-40B4-BE49-F238E27FC236}">
                <a16:creationId xmlns:a16="http://schemas.microsoft.com/office/drawing/2014/main" id="{335E0461-A8BF-B15C-F3A5-97CF48A99974}"/>
              </a:ext>
            </a:extLst>
          </p:cNvPr>
          <p:cNvSpPr txBox="1">
            <a:spLocks/>
          </p:cNvSpPr>
          <p:nvPr/>
        </p:nvSpPr>
        <p:spPr>
          <a:xfrm>
            <a:off x="1066800" y="4557365"/>
            <a:ext cx="10058400" cy="82374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Font typeface="Wingdings" panose="05000000000000000000" pitchFamily="2" charset="2"/>
              <a:buChar char="ü"/>
            </a:pPr>
            <a:endParaRPr lang="en-GB" dirty="0"/>
          </a:p>
        </p:txBody>
      </p:sp>
    </p:spTree>
    <p:extLst>
      <p:ext uri="{BB962C8B-B14F-4D97-AF65-F5344CB8AC3E}">
        <p14:creationId xmlns:p14="http://schemas.microsoft.com/office/powerpoint/2010/main" val="1109645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094865-677E-475B-BDF1-45B50C9F8357}"/>
              </a:ext>
            </a:extLst>
          </p:cNvPr>
          <p:cNvSpPr>
            <a:spLocks noGrp="1"/>
          </p:cNvSpPr>
          <p:nvPr>
            <p:ph type="ctrTitle"/>
          </p:nvPr>
        </p:nvSpPr>
        <p:spPr/>
        <p:txBody>
          <a:bodyPr>
            <a:normAutofit/>
          </a:bodyPr>
          <a:lstStyle/>
          <a:p>
            <a:r>
              <a:rPr lang="de-DE" dirty="0"/>
              <a:t>Project </a:t>
            </a:r>
            <a:r>
              <a:rPr lang="de-DE" dirty="0" err="1"/>
              <a:t>Result</a:t>
            </a:r>
            <a:r>
              <a:rPr lang="de-DE" dirty="0"/>
              <a:t> 3 </a:t>
            </a:r>
          </a:p>
        </p:txBody>
      </p:sp>
      <p:sp>
        <p:nvSpPr>
          <p:cNvPr id="3" name="Untertitel 2">
            <a:extLst>
              <a:ext uri="{FF2B5EF4-FFF2-40B4-BE49-F238E27FC236}">
                <a16:creationId xmlns:a16="http://schemas.microsoft.com/office/drawing/2014/main" id="{E81319B2-77D5-44D8-881B-10A42E617E0B}"/>
              </a:ext>
            </a:extLst>
          </p:cNvPr>
          <p:cNvSpPr>
            <a:spLocks noGrp="1"/>
          </p:cNvSpPr>
          <p:nvPr>
            <p:ph type="subTitle" idx="1"/>
          </p:nvPr>
        </p:nvSpPr>
        <p:spPr/>
        <p:txBody>
          <a:bodyPr>
            <a:normAutofit/>
          </a:bodyPr>
          <a:lstStyle/>
          <a:p>
            <a:r>
              <a:rPr lang="en-US" dirty="0"/>
              <a:t>EU-CERT - Accreditation Website and Data-base Design and Programming </a:t>
            </a:r>
            <a:r>
              <a:rPr lang="en-US" sz="2000" dirty="0"/>
              <a:t>(Leading </a:t>
            </a:r>
            <a:r>
              <a:rPr lang="en-US" sz="2000" dirty="0" err="1"/>
              <a:t>orga</a:t>
            </a:r>
            <a:r>
              <a:rPr lang="en-US" sz="2000" dirty="0"/>
              <a:t>: Ingenious Knowledge) </a:t>
            </a:r>
            <a:endParaRPr lang="de-DE" dirty="0"/>
          </a:p>
        </p:txBody>
      </p:sp>
    </p:spTree>
    <p:extLst>
      <p:ext uri="{BB962C8B-B14F-4D97-AF65-F5344CB8AC3E}">
        <p14:creationId xmlns:p14="http://schemas.microsoft.com/office/powerpoint/2010/main" val="1217703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DA4D08-65B3-4AD1-98DF-6FD079EA49A7}"/>
              </a:ext>
            </a:extLst>
          </p:cNvPr>
          <p:cNvSpPr>
            <a:spLocks noGrp="1"/>
          </p:cNvSpPr>
          <p:nvPr>
            <p:ph type="title"/>
          </p:nvPr>
        </p:nvSpPr>
        <p:spPr/>
        <p:txBody>
          <a:bodyPr/>
          <a:lstStyle/>
          <a:p>
            <a:r>
              <a:rPr lang="de-DE" dirty="0"/>
              <a:t>Project </a:t>
            </a:r>
            <a:r>
              <a:rPr lang="de-DE" dirty="0" err="1"/>
              <a:t>Results</a:t>
            </a:r>
            <a:r>
              <a:rPr lang="de-DE" dirty="0"/>
              <a:t> </a:t>
            </a:r>
          </a:p>
        </p:txBody>
      </p:sp>
      <p:graphicFrame>
        <p:nvGraphicFramePr>
          <p:cNvPr id="4" name="Inhaltsplatzhalter 3">
            <a:extLst>
              <a:ext uri="{FF2B5EF4-FFF2-40B4-BE49-F238E27FC236}">
                <a16:creationId xmlns:a16="http://schemas.microsoft.com/office/drawing/2014/main" id="{5AF53257-A906-4545-9323-285A54AC9163}"/>
              </a:ext>
            </a:extLst>
          </p:cNvPr>
          <p:cNvGraphicFramePr>
            <a:graphicFrameLocks noGrp="1"/>
          </p:cNvGraphicFramePr>
          <p:nvPr>
            <p:ph idx="1"/>
            <p:extLst>
              <p:ext uri="{D42A27DB-BD31-4B8C-83A1-F6EECF244321}">
                <p14:modId xmlns:p14="http://schemas.microsoft.com/office/powerpoint/2010/main" val="1658366622"/>
              </p:ext>
            </p:extLst>
          </p:nvPr>
        </p:nvGraphicFramePr>
        <p:xfrm>
          <a:off x="1097280" y="1874520"/>
          <a:ext cx="9576824" cy="3596640"/>
        </p:xfrm>
        <a:graphic>
          <a:graphicData uri="http://schemas.openxmlformats.org/drawingml/2006/table">
            <a:tbl>
              <a:tblPr firstRow="1" bandRow="1">
                <a:tableStyleId>{5C22544A-7EE6-4342-B048-85BDC9FD1C3A}</a:tableStyleId>
              </a:tblPr>
              <a:tblGrid>
                <a:gridCol w="1553478">
                  <a:extLst>
                    <a:ext uri="{9D8B030D-6E8A-4147-A177-3AD203B41FA5}">
                      <a16:colId xmlns:a16="http://schemas.microsoft.com/office/drawing/2014/main" val="3999859850"/>
                    </a:ext>
                  </a:extLst>
                </a:gridCol>
                <a:gridCol w="1467100">
                  <a:extLst>
                    <a:ext uri="{9D8B030D-6E8A-4147-A177-3AD203B41FA5}">
                      <a16:colId xmlns:a16="http://schemas.microsoft.com/office/drawing/2014/main" val="3607398813"/>
                    </a:ext>
                  </a:extLst>
                </a:gridCol>
                <a:gridCol w="1172820">
                  <a:extLst>
                    <a:ext uri="{9D8B030D-6E8A-4147-A177-3AD203B41FA5}">
                      <a16:colId xmlns:a16="http://schemas.microsoft.com/office/drawing/2014/main" val="3496840881"/>
                    </a:ext>
                  </a:extLst>
                </a:gridCol>
                <a:gridCol w="3702269">
                  <a:extLst>
                    <a:ext uri="{9D8B030D-6E8A-4147-A177-3AD203B41FA5}">
                      <a16:colId xmlns:a16="http://schemas.microsoft.com/office/drawing/2014/main" val="3087164003"/>
                    </a:ext>
                  </a:extLst>
                </a:gridCol>
                <a:gridCol w="1681157">
                  <a:extLst>
                    <a:ext uri="{9D8B030D-6E8A-4147-A177-3AD203B41FA5}">
                      <a16:colId xmlns:a16="http://schemas.microsoft.com/office/drawing/2014/main" val="3095970847"/>
                    </a:ext>
                  </a:extLst>
                </a:gridCol>
              </a:tblGrid>
              <a:tr h="370840">
                <a:tc>
                  <a:txBody>
                    <a:bodyPr/>
                    <a:lstStyle/>
                    <a:p>
                      <a:r>
                        <a:rPr lang="de-DE" sz="1600" dirty="0"/>
                        <a:t>Project </a:t>
                      </a:r>
                      <a:r>
                        <a:rPr lang="de-DE" sz="1600" dirty="0" err="1"/>
                        <a:t>Result</a:t>
                      </a:r>
                      <a:r>
                        <a:rPr lang="de-DE" sz="1600" dirty="0"/>
                        <a:t>  3</a:t>
                      </a:r>
                    </a:p>
                  </a:txBody>
                  <a:tcPr/>
                </a:tc>
                <a:tc>
                  <a:txBody>
                    <a:bodyPr/>
                    <a:lstStyle/>
                    <a:p>
                      <a:r>
                        <a:rPr lang="de-DE" sz="1600" dirty="0"/>
                        <a:t>2022-05</a:t>
                      </a:r>
                    </a:p>
                  </a:txBody>
                  <a:tcPr/>
                </a:tc>
                <a:tc>
                  <a:txBody>
                    <a:bodyPr/>
                    <a:lstStyle/>
                    <a:p>
                      <a:r>
                        <a:rPr lang="de-DE" sz="1600" dirty="0"/>
                        <a:t>2023-07</a:t>
                      </a:r>
                    </a:p>
                  </a:txBody>
                  <a:tcPr/>
                </a:tc>
                <a:tc>
                  <a:txBody>
                    <a:bodyPr/>
                    <a:lstStyle/>
                    <a:p>
                      <a:r>
                        <a:rPr lang="en-US" sz="1600" b="0" i="0" kern="1200" dirty="0">
                          <a:solidFill>
                            <a:schemeClr val="dk1"/>
                          </a:solidFill>
                          <a:effectLst/>
                          <a:latin typeface="+mn-lt"/>
                          <a:ea typeface="+mn-ea"/>
                          <a:cs typeface="+mn-cs"/>
                        </a:rPr>
                        <a:t>EU-CERT - Accreditation Website and Data-base Design and Programming</a:t>
                      </a:r>
                      <a:endParaRPr lang="de-DE" sz="1600" dirty="0"/>
                    </a:p>
                  </a:txBody>
                  <a:tcPr/>
                </a:tc>
                <a:tc>
                  <a:txBody>
                    <a:bodyPr/>
                    <a:lstStyle/>
                    <a:p>
                      <a:r>
                        <a:rPr lang="en-US" sz="1600" b="0" i="0" kern="1200" dirty="0">
                          <a:solidFill>
                            <a:schemeClr val="dk1"/>
                          </a:solidFill>
                          <a:effectLst/>
                          <a:latin typeface="+mn-lt"/>
                          <a:ea typeface="+mn-ea"/>
                          <a:cs typeface="+mn-cs"/>
                        </a:rPr>
                        <a:t>Ingenious Knowledge GmbH - Germany</a:t>
                      </a:r>
                      <a:endParaRPr lang="de-DE" sz="1600" dirty="0"/>
                    </a:p>
                  </a:txBody>
                  <a:tcPr/>
                </a:tc>
                <a:extLst>
                  <a:ext uri="{0D108BD9-81ED-4DB2-BD59-A6C34878D82A}">
                    <a16:rowId xmlns:a16="http://schemas.microsoft.com/office/drawing/2014/main" val="1921303077"/>
                  </a:ext>
                </a:extLst>
              </a:tr>
              <a:tr h="370840">
                <a:tc gridSpan="5">
                  <a:txBody>
                    <a:bodyPr/>
                    <a:lstStyle/>
                    <a:p>
                      <a:pPr marL="285750" indent="-285750">
                        <a:buFont typeface="Wingdings" panose="05000000000000000000" pitchFamily="2" charset="2"/>
                        <a:buChar char="ü"/>
                      </a:pPr>
                      <a:r>
                        <a:rPr lang="de-DE" sz="1600" b="1" dirty="0"/>
                        <a:t>Accreditation Website</a:t>
                      </a:r>
                    </a:p>
                    <a:p>
                      <a:pPr marL="742950" lvl="1" indent="-285750">
                        <a:buFont typeface="Arial" panose="020B0604020202020204" pitchFamily="34" charset="0"/>
                        <a:buChar char="•"/>
                      </a:pPr>
                      <a:r>
                        <a:rPr lang="de-DE" sz="1600" dirty="0"/>
                        <a:t>Easy </a:t>
                      </a:r>
                      <a:r>
                        <a:rPr lang="de-DE" sz="1600" dirty="0" err="1"/>
                        <a:t>to</a:t>
                      </a:r>
                      <a:r>
                        <a:rPr lang="de-DE" sz="1600" dirty="0"/>
                        <a:t> </a:t>
                      </a:r>
                      <a:r>
                        <a:rPr lang="de-DE" sz="1600" dirty="0" err="1"/>
                        <a:t>access</a:t>
                      </a:r>
                      <a:endParaRPr lang="de-DE" sz="1600" dirty="0"/>
                    </a:p>
                    <a:p>
                      <a:pPr marL="742950" lvl="1" indent="-285750">
                        <a:buFont typeface="Arial" panose="020B0604020202020204" pitchFamily="34" charset="0"/>
                        <a:buChar char="•"/>
                      </a:pPr>
                      <a:r>
                        <a:rPr lang="de-DE" sz="1600" dirty="0" err="1"/>
                        <a:t>Get</a:t>
                      </a:r>
                      <a:r>
                        <a:rPr lang="de-DE" sz="1600" dirty="0"/>
                        <a:t> </a:t>
                      </a:r>
                      <a:r>
                        <a:rPr lang="de-DE" sz="1600" dirty="0" err="1"/>
                        <a:t>information</a:t>
                      </a:r>
                      <a:r>
                        <a:rPr lang="de-DE" sz="1600" dirty="0"/>
                        <a:t> on </a:t>
                      </a:r>
                      <a:r>
                        <a:rPr lang="de-DE" sz="1600" dirty="0" err="1"/>
                        <a:t>the</a:t>
                      </a:r>
                      <a:r>
                        <a:rPr lang="de-DE" sz="1600" dirty="0"/>
                        <a:t> </a:t>
                      </a:r>
                      <a:r>
                        <a:rPr lang="de-DE" sz="1600" dirty="0" err="1"/>
                        <a:t>accreditation</a:t>
                      </a:r>
                      <a:r>
                        <a:rPr lang="de-DE" sz="1600" dirty="0"/>
                        <a:t> and </a:t>
                      </a:r>
                      <a:r>
                        <a:rPr lang="de-DE" sz="1600" dirty="0" err="1"/>
                        <a:t>certification</a:t>
                      </a:r>
                      <a:r>
                        <a:rPr lang="de-DE" sz="1600" dirty="0"/>
                        <a:t> </a:t>
                      </a:r>
                      <a:r>
                        <a:rPr lang="de-DE" sz="1600" dirty="0" err="1"/>
                        <a:t>processes</a:t>
                      </a:r>
                      <a:endParaRPr lang="de-DE" sz="1600" dirty="0"/>
                    </a:p>
                    <a:p>
                      <a:pPr marL="742950" lvl="1" indent="-285750">
                        <a:buFont typeface="Arial" panose="020B0604020202020204" pitchFamily="34" charset="0"/>
                        <a:buChar char="•"/>
                      </a:pPr>
                      <a:r>
                        <a:rPr lang="de-DE" sz="1600" dirty="0"/>
                        <a:t>Transparency </a:t>
                      </a:r>
                      <a:r>
                        <a:rPr lang="de-DE" sz="1600" dirty="0" err="1"/>
                        <a:t>concerning</a:t>
                      </a:r>
                      <a:r>
                        <a:rPr lang="de-DE" sz="1600" dirty="0"/>
                        <a:t> </a:t>
                      </a:r>
                      <a:r>
                        <a:rPr lang="de-DE" sz="1600" dirty="0" err="1"/>
                        <a:t>the</a:t>
                      </a:r>
                      <a:r>
                        <a:rPr lang="de-DE" sz="1600" dirty="0"/>
                        <a:t> </a:t>
                      </a:r>
                      <a:r>
                        <a:rPr lang="de-DE" sz="1600" dirty="0" err="1"/>
                        <a:t>procedures</a:t>
                      </a:r>
                      <a:endParaRPr lang="de-DE" sz="1600" dirty="0"/>
                    </a:p>
                    <a:p>
                      <a:pPr marL="742950" lvl="1" indent="-285750">
                        <a:buFont typeface="Arial" panose="020B0604020202020204" pitchFamily="34" charset="0"/>
                        <a:buChar char="•"/>
                      </a:pPr>
                      <a:r>
                        <a:rPr lang="en-GB" sz="1600" dirty="0"/>
                        <a:t>the steps of the accreditation process have to be designed to be selected and used by the applicant organisation in the accreditation process as well as by the accreditation organisation of EU-CERT and the working evaluators</a:t>
                      </a:r>
                    </a:p>
                    <a:p>
                      <a:pPr marL="742950" lvl="1" indent="-285750">
                        <a:buFont typeface="Arial" panose="020B0604020202020204" pitchFamily="34" charset="0"/>
                        <a:buChar char="•"/>
                      </a:pPr>
                      <a:r>
                        <a:rPr lang="en-GB" sz="1600" dirty="0"/>
                        <a:t>Parts of the website: 1) Information, 2) User/Participants, 3) Evaluator/Accreditation, 4) Communication, 5) Data-base</a:t>
                      </a:r>
                    </a:p>
                    <a:p>
                      <a:pPr marL="285750" indent="-285750">
                        <a:buFont typeface="Wingdings" panose="05000000000000000000" pitchFamily="2" charset="2"/>
                        <a:buChar char="ü"/>
                      </a:pPr>
                      <a:r>
                        <a:rPr lang="en-GB" sz="1600" b="1" dirty="0"/>
                        <a:t>EU-CERT Accreditation Tool Website in progress </a:t>
                      </a:r>
                      <a:r>
                        <a:rPr lang="en-GB" sz="1600" dirty="0"/>
                        <a:t>(</a:t>
                      </a:r>
                      <a:r>
                        <a:rPr lang="en-GB" sz="1600" dirty="0">
                          <a:hlinkClick r:id="rId2"/>
                        </a:rPr>
                        <a:t>https://eucert-tool.eduproject.eu/auth/login</a:t>
                      </a:r>
                      <a:r>
                        <a:rPr lang="en-GB" sz="1600" dirty="0"/>
                        <a:t>)</a:t>
                      </a:r>
                    </a:p>
                    <a:p>
                      <a:pPr marL="285750" indent="-285750">
                        <a:buFont typeface="Wingdings" panose="05000000000000000000" pitchFamily="2" charset="2"/>
                        <a:buChar char="ü"/>
                      </a:pPr>
                      <a:r>
                        <a:rPr lang="en-GB" sz="1600" b="1" dirty="0"/>
                        <a:t>Questionnaire about the website </a:t>
                      </a:r>
                    </a:p>
                  </a:txBody>
                  <a:tcPr/>
                </a:tc>
                <a:tc hMerge="1">
                  <a:txBody>
                    <a:bodyPr/>
                    <a:lstStyle/>
                    <a:p>
                      <a:endParaRPr lang="de-DE" sz="1600" dirty="0"/>
                    </a:p>
                  </a:txBody>
                  <a:tcPr/>
                </a:tc>
                <a:tc hMerge="1">
                  <a:txBody>
                    <a:bodyPr/>
                    <a:lstStyle/>
                    <a:p>
                      <a:endParaRPr lang="de-DE" sz="1600" dirty="0"/>
                    </a:p>
                  </a:txBody>
                  <a:tcPr/>
                </a:tc>
                <a:tc hMerge="1">
                  <a:txBody>
                    <a:bodyPr/>
                    <a:lstStyle/>
                    <a:p>
                      <a:endParaRPr lang="de-DE" sz="1600" dirty="0"/>
                    </a:p>
                  </a:txBody>
                  <a:tcPr/>
                </a:tc>
                <a:tc hMerge="1">
                  <a:txBody>
                    <a:bodyPr/>
                    <a:lstStyle/>
                    <a:p>
                      <a:endParaRPr lang="de-DE" sz="1600" dirty="0"/>
                    </a:p>
                  </a:txBody>
                  <a:tcPr/>
                </a:tc>
                <a:extLst>
                  <a:ext uri="{0D108BD9-81ED-4DB2-BD59-A6C34878D82A}">
                    <a16:rowId xmlns:a16="http://schemas.microsoft.com/office/drawing/2014/main" val="219865076"/>
                  </a:ext>
                </a:extLst>
              </a:tr>
            </a:tbl>
          </a:graphicData>
        </a:graphic>
      </p:graphicFrame>
    </p:spTree>
    <p:extLst>
      <p:ext uri="{BB962C8B-B14F-4D97-AF65-F5344CB8AC3E}">
        <p14:creationId xmlns:p14="http://schemas.microsoft.com/office/powerpoint/2010/main" val="2061248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094865-677E-475B-BDF1-45B50C9F8357}"/>
              </a:ext>
            </a:extLst>
          </p:cNvPr>
          <p:cNvSpPr>
            <a:spLocks noGrp="1"/>
          </p:cNvSpPr>
          <p:nvPr>
            <p:ph type="ctrTitle"/>
          </p:nvPr>
        </p:nvSpPr>
        <p:spPr/>
        <p:txBody>
          <a:bodyPr>
            <a:normAutofit/>
          </a:bodyPr>
          <a:lstStyle/>
          <a:p>
            <a:r>
              <a:rPr lang="de-DE" dirty="0"/>
              <a:t>Project </a:t>
            </a:r>
            <a:r>
              <a:rPr lang="de-DE" dirty="0" err="1"/>
              <a:t>Result</a:t>
            </a:r>
            <a:r>
              <a:rPr lang="de-DE" dirty="0"/>
              <a:t> 4 </a:t>
            </a:r>
          </a:p>
        </p:txBody>
      </p:sp>
      <p:sp>
        <p:nvSpPr>
          <p:cNvPr id="3" name="Untertitel 2">
            <a:extLst>
              <a:ext uri="{FF2B5EF4-FFF2-40B4-BE49-F238E27FC236}">
                <a16:creationId xmlns:a16="http://schemas.microsoft.com/office/drawing/2014/main" id="{E81319B2-77D5-44D8-881B-10A42E617E0B}"/>
              </a:ext>
            </a:extLst>
          </p:cNvPr>
          <p:cNvSpPr>
            <a:spLocks noGrp="1"/>
          </p:cNvSpPr>
          <p:nvPr>
            <p:ph type="subTitle" idx="1"/>
          </p:nvPr>
        </p:nvSpPr>
        <p:spPr/>
        <p:txBody>
          <a:bodyPr>
            <a:normAutofit/>
          </a:bodyPr>
          <a:lstStyle/>
          <a:p>
            <a:r>
              <a:rPr lang="en-US" dirty="0"/>
              <a:t>EU-CERT - Accreditation Handbook</a:t>
            </a:r>
          </a:p>
          <a:p>
            <a:r>
              <a:rPr lang="en-US" sz="2000" dirty="0"/>
              <a:t>(Leading </a:t>
            </a:r>
            <a:r>
              <a:rPr lang="en-US" sz="2000" dirty="0" err="1"/>
              <a:t>orga</a:t>
            </a:r>
            <a:r>
              <a:rPr lang="en-US" sz="2000" dirty="0"/>
              <a:t>: University of Paderborn) </a:t>
            </a:r>
            <a:endParaRPr lang="de-DE" dirty="0"/>
          </a:p>
        </p:txBody>
      </p:sp>
    </p:spTree>
    <p:extLst>
      <p:ext uri="{BB962C8B-B14F-4D97-AF65-F5344CB8AC3E}">
        <p14:creationId xmlns:p14="http://schemas.microsoft.com/office/powerpoint/2010/main" val="3671554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ückblick">
  <a:themeElements>
    <a:clrScheme name="Bla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CDDBB83-77C1-4099-A0AA-289882E745E2}">
  <ds:schemaRefs>
    <ds:schemaRef ds:uri="http://schemas.microsoft.com/office/2006/metadata/properties"/>
    <ds:schemaRef ds:uri="http://purl.org/dc/terms/"/>
    <ds:schemaRef ds:uri="4873beb7-5857-4685-be1f-d57550cc96cc"/>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www.w3.org/XML/1998/namespace"/>
    <ds:schemaRef ds:uri="http://purl.org/dc/dcmitype/"/>
  </ds:schemaRefs>
</ds:datastoreItem>
</file>

<file path=customXml/itemProps3.xml><?xml version="1.0" encoding="utf-8"?>
<ds:datastoreItem xmlns:ds="http://schemas.openxmlformats.org/officeDocument/2006/customXml" ds:itemID="{561E720F-F05D-4536-9C34-0CFCED65D3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0</TotalTime>
  <Words>1013</Words>
  <Application>Microsoft Office PowerPoint</Application>
  <PresentationFormat>Breitbild</PresentationFormat>
  <Paragraphs>161</Paragraphs>
  <Slides>13</Slides>
  <Notes>1</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13</vt:i4>
      </vt:variant>
    </vt:vector>
  </HeadingPairs>
  <TitlesOfParts>
    <vt:vector size="21" baseType="lpstr">
      <vt:lpstr>Arial</vt:lpstr>
      <vt:lpstr>Calibri</vt:lpstr>
      <vt:lpstr>Calibri Light</vt:lpstr>
      <vt:lpstr>Euphemia</vt:lpstr>
      <vt:lpstr>Wingdings</vt:lpstr>
      <vt:lpstr>Wingdings 3</vt:lpstr>
      <vt:lpstr>Rückblick</vt:lpstr>
      <vt:lpstr>think-cell Folie</vt:lpstr>
      <vt:lpstr>EU-CERT: European Certificates and Accreditation for European Projects</vt:lpstr>
      <vt:lpstr>Meeting Agenda Wednesday, 6th of December </vt:lpstr>
      <vt:lpstr>Project Results </vt:lpstr>
      <vt:lpstr>Project Results </vt:lpstr>
      <vt:lpstr>Project Result 2 </vt:lpstr>
      <vt:lpstr>Project Results </vt:lpstr>
      <vt:lpstr>Project Result 3 </vt:lpstr>
      <vt:lpstr>Project Results </vt:lpstr>
      <vt:lpstr>Project Result 4 </vt:lpstr>
      <vt:lpstr>Project Results </vt:lpstr>
      <vt:lpstr>Current status of UPB</vt:lpstr>
      <vt:lpstr>Discussion and Q&amp;A</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2020-11-17T09:39:06Z</dcterms:created>
  <dcterms:modified xsi:type="dcterms:W3CDTF">2023-12-01T09:48:03Z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