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0"/>
  </p:notesMasterIdLst>
  <p:handoutMasterIdLst>
    <p:handoutMasterId r:id="rId11"/>
  </p:handoutMasterIdLst>
  <p:sldIdLst>
    <p:sldId id="412" r:id="rId5"/>
    <p:sldId id="413" r:id="rId6"/>
    <p:sldId id="368" r:id="rId7"/>
    <p:sldId id="409" r:id="rId8"/>
    <p:sldId id="35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60" autoAdjust="0"/>
    <p:restoredTop sz="92808" autoAdjust="0"/>
  </p:normalViewPr>
  <p:slideViewPr>
    <p:cSldViewPr snapToGrid="0" showGuides="1">
      <p:cViewPr varScale="1">
        <p:scale>
          <a:sx n="72" d="100"/>
          <a:sy n="72" d="100"/>
        </p:scale>
        <p:origin x="533"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01.12.2023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01.12.2023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01.12.2023</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01.12.2023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01.12.2023</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01.12.2023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oleObject" Target="../embeddings/oleObject2.bin"/><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3.emf"/><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b="1" dirty="0"/>
              <a:t>EU-CERT</a:t>
            </a:r>
            <a:br>
              <a:rPr lang="en-US" sz="2800" b="1" dirty="0"/>
            </a:br>
            <a:r>
              <a:rPr lang="en-US" sz="2800" b="1" dirty="0"/>
              <a:t>Transnational partner meeting (TPM4)</a:t>
            </a:r>
            <a:br>
              <a:rPr lang="en-US" sz="2800" b="1" dirty="0"/>
            </a:br>
            <a:r>
              <a:rPr lang="en-US" sz="2800" b="1" dirty="0"/>
              <a:t>in </a:t>
            </a:r>
            <a:r>
              <a:rPr lang="de-DE" sz="2800" b="1" dirty="0"/>
              <a:t>Zagreb, </a:t>
            </a:r>
            <a:r>
              <a:rPr lang="de-DE" sz="2800" b="1" dirty="0" err="1"/>
              <a:t>Croatia</a:t>
            </a:r>
            <a:endParaRPr lang="de-DE" sz="2800" b="1" dirty="0"/>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 EU-CERT – Accreditation and Documentation Conference!</a:t>
            </a: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b="1" dirty="0"/>
              <a:t>5</a:t>
            </a:r>
            <a:r>
              <a:rPr lang="en-US" b="1" baseline="30000" dirty="0" err="1"/>
              <a:t>th</a:t>
            </a:r>
            <a:r>
              <a:rPr lang="en-US" b="1" dirty="0"/>
              <a:t> - 7</a:t>
            </a:r>
            <a:r>
              <a:rPr lang="en-US" b="1" baseline="30000" dirty="0"/>
              <a:t>th</a:t>
            </a:r>
            <a:r>
              <a:rPr lang="en-US" b="1" dirty="0"/>
              <a:t> of December 2023</a:t>
            </a:r>
            <a:endParaRPr lang="de-DE" dirty="0"/>
          </a:p>
          <a:p>
            <a:endParaRPr lang="en-US" sz="2000" b="1" dirty="0"/>
          </a:p>
          <a:p>
            <a:r>
              <a:rPr lang="en-US" sz="2000" b="1" dirty="0"/>
              <a:t>Current status of the partners</a:t>
            </a:r>
            <a:br>
              <a:rPr lang="en-US" sz="2000" b="1" dirty="0"/>
            </a:br>
            <a:r>
              <a:rPr lang="en-US" sz="2000" b="1" dirty="0"/>
              <a:t>University of Paderborn </a:t>
            </a:r>
            <a:endParaRPr lang="pt-PT" sz="2000" dirty="0"/>
          </a:p>
        </p:txBody>
      </p:sp>
    </p:spTree>
    <p:extLst>
      <p:ext uri="{BB962C8B-B14F-4D97-AF65-F5344CB8AC3E}">
        <p14:creationId xmlns:p14="http://schemas.microsoft.com/office/powerpoint/2010/main" val="184433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9BB4D3E-D179-83C1-6632-CF14C278323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C9BB4D3E-D179-83C1-6632-CF14C278323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9" name="Grafik 8">
            <a:extLst>
              <a:ext uri="{FF2B5EF4-FFF2-40B4-BE49-F238E27FC236}">
                <a16:creationId xmlns:a16="http://schemas.microsoft.com/office/drawing/2014/main" id="{24753F5D-BAB6-6B41-26AA-420527330EB5}"/>
              </a:ext>
            </a:extLst>
          </p:cNvPr>
          <p:cNvPicPr>
            <a:picLocks noChangeAspect="1"/>
          </p:cNvPicPr>
          <p:nvPr/>
        </p:nvPicPr>
        <p:blipFill>
          <a:blip r:embed="rId5"/>
          <a:stretch>
            <a:fillRect/>
          </a:stretch>
        </p:blipFill>
        <p:spPr>
          <a:xfrm>
            <a:off x="3749458" y="85410"/>
            <a:ext cx="6520899" cy="6074116"/>
          </a:xfrm>
          <a:prstGeom prst="rect">
            <a:avLst/>
          </a:prstGeom>
          <a:ln>
            <a:solidFill>
              <a:schemeClr val="tx1"/>
            </a:solidFill>
          </a:ln>
        </p:spPr>
      </p:pic>
      <p:sp>
        <p:nvSpPr>
          <p:cNvPr id="3" name="Rechteck 2">
            <a:extLst>
              <a:ext uri="{FF2B5EF4-FFF2-40B4-BE49-F238E27FC236}">
                <a16:creationId xmlns:a16="http://schemas.microsoft.com/office/drawing/2014/main" id="{B7FDAFC4-64FD-6C3E-A57D-AFE18E8BFC69}"/>
              </a:ext>
            </a:extLst>
          </p:cNvPr>
          <p:cNvSpPr/>
          <p:nvPr/>
        </p:nvSpPr>
        <p:spPr>
          <a:xfrm>
            <a:off x="3748836" y="2632437"/>
            <a:ext cx="6520899" cy="1900234"/>
          </a:xfrm>
          <a:prstGeom prst="rect">
            <a:avLst/>
          </a:prstGeom>
          <a:noFill/>
          <a:ln w="762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54782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64A329-D3AC-4EE3-BCD1-F8CC277768B3}"/>
              </a:ext>
            </a:extLst>
          </p:cNvPr>
          <p:cNvSpPr>
            <a:spLocks noGrp="1"/>
          </p:cNvSpPr>
          <p:nvPr>
            <p:ph type="ctrTitle"/>
          </p:nvPr>
        </p:nvSpPr>
        <p:spPr/>
        <p:txBody>
          <a:bodyPr>
            <a:normAutofit/>
          </a:bodyPr>
          <a:lstStyle/>
          <a:p>
            <a:r>
              <a:rPr lang="de-DE" dirty="0" err="1"/>
              <a:t>Current</a:t>
            </a:r>
            <a:r>
              <a:rPr lang="de-DE" dirty="0"/>
              <a:t> Status </a:t>
            </a:r>
            <a:r>
              <a:rPr lang="de-DE" dirty="0" err="1"/>
              <a:t>of</a:t>
            </a:r>
            <a:r>
              <a:rPr lang="de-DE" dirty="0"/>
              <a:t> </a:t>
            </a:r>
            <a:r>
              <a:rPr lang="de-DE" dirty="0" err="1"/>
              <a:t>the</a:t>
            </a:r>
            <a:r>
              <a:rPr lang="de-DE" dirty="0"/>
              <a:t> </a:t>
            </a:r>
            <a:br>
              <a:rPr lang="de-DE" dirty="0"/>
            </a:br>
            <a:r>
              <a:rPr lang="de-DE" dirty="0"/>
              <a:t>EU-CERT </a:t>
            </a:r>
            <a:r>
              <a:rPr lang="de-DE" dirty="0" err="1"/>
              <a:t>project</a:t>
            </a:r>
            <a:r>
              <a:rPr lang="de-DE" dirty="0"/>
              <a:t> in </a:t>
            </a:r>
            <a:r>
              <a:rPr lang="de-DE" dirty="0" err="1"/>
              <a:t>the</a:t>
            </a:r>
            <a:r>
              <a:rPr lang="de-DE" dirty="0"/>
              <a:t> </a:t>
            </a:r>
            <a:r>
              <a:rPr lang="de-DE" dirty="0" err="1"/>
              <a:t>partner</a:t>
            </a:r>
            <a:r>
              <a:rPr lang="de-DE" dirty="0"/>
              <a:t> countries</a:t>
            </a:r>
          </a:p>
        </p:txBody>
      </p:sp>
      <p:sp>
        <p:nvSpPr>
          <p:cNvPr id="3" name="Untertitel 2">
            <a:extLst>
              <a:ext uri="{FF2B5EF4-FFF2-40B4-BE49-F238E27FC236}">
                <a16:creationId xmlns:a16="http://schemas.microsoft.com/office/drawing/2014/main" id="{F3B82F76-DD8E-479F-8622-FD1BA047E682}"/>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5 Minute PowerPoint presentation: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Every partner presents the activities at the own institution in a max. 5 minutes</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407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47F6055-5FA1-0FC1-8458-B87AA947C70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7" name="think-cell data - do not delete" hidden="1">
                        <a:extLst>
                          <a:ext uri="{FF2B5EF4-FFF2-40B4-BE49-F238E27FC236}">
                            <a16:creationId xmlns:a16="http://schemas.microsoft.com/office/drawing/2014/main" id="{947F6055-5FA1-0FC1-8458-B87AA947C70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7E2C23A-3549-A4C3-03D7-F717315E4F75}"/>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dirty="0">
                <a:solidFill>
                  <a:schemeClr val="tx1">
                    <a:lumMod val="85000"/>
                    <a:lumOff val="15000"/>
                  </a:schemeClr>
                </a:solidFill>
              </a:rPr>
              <a:t>Discussion and Q&amp;A</a:t>
            </a:r>
          </a:p>
        </p:txBody>
      </p:sp>
      <p:pic>
        <p:nvPicPr>
          <p:cNvPr id="5" name="Inhaltsplatzhalter 4" descr="Benutzer mit einfarbiger Füllung">
            <a:extLst>
              <a:ext uri="{FF2B5EF4-FFF2-40B4-BE49-F238E27FC236}">
                <a16:creationId xmlns:a16="http://schemas.microsoft.com/office/drawing/2014/main" id="{4E818591-0A5E-CB84-06E4-74F12B422827}"/>
              </a:ext>
            </a:extLst>
          </p:cNvPr>
          <p:cNvPicPr>
            <a:picLocks noGrp="1" noChangeAspect="1"/>
          </p:cNvPicPr>
          <p:nvPr>
            <p:ph idx="1"/>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3999" y="1163529"/>
            <a:ext cx="4001315" cy="4001315"/>
          </a:xfrm>
          <a:prstGeom prst="rect">
            <a:avLst/>
          </a:prstGeom>
        </p:spPr>
      </p:pic>
      <p:pic>
        <p:nvPicPr>
          <p:cNvPr id="9" name="Grafik 8" descr="Chatblase Silhouette">
            <a:extLst>
              <a:ext uri="{FF2B5EF4-FFF2-40B4-BE49-F238E27FC236}">
                <a16:creationId xmlns:a16="http://schemas.microsoft.com/office/drawing/2014/main" id="{4B64869E-F8E9-F818-DF4E-D08E415EACD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45765" y="1293365"/>
            <a:ext cx="914400" cy="914400"/>
          </a:xfrm>
          <a:prstGeom prst="rect">
            <a:avLst/>
          </a:prstGeom>
        </p:spPr>
      </p:pic>
      <p:pic>
        <p:nvPicPr>
          <p:cNvPr id="13" name="Grafik 12" descr="Chat Silhouette">
            <a:extLst>
              <a:ext uri="{FF2B5EF4-FFF2-40B4-BE49-F238E27FC236}">
                <a16:creationId xmlns:a16="http://schemas.microsoft.com/office/drawing/2014/main" id="{5D16C8B2-590B-AB83-29F9-8FF4D51C943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071739" y="960491"/>
            <a:ext cx="914400" cy="914400"/>
          </a:xfrm>
          <a:prstGeom prst="rect">
            <a:avLst/>
          </a:prstGeom>
        </p:spPr>
      </p:pic>
      <p:pic>
        <p:nvPicPr>
          <p:cNvPr id="17" name="Grafik 16" descr="Gedankenblase Silhouette">
            <a:extLst>
              <a:ext uri="{FF2B5EF4-FFF2-40B4-BE49-F238E27FC236}">
                <a16:creationId xmlns:a16="http://schemas.microsoft.com/office/drawing/2014/main" id="{AF358D4C-8D53-CD32-7457-A4F966BC38F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415521" y="1232475"/>
            <a:ext cx="914400" cy="914400"/>
          </a:xfrm>
          <a:prstGeom prst="rect">
            <a:avLst/>
          </a:prstGeom>
        </p:spPr>
      </p:pic>
      <p:pic>
        <p:nvPicPr>
          <p:cNvPr id="19" name="Grafik 18" descr="Chatblase Silhouette">
            <a:extLst>
              <a:ext uri="{FF2B5EF4-FFF2-40B4-BE49-F238E27FC236}">
                <a16:creationId xmlns:a16="http://schemas.microsoft.com/office/drawing/2014/main" id="{A81303A4-B200-4640-C0B7-F1563B0ACD8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20914" y="4044620"/>
            <a:ext cx="914400" cy="914400"/>
          </a:xfrm>
          <a:prstGeom prst="rect">
            <a:avLst/>
          </a:prstGeom>
        </p:spPr>
      </p:pic>
      <p:pic>
        <p:nvPicPr>
          <p:cNvPr id="21" name="Grafik 20" descr="Chat Silhouette">
            <a:extLst>
              <a:ext uri="{FF2B5EF4-FFF2-40B4-BE49-F238E27FC236}">
                <a16:creationId xmlns:a16="http://schemas.microsoft.com/office/drawing/2014/main" id="{9DAD8F6F-9362-32EA-3DC1-CA39EE9E42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3258" y="3797700"/>
            <a:ext cx="914400" cy="914400"/>
          </a:xfrm>
          <a:prstGeom prst="rect">
            <a:avLst/>
          </a:prstGeom>
        </p:spPr>
      </p:pic>
      <p:pic>
        <p:nvPicPr>
          <p:cNvPr id="23" name="Grafik 22" descr="Gedankenblase Silhouette">
            <a:extLst>
              <a:ext uri="{FF2B5EF4-FFF2-40B4-BE49-F238E27FC236}">
                <a16:creationId xmlns:a16="http://schemas.microsoft.com/office/drawing/2014/main" id="{CB6010F2-9B2F-7094-6E5A-BBF9463A3B5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824191" y="4534487"/>
            <a:ext cx="914400" cy="914400"/>
          </a:xfrm>
          <a:prstGeom prst="rect">
            <a:avLst/>
          </a:prstGeom>
        </p:spPr>
      </p:pic>
    </p:spTree>
    <p:extLst>
      <p:ext uri="{BB962C8B-B14F-4D97-AF65-F5344CB8AC3E}">
        <p14:creationId xmlns:p14="http://schemas.microsoft.com/office/powerpoint/2010/main" val="426272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http://schemas.microsoft.com/office/2006/metadata/properties"/>
    <ds:schemaRef ds:uri="http://purl.org/dc/terms/"/>
    <ds:schemaRef ds:uri="4873beb7-5857-4685-be1f-d57550cc96cc"/>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173</Words>
  <Application>Microsoft Office PowerPoint</Application>
  <PresentationFormat>Breitbild</PresentationFormat>
  <Paragraphs>23</Paragraphs>
  <Slides>5</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1" baseType="lpstr">
      <vt:lpstr>Calibri</vt:lpstr>
      <vt:lpstr>Calibri Light</vt:lpstr>
      <vt:lpstr>Euphemia</vt:lpstr>
      <vt:lpstr>Wingdings 3</vt:lpstr>
      <vt:lpstr>Rückblick</vt:lpstr>
      <vt:lpstr>think-cell Folie</vt:lpstr>
      <vt:lpstr>EU-CERT: European Certificates and Accreditation for European Projects</vt:lpstr>
      <vt:lpstr>Meeting Agenda Wednesday, 6th of December </vt:lpstr>
      <vt:lpstr>Current Status of the  EU-CERT project in the partner countries</vt:lpstr>
      <vt:lpstr>Discussion and Q&amp;A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2023-12-01T09:48:42Z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