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7"/>
  </p:notesMasterIdLst>
  <p:handoutMasterIdLst>
    <p:handoutMasterId r:id="rId18"/>
  </p:handoutMasterIdLst>
  <p:sldIdLst>
    <p:sldId id="408" r:id="rId5"/>
    <p:sldId id="409" r:id="rId6"/>
    <p:sldId id="379" r:id="rId7"/>
    <p:sldId id="415" r:id="rId8"/>
    <p:sldId id="377" r:id="rId9"/>
    <p:sldId id="383" r:id="rId10"/>
    <p:sldId id="407" r:id="rId11"/>
    <p:sldId id="384" r:id="rId12"/>
    <p:sldId id="396" r:id="rId13"/>
    <p:sldId id="397" r:id="rId14"/>
    <p:sldId id="416" r:id="rId15"/>
    <p:sldId id="35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62" autoAdjust="0"/>
    <p:restoredTop sz="80408" autoAdjust="0"/>
  </p:normalViewPr>
  <p:slideViewPr>
    <p:cSldViewPr snapToGrid="0" showGuides="1">
      <p:cViewPr varScale="1">
        <p:scale>
          <a:sx n="62" d="100"/>
          <a:sy n="62" d="100"/>
        </p:scale>
        <p:origin x="1147" y="34"/>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01.12.2023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01.12.2023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01.12.2023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01.12.2023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01.12.2023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01.12.2023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oleObject" Target="../embeddings/oleObject2.bin"/><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3.emf"/><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EU-CERT</a:t>
            </a:r>
            <a:br>
              <a:rPr lang="en-US" sz="2800" b="1" dirty="0"/>
            </a:br>
            <a:r>
              <a:rPr lang="en-US" sz="2800" b="1" dirty="0"/>
              <a:t>Transnational partner meeting (TPM4)</a:t>
            </a:r>
            <a:br>
              <a:rPr lang="en-US" sz="2800" b="1" dirty="0"/>
            </a:br>
            <a:r>
              <a:rPr lang="en-US" sz="2800" b="1" dirty="0"/>
              <a:t>in </a:t>
            </a:r>
            <a:r>
              <a:rPr lang="de-DE" sz="2800" b="1" dirty="0"/>
              <a:t>Zagreb, </a:t>
            </a:r>
            <a:r>
              <a:rPr lang="de-DE" sz="2800" b="1" dirty="0" err="1"/>
              <a:t>Croatia</a:t>
            </a:r>
            <a:endParaRPr lang="de-DE" sz="2800" b="1" dirty="0"/>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 EU-CERT – Accreditation and Documentation Conference!</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b="1" dirty="0"/>
              <a:t>5</a:t>
            </a:r>
            <a:r>
              <a:rPr lang="en-US" b="1" baseline="30000" dirty="0" err="1"/>
              <a:t>th</a:t>
            </a:r>
            <a:r>
              <a:rPr lang="en-US" b="1" dirty="0"/>
              <a:t> - 7</a:t>
            </a:r>
            <a:r>
              <a:rPr lang="en-US" b="1" baseline="30000" dirty="0"/>
              <a:t>th</a:t>
            </a:r>
            <a:r>
              <a:rPr lang="en-US" b="1" dirty="0"/>
              <a:t> of December 2023</a:t>
            </a:r>
            <a:endParaRPr lang="de-DE" dirty="0"/>
          </a:p>
          <a:p>
            <a:endParaRPr lang="en-US" sz="2000" b="1" dirty="0"/>
          </a:p>
          <a:p>
            <a:r>
              <a:rPr lang="en-US" sz="2000" b="1" dirty="0"/>
              <a:t>Insights into PR4</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65044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BFEF0-9C62-4495-85BB-60A21B548AB9}"/>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F5E7330F-A273-4F54-AE9D-6CBEBA3F3041}"/>
              </a:ext>
            </a:extLst>
          </p:cNvPr>
          <p:cNvSpPr>
            <a:spLocks noGrp="1"/>
          </p:cNvSpPr>
          <p:nvPr>
            <p:ph idx="1"/>
          </p:nvPr>
        </p:nvSpPr>
        <p:spPr>
          <a:xfrm>
            <a:off x="1097280" y="2481530"/>
            <a:ext cx="10058400" cy="4376470"/>
          </a:xfrm>
        </p:spPr>
        <p:txBody>
          <a:bodyPr>
            <a:normAutofit/>
          </a:bodyPr>
          <a:lstStyle/>
          <a:p>
            <a:pPr algn="ctr"/>
            <a:r>
              <a:rPr lang="de-DE" sz="2800" dirty="0"/>
              <a:t>Further information </a:t>
            </a:r>
            <a:r>
              <a:rPr lang="de-DE" sz="2800" dirty="0" err="1"/>
              <a:t>regarding</a:t>
            </a:r>
            <a:r>
              <a:rPr lang="de-DE" sz="2800" dirty="0"/>
              <a:t> </a:t>
            </a:r>
            <a:r>
              <a:rPr lang="de-DE" sz="2800" dirty="0" err="1"/>
              <a:t>the</a:t>
            </a:r>
            <a:r>
              <a:rPr lang="de-DE" sz="2800" dirty="0"/>
              <a:t> </a:t>
            </a:r>
          </a:p>
          <a:p>
            <a:pPr algn="ctr"/>
            <a:r>
              <a:rPr lang="de-DE" sz="2800" dirty="0" err="1"/>
              <a:t>accredition</a:t>
            </a:r>
            <a:r>
              <a:rPr lang="de-DE" sz="2800" dirty="0"/>
              <a:t> </a:t>
            </a:r>
            <a:r>
              <a:rPr lang="de-DE" sz="2800" dirty="0" err="1"/>
              <a:t>handbook</a:t>
            </a:r>
            <a:r>
              <a:rPr lang="de-DE" sz="2800" dirty="0"/>
              <a:t> </a:t>
            </a:r>
            <a:r>
              <a:rPr lang="de-DE" sz="2800" dirty="0" err="1"/>
              <a:t>coming</a:t>
            </a:r>
            <a:r>
              <a:rPr lang="de-DE" sz="2800" dirty="0"/>
              <a:t> </a:t>
            </a:r>
            <a:r>
              <a:rPr lang="de-DE" sz="2800" dirty="0" err="1"/>
              <a:t>soon</a:t>
            </a:r>
            <a:r>
              <a:rPr lang="de-DE" sz="2800" dirty="0"/>
              <a:t>…</a:t>
            </a:r>
          </a:p>
          <a:p>
            <a:pPr algn="ctr"/>
            <a:r>
              <a:rPr lang="de-DE" sz="2800" dirty="0" err="1"/>
              <a:t>when</a:t>
            </a:r>
            <a:r>
              <a:rPr lang="de-DE" sz="2800" dirty="0"/>
              <a:t> </a:t>
            </a:r>
            <a:r>
              <a:rPr lang="de-DE" sz="2800" dirty="0" err="1"/>
              <a:t>the</a:t>
            </a:r>
            <a:r>
              <a:rPr lang="de-DE" sz="2800" dirty="0"/>
              <a:t> </a:t>
            </a:r>
            <a:r>
              <a:rPr lang="de-DE" sz="2800" dirty="0" err="1"/>
              <a:t>programming</a:t>
            </a:r>
            <a:r>
              <a:rPr lang="de-DE" sz="2800" dirty="0"/>
              <a:t> </a:t>
            </a:r>
            <a:r>
              <a:rPr lang="de-DE" sz="2800" dirty="0" err="1"/>
              <a:t>is</a:t>
            </a:r>
            <a:r>
              <a:rPr lang="de-DE" sz="2800" dirty="0"/>
              <a:t> </a:t>
            </a:r>
            <a:r>
              <a:rPr lang="de-DE" sz="2800" dirty="0" err="1"/>
              <a:t>done</a:t>
            </a:r>
            <a:r>
              <a:rPr lang="de-DE" sz="2800" dirty="0"/>
              <a:t>.</a:t>
            </a:r>
          </a:p>
        </p:txBody>
      </p:sp>
    </p:spTree>
    <p:extLst>
      <p:ext uri="{BB962C8B-B14F-4D97-AF65-F5344CB8AC3E}">
        <p14:creationId xmlns:p14="http://schemas.microsoft.com/office/powerpoint/2010/main" val="115944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47F6055-5FA1-0FC1-8458-B87AA947C70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7" name="think-cell data - do not delete" hidden="1">
                        <a:extLst>
                          <a:ext uri="{FF2B5EF4-FFF2-40B4-BE49-F238E27FC236}">
                            <a16:creationId xmlns:a16="http://schemas.microsoft.com/office/drawing/2014/main" id="{947F6055-5FA1-0FC1-8458-B87AA947C70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7E2C23A-3549-A4C3-03D7-F717315E4F75}"/>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dirty="0">
                <a:solidFill>
                  <a:schemeClr val="tx1">
                    <a:lumMod val="85000"/>
                    <a:lumOff val="15000"/>
                  </a:schemeClr>
                </a:solidFill>
              </a:rPr>
              <a:t>Discussion and Q&amp;A</a:t>
            </a:r>
          </a:p>
        </p:txBody>
      </p:sp>
      <p:pic>
        <p:nvPicPr>
          <p:cNvPr id="5" name="Inhaltsplatzhalter 4" descr="Benutzer mit einfarbiger Füllung">
            <a:extLst>
              <a:ext uri="{FF2B5EF4-FFF2-40B4-BE49-F238E27FC236}">
                <a16:creationId xmlns:a16="http://schemas.microsoft.com/office/drawing/2014/main" id="{4E818591-0A5E-CB84-06E4-74F12B422827}"/>
              </a:ext>
            </a:extLst>
          </p:cNvPr>
          <p:cNvPicPr>
            <a:picLocks noGrp="1" noChangeAspect="1"/>
          </p:cNvPicPr>
          <p:nvPr>
            <p:ph idx="1"/>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3999" y="1163529"/>
            <a:ext cx="4001315" cy="4001315"/>
          </a:xfrm>
          <a:prstGeom prst="rect">
            <a:avLst/>
          </a:prstGeom>
        </p:spPr>
      </p:pic>
      <p:pic>
        <p:nvPicPr>
          <p:cNvPr id="9" name="Grafik 8" descr="Chatblase Silhouette">
            <a:extLst>
              <a:ext uri="{FF2B5EF4-FFF2-40B4-BE49-F238E27FC236}">
                <a16:creationId xmlns:a16="http://schemas.microsoft.com/office/drawing/2014/main" id="{4B64869E-F8E9-F818-DF4E-D08E415EACD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5765" y="1293365"/>
            <a:ext cx="914400" cy="914400"/>
          </a:xfrm>
          <a:prstGeom prst="rect">
            <a:avLst/>
          </a:prstGeom>
        </p:spPr>
      </p:pic>
      <p:pic>
        <p:nvPicPr>
          <p:cNvPr id="13" name="Grafik 12" descr="Chat Silhouette">
            <a:extLst>
              <a:ext uri="{FF2B5EF4-FFF2-40B4-BE49-F238E27FC236}">
                <a16:creationId xmlns:a16="http://schemas.microsoft.com/office/drawing/2014/main" id="{5D16C8B2-590B-AB83-29F9-8FF4D51C943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071739" y="960491"/>
            <a:ext cx="914400" cy="914400"/>
          </a:xfrm>
          <a:prstGeom prst="rect">
            <a:avLst/>
          </a:prstGeom>
        </p:spPr>
      </p:pic>
      <p:pic>
        <p:nvPicPr>
          <p:cNvPr id="17" name="Grafik 16" descr="Gedankenblase Silhouette">
            <a:extLst>
              <a:ext uri="{FF2B5EF4-FFF2-40B4-BE49-F238E27FC236}">
                <a16:creationId xmlns:a16="http://schemas.microsoft.com/office/drawing/2014/main" id="{AF358D4C-8D53-CD32-7457-A4F966BC38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15521" y="1232475"/>
            <a:ext cx="914400" cy="914400"/>
          </a:xfrm>
          <a:prstGeom prst="rect">
            <a:avLst/>
          </a:prstGeom>
        </p:spPr>
      </p:pic>
      <p:pic>
        <p:nvPicPr>
          <p:cNvPr id="19" name="Grafik 18" descr="Chatblase Silhouette">
            <a:extLst>
              <a:ext uri="{FF2B5EF4-FFF2-40B4-BE49-F238E27FC236}">
                <a16:creationId xmlns:a16="http://schemas.microsoft.com/office/drawing/2014/main" id="{A81303A4-B200-4640-C0B7-F1563B0ACD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20914" y="4044620"/>
            <a:ext cx="914400" cy="914400"/>
          </a:xfrm>
          <a:prstGeom prst="rect">
            <a:avLst/>
          </a:prstGeom>
        </p:spPr>
      </p:pic>
      <p:pic>
        <p:nvPicPr>
          <p:cNvPr id="21" name="Grafik 20" descr="Chat Silhouette">
            <a:extLst>
              <a:ext uri="{FF2B5EF4-FFF2-40B4-BE49-F238E27FC236}">
                <a16:creationId xmlns:a16="http://schemas.microsoft.com/office/drawing/2014/main" id="{9DAD8F6F-9362-32EA-3DC1-CA39EE9E42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3258" y="3797700"/>
            <a:ext cx="914400" cy="914400"/>
          </a:xfrm>
          <a:prstGeom prst="rect">
            <a:avLst/>
          </a:prstGeom>
        </p:spPr>
      </p:pic>
      <p:pic>
        <p:nvPicPr>
          <p:cNvPr id="23" name="Grafik 22" descr="Gedankenblase Silhouette">
            <a:extLst>
              <a:ext uri="{FF2B5EF4-FFF2-40B4-BE49-F238E27FC236}">
                <a16:creationId xmlns:a16="http://schemas.microsoft.com/office/drawing/2014/main" id="{CB6010F2-9B2F-7094-6E5A-BBF9463A3B5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824191" y="4534487"/>
            <a:ext cx="914400" cy="914400"/>
          </a:xfrm>
          <a:prstGeom prst="rect">
            <a:avLst/>
          </a:prstGeom>
        </p:spPr>
      </p:pic>
    </p:spTree>
    <p:extLst>
      <p:ext uri="{BB962C8B-B14F-4D97-AF65-F5344CB8AC3E}">
        <p14:creationId xmlns:p14="http://schemas.microsoft.com/office/powerpoint/2010/main" val="426272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DF1327C-623E-93A2-2151-BE800FC136A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7DF1327C-623E-93A2-2151-BE800FC136A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10" name="Grafik 9">
            <a:extLst>
              <a:ext uri="{FF2B5EF4-FFF2-40B4-BE49-F238E27FC236}">
                <a16:creationId xmlns:a16="http://schemas.microsoft.com/office/drawing/2014/main" id="{96B2EED2-1056-B051-84FE-D6B9556F3085}"/>
              </a:ext>
            </a:extLst>
          </p:cNvPr>
          <p:cNvPicPr>
            <a:picLocks noChangeAspect="1"/>
          </p:cNvPicPr>
          <p:nvPr/>
        </p:nvPicPr>
        <p:blipFill>
          <a:blip r:embed="rId5"/>
          <a:stretch>
            <a:fillRect/>
          </a:stretch>
        </p:blipFill>
        <p:spPr>
          <a:xfrm>
            <a:off x="4400693" y="126884"/>
            <a:ext cx="5268908" cy="6032642"/>
          </a:xfrm>
          <a:prstGeom prst="rect">
            <a:avLst/>
          </a:prstGeom>
          <a:ln>
            <a:solidFill>
              <a:schemeClr val="tx1"/>
            </a:solidFill>
          </a:ln>
        </p:spPr>
      </p:pic>
      <p:sp>
        <p:nvSpPr>
          <p:cNvPr id="3" name="Rechteck 2">
            <a:extLst>
              <a:ext uri="{FF2B5EF4-FFF2-40B4-BE49-F238E27FC236}">
                <a16:creationId xmlns:a16="http://schemas.microsoft.com/office/drawing/2014/main" id="{474F0AEA-2F89-3A64-0498-5EEAE874C849}"/>
              </a:ext>
            </a:extLst>
          </p:cNvPr>
          <p:cNvSpPr/>
          <p:nvPr/>
        </p:nvSpPr>
        <p:spPr>
          <a:xfrm>
            <a:off x="4400692" y="2709331"/>
            <a:ext cx="5268907" cy="1183047"/>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36489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4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Handbook</a:t>
            </a:r>
          </a:p>
          <a:p>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367155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nvPr>
        </p:nvGraphicFramePr>
        <p:xfrm>
          <a:off x="1097280" y="1323801"/>
          <a:ext cx="9576824" cy="481584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1681157">
                  <a:extLst>
                    <a:ext uri="{9D8B030D-6E8A-4147-A177-3AD203B41FA5}">
                      <a16:colId xmlns:a16="http://schemas.microsoft.com/office/drawing/2014/main" val="3095970847"/>
                    </a:ext>
                  </a:extLst>
                </a:gridCol>
              </a:tblGrid>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1921303077"/>
                  </a:ext>
                </a:extLst>
              </a:tr>
              <a:tr h="370840">
                <a:tc gridSpan="5">
                  <a:txBody>
                    <a:bodyPr/>
                    <a:lstStyle/>
                    <a:p>
                      <a:pPr marL="285750" indent="-285750">
                        <a:buFont typeface="Wingdings" panose="05000000000000000000" pitchFamily="2" charset="2"/>
                        <a:buChar char="ü"/>
                      </a:pPr>
                      <a:r>
                        <a:rPr lang="de-DE" sz="1600" b="1" dirty="0"/>
                        <a:t>Accreditation Handbook</a:t>
                      </a:r>
                    </a:p>
                    <a:p>
                      <a:pPr marL="742950" lvl="1" indent="-285750">
                        <a:buFont typeface="Arial" panose="020B0604020202020204" pitchFamily="34" charset="0"/>
                        <a:buChar char="•"/>
                      </a:pPr>
                      <a:r>
                        <a:rPr lang="en-GB" sz="1600" b="0" dirty="0"/>
                        <a:t>explanation of the processes and the criteria within a detailed handbook which provided a compilation of all information needed</a:t>
                      </a:r>
                    </a:p>
                    <a:p>
                      <a:pPr marL="742950" lvl="1" indent="-285750">
                        <a:buFont typeface="Arial" panose="020B0604020202020204" pitchFamily="34" charset="0"/>
                        <a:buChar char="•"/>
                      </a:pPr>
                      <a:r>
                        <a:rPr lang="en-GB" sz="1600" b="0" dirty="0"/>
                        <a:t>a book which will be accessible in a printed and an online version</a:t>
                      </a:r>
                    </a:p>
                    <a:p>
                      <a:pPr marL="742950" lvl="1" indent="-285750">
                        <a:buFont typeface="Arial" panose="020B0604020202020204" pitchFamily="34" charset="0"/>
                        <a:buChar char="•"/>
                      </a:pPr>
                      <a:r>
                        <a:rPr lang="en-GB" sz="1600" b="0" dirty="0"/>
                        <a:t>accreditation handbook provides general information on accreditation for adult education and the accreditation and certification processes within EU-CERT</a:t>
                      </a:r>
                    </a:p>
                    <a:p>
                      <a:pPr marL="742950" lvl="1" indent="-285750">
                        <a:buFont typeface="Arial" panose="020B0604020202020204" pitchFamily="34" charset="0"/>
                        <a:buChar char="•"/>
                      </a:pPr>
                      <a:r>
                        <a:rPr lang="en-GB" sz="1600" b="0" dirty="0"/>
                        <a:t>addresses the quality criteria and explains them and their use</a:t>
                      </a:r>
                    </a:p>
                    <a:p>
                      <a:pPr marL="742950" lvl="1" indent="-285750">
                        <a:buFont typeface="Arial" panose="020B0604020202020204" pitchFamily="34" charset="0"/>
                        <a:buChar char="•"/>
                      </a:pPr>
                      <a:r>
                        <a:rPr lang="en-GB" sz="1600" b="0" dirty="0"/>
                        <a:t>Guideline A, which steers the user through the accreditation process and the website</a:t>
                      </a:r>
                    </a:p>
                    <a:p>
                      <a:pPr marL="742950" lvl="1" indent="-285750">
                        <a:buFont typeface="Arial" panose="020B0604020202020204" pitchFamily="34" charset="0"/>
                        <a:buChar char="•"/>
                      </a:pPr>
                      <a:r>
                        <a:rPr lang="en-GB" sz="1600" b="0" dirty="0"/>
                        <a:t>Guideline B, which provides </a:t>
                      </a:r>
                      <a:r>
                        <a:rPr lang="en-GB" sz="1600" b="0" dirty="0" err="1"/>
                        <a:t>provides</a:t>
                      </a:r>
                      <a:r>
                        <a:rPr lang="en-GB" sz="1600" b="0" dirty="0"/>
                        <a:t> help and hints for the accreditation/evaluators</a:t>
                      </a:r>
                    </a:p>
                    <a:p>
                      <a:pPr marL="742950" lvl="1" indent="-285750">
                        <a:buFont typeface="Arial" panose="020B0604020202020204" pitchFamily="34" charset="0"/>
                        <a:buChar char="•"/>
                      </a:pPr>
                      <a:r>
                        <a:rPr lang="en-GB" sz="1600" b="0" dirty="0"/>
                        <a:t>complete book version which addresses the following aspects: (a) General introduction into accreditation, certification and certificates (b) The need for accreditation, certification and certificates in adult education (c) EU-CERT - Overview of the project, its aims and objectives (d) The Accreditation and Certification processes of EU-CERT (e) The quality criteria of EU-CERT (f) User guidelines through the accreditation process and the website (g) </a:t>
                      </a:r>
                      <a:r>
                        <a:rPr lang="en-GB" sz="1600" b="0" dirty="0" err="1"/>
                        <a:t>Accreditators</a:t>
                      </a:r>
                      <a:r>
                        <a:rPr lang="en-GB" sz="1600" b="0" dirty="0"/>
                        <a:t>/evaluator guideline (h) Results of the EU-CERT Research on Accreditation and Certification in EUROPEAN adult education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600" dirty="0"/>
                        <a:t> </a:t>
                      </a:r>
                      <a:r>
                        <a:rPr lang="en-GB" sz="1600" b="1" dirty="0"/>
                        <a:t>EU-CERT Accreditation Handbook in progress, waiting for the website to be finalized</a:t>
                      </a:r>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extLst>
                  <a:ext uri="{0D108BD9-81ED-4DB2-BD59-A6C34878D82A}">
                    <a16:rowId xmlns:a16="http://schemas.microsoft.com/office/drawing/2014/main" val="219865076"/>
                  </a:ext>
                </a:extLst>
              </a:tr>
            </a:tbl>
          </a:graphicData>
        </a:graphic>
      </p:graphicFrame>
    </p:spTree>
    <p:extLst>
      <p:ext uri="{BB962C8B-B14F-4D97-AF65-F5344CB8AC3E}">
        <p14:creationId xmlns:p14="http://schemas.microsoft.com/office/powerpoint/2010/main" val="296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r>
              <a:rPr lang="de-DE" dirty="0"/>
              <a:t>The </a:t>
            </a:r>
            <a:r>
              <a:rPr lang="de-DE" dirty="0" err="1"/>
              <a:t>accreditation</a:t>
            </a:r>
            <a:r>
              <a:rPr lang="de-DE" dirty="0"/>
              <a:t> </a:t>
            </a:r>
            <a:r>
              <a:rPr lang="de-DE" dirty="0" err="1"/>
              <a:t>handbook</a:t>
            </a:r>
            <a:r>
              <a:rPr lang="de-DE" dirty="0"/>
              <a:t> will </a:t>
            </a:r>
            <a:r>
              <a:rPr lang="de-DE" dirty="0" err="1"/>
              <a:t>be</a:t>
            </a:r>
            <a:r>
              <a:rPr lang="de-DE" dirty="0"/>
              <a:t> a </a:t>
            </a:r>
            <a:r>
              <a:rPr lang="de-DE" sz="2800" b="1" dirty="0" err="1"/>
              <a:t>best</a:t>
            </a:r>
            <a:r>
              <a:rPr lang="de-DE" sz="2800" b="1" dirty="0"/>
              <a:t> </a:t>
            </a:r>
            <a:r>
              <a:rPr lang="de-DE" sz="2800" b="1" dirty="0" err="1"/>
              <a:t>practice</a:t>
            </a:r>
            <a:r>
              <a:rPr lang="de-DE" sz="2800" b="1" dirty="0"/>
              <a:t> </a:t>
            </a:r>
            <a:r>
              <a:rPr lang="de-DE" sz="2800" b="1" dirty="0" err="1"/>
              <a:t>guidelines</a:t>
            </a:r>
            <a:r>
              <a:rPr lang="de-DE" sz="2800" b="1" dirty="0"/>
              <a:t>/ report </a:t>
            </a:r>
            <a:r>
              <a:rPr lang="de-DE" sz="2800" b="1" dirty="0" err="1"/>
              <a:t>offers</a:t>
            </a:r>
            <a:r>
              <a:rPr lang="de-DE" sz="2800" b="1" dirty="0"/>
              <a:t> in a </a:t>
            </a:r>
            <a:r>
              <a:rPr lang="de-DE" sz="2800" b="1" dirty="0" err="1"/>
              <a:t>book</a:t>
            </a:r>
            <a:r>
              <a:rPr lang="de-DE" sz="2800" b="1" dirty="0"/>
              <a:t> </a:t>
            </a:r>
            <a:r>
              <a:rPr lang="de-DE" sz="2800" b="1" dirty="0" err="1"/>
              <a:t>format</a:t>
            </a:r>
            <a:r>
              <a:rPr lang="de-DE" sz="2800" b="1" dirty="0"/>
              <a:t>  </a:t>
            </a:r>
          </a:p>
          <a:p>
            <a:pPr>
              <a:buFont typeface="Wingdings" panose="05000000000000000000" pitchFamily="2" charset="2"/>
              <a:buChar char="§"/>
            </a:pPr>
            <a:r>
              <a:rPr lang="en-US" dirty="0"/>
              <a:t> To get in touch with the EU-CERT accreditation and certification system it is helpful to get an </a:t>
            </a:r>
            <a:r>
              <a:rPr lang="en-US" b="1" dirty="0"/>
              <a:t>explanation of the processes and the criteria within a detailed handbook </a:t>
            </a:r>
            <a:r>
              <a:rPr lang="en-US" dirty="0"/>
              <a:t>which provided a compilation of all information needed. </a:t>
            </a:r>
          </a:p>
          <a:p>
            <a:pPr>
              <a:buFont typeface="Wingdings" panose="05000000000000000000" pitchFamily="2" charset="2"/>
              <a:buChar char="§"/>
            </a:pPr>
            <a:r>
              <a:rPr lang="en-US" dirty="0"/>
              <a:t> This offers more </a:t>
            </a:r>
            <a:r>
              <a:rPr lang="en-US" b="1" dirty="0"/>
              <a:t>transparency</a:t>
            </a:r>
            <a:r>
              <a:rPr lang="en-US" dirty="0"/>
              <a:t> to the </a:t>
            </a:r>
            <a:r>
              <a:rPr lang="en-US" b="1" dirty="0"/>
              <a:t>target groups </a:t>
            </a:r>
            <a:r>
              <a:rPr lang="en-US" dirty="0"/>
              <a:t>of the users of result in adult education but also to the target groups of coordinators of adult education project who want to get their project results accredited. </a:t>
            </a:r>
          </a:p>
          <a:p>
            <a:pPr>
              <a:buFont typeface="Wingdings" panose="05000000000000000000" pitchFamily="2" charset="2"/>
              <a:buChar char="§"/>
            </a:pPr>
            <a:r>
              <a:rPr lang="en-US" b="1" dirty="0"/>
              <a:t> The impact of such a handbook is directly at all users. </a:t>
            </a:r>
            <a:r>
              <a:rPr lang="en-US" dirty="0"/>
              <a:t>They get accustomed to the processes and can transfer these experiences also to future use of certificates. </a:t>
            </a:r>
            <a:endParaRPr lang="de-DE" b="1" dirty="0"/>
          </a:p>
        </p:txBody>
      </p:sp>
    </p:spTree>
    <p:extLst>
      <p:ext uri="{BB962C8B-B14F-4D97-AF65-F5344CB8AC3E}">
        <p14:creationId xmlns:p14="http://schemas.microsoft.com/office/powerpoint/2010/main" val="2293897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r>
              <a:rPr lang="en-US" dirty="0"/>
              <a:t>The book will be assessable in a </a:t>
            </a:r>
            <a:r>
              <a:rPr lang="en-US" b="1" dirty="0"/>
              <a:t>printed</a:t>
            </a:r>
            <a:r>
              <a:rPr lang="en-US" dirty="0"/>
              <a:t> and an </a:t>
            </a:r>
            <a:r>
              <a:rPr lang="en-US" b="1" dirty="0"/>
              <a:t>online version</a:t>
            </a:r>
            <a:r>
              <a:rPr lang="en-US" dirty="0"/>
              <a:t>. </a:t>
            </a:r>
          </a:p>
          <a:p>
            <a:r>
              <a:rPr lang="en-US" dirty="0"/>
              <a:t>The accreditation handbook provides </a:t>
            </a:r>
            <a:r>
              <a:rPr lang="en-US" b="1" dirty="0" err="1"/>
              <a:t>generell</a:t>
            </a:r>
            <a:r>
              <a:rPr lang="en-US" b="1" dirty="0"/>
              <a:t> information on </a:t>
            </a:r>
            <a:r>
              <a:rPr lang="en-US" b="1" dirty="0" err="1"/>
              <a:t>acccreditation</a:t>
            </a:r>
            <a:r>
              <a:rPr lang="en-US" b="1" dirty="0"/>
              <a:t> </a:t>
            </a:r>
            <a:r>
              <a:rPr lang="en-US" dirty="0"/>
              <a:t>for </a:t>
            </a:r>
            <a:r>
              <a:rPr lang="en-US" b="1" dirty="0"/>
              <a:t>adult education </a:t>
            </a:r>
            <a:r>
              <a:rPr lang="en-US" dirty="0"/>
              <a:t>and the </a:t>
            </a:r>
            <a:r>
              <a:rPr lang="en-US" b="1" dirty="0"/>
              <a:t>accreditation and certification processes within EU-CERT: </a:t>
            </a:r>
          </a:p>
          <a:p>
            <a:endParaRPr lang="en-US" dirty="0"/>
          </a:p>
          <a:p>
            <a:pPr lvl="2">
              <a:buFont typeface="Wingdings" panose="05000000000000000000" pitchFamily="2" charset="2"/>
              <a:buChar char="§"/>
            </a:pPr>
            <a:r>
              <a:rPr lang="en-US" sz="2000" b="1" dirty="0"/>
              <a:t>addresses the quality criteria </a:t>
            </a:r>
            <a:r>
              <a:rPr lang="en-US" sz="2000" dirty="0"/>
              <a:t>and </a:t>
            </a:r>
          </a:p>
          <a:p>
            <a:pPr lvl="2">
              <a:buFont typeface="Wingdings" panose="05000000000000000000" pitchFamily="2" charset="2"/>
              <a:buChar char="§"/>
            </a:pPr>
            <a:r>
              <a:rPr lang="en-US" sz="2000" b="1" dirty="0"/>
              <a:t>explains them </a:t>
            </a:r>
            <a:r>
              <a:rPr lang="en-US" sz="2000" dirty="0"/>
              <a:t>and </a:t>
            </a:r>
          </a:p>
          <a:p>
            <a:pPr lvl="2">
              <a:buFont typeface="Wingdings" panose="05000000000000000000" pitchFamily="2" charset="2"/>
              <a:buChar char="§"/>
            </a:pPr>
            <a:r>
              <a:rPr lang="en-US" sz="2000" b="1" dirty="0"/>
              <a:t>their use</a:t>
            </a:r>
            <a:r>
              <a:rPr lang="en-US" sz="2000" dirty="0"/>
              <a:t>. </a:t>
            </a:r>
          </a:p>
        </p:txBody>
      </p:sp>
    </p:spTree>
    <p:extLst>
      <p:ext uri="{BB962C8B-B14F-4D97-AF65-F5344CB8AC3E}">
        <p14:creationId xmlns:p14="http://schemas.microsoft.com/office/powerpoint/2010/main" val="270844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726B93-8A80-EF79-C049-8F9360D9D1AA}"/>
              </a:ext>
            </a:extLst>
          </p:cNvPr>
          <p:cNvSpPr>
            <a:spLocks noGrp="1"/>
          </p:cNvSpPr>
          <p:nvPr>
            <p:ph type="title"/>
          </p:nvPr>
        </p:nvSpPr>
        <p:spPr/>
        <p:txBody>
          <a:bodyPr/>
          <a:lstStyle/>
          <a:p>
            <a:r>
              <a:rPr lang="de-DE" dirty="0"/>
              <a:t>Handbook </a:t>
            </a:r>
            <a:r>
              <a:rPr lang="de-DE" dirty="0" err="1"/>
              <a:t>core</a:t>
            </a:r>
            <a:r>
              <a:rPr lang="de-DE" dirty="0"/>
              <a:t> </a:t>
            </a:r>
            <a:r>
              <a:rPr lang="de-DE" dirty="0" err="1"/>
              <a:t>information</a:t>
            </a:r>
            <a:endParaRPr lang="de-DE" dirty="0"/>
          </a:p>
        </p:txBody>
      </p:sp>
      <p:sp>
        <p:nvSpPr>
          <p:cNvPr id="3" name="Inhaltsplatzhalter 2">
            <a:extLst>
              <a:ext uri="{FF2B5EF4-FFF2-40B4-BE49-F238E27FC236}">
                <a16:creationId xmlns:a16="http://schemas.microsoft.com/office/drawing/2014/main" id="{5EDA3F5E-087E-E23B-73A3-060CF7B2E402}"/>
              </a:ext>
            </a:extLst>
          </p:cNvPr>
          <p:cNvSpPr>
            <a:spLocks noGrp="1"/>
          </p:cNvSpPr>
          <p:nvPr>
            <p:ph idx="1"/>
          </p:nvPr>
        </p:nvSpPr>
        <p:spPr/>
        <p:txBody>
          <a:bodyPr>
            <a:normAutofit fontScale="92500" lnSpcReduction="10000"/>
          </a:bodyPr>
          <a:lstStyle/>
          <a:p>
            <a:pPr marL="457200" indent="-457200">
              <a:buFont typeface="+mj-lt"/>
              <a:buAutoNum type="arabicPeriod"/>
            </a:pPr>
            <a:r>
              <a:rPr lang="de-DE" dirty="0"/>
              <a:t>The </a:t>
            </a:r>
            <a:r>
              <a:rPr lang="de-DE" dirty="0" err="1"/>
              <a:t>handbook</a:t>
            </a:r>
            <a:r>
              <a:rPr lang="de-DE" dirty="0"/>
              <a:t> </a:t>
            </a:r>
            <a:r>
              <a:rPr lang="de-DE" dirty="0" err="1"/>
              <a:t>provides</a:t>
            </a:r>
            <a:r>
              <a:rPr lang="de-DE" dirty="0"/>
              <a:t> a </a:t>
            </a:r>
            <a:r>
              <a:rPr lang="de-DE" dirty="0" err="1"/>
              <a:t>rough</a:t>
            </a:r>
            <a:r>
              <a:rPr lang="de-DE" dirty="0"/>
              <a:t> </a:t>
            </a:r>
            <a:r>
              <a:rPr lang="de-DE" dirty="0" err="1"/>
              <a:t>overview</a:t>
            </a:r>
            <a:r>
              <a:rPr lang="de-DE" dirty="0"/>
              <a:t> on </a:t>
            </a:r>
            <a:r>
              <a:rPr lang="de-DE" dirty="0" err="1"/>
              <a:t>the</a:t>
            </a:r>
            <a:r>
              <a:rPr lang="de-DE" dirty="0"/>
              <a:t> </a:t>
            </a:r>
            <a:r>
              <a:rPr lang="de-DE" dirty="0" err="1"/>
              <a:t>project</a:t>
            </a:r>
            <a:r>
              <a:rPr lang="de-DE" dirty="0"/>
              <a:t>.</a:t>
            </a:r>
          </a:p>
          <a:p>
            <a:pPr marL="457200" indent="-457200">
              <a:buFont typeface="+mj-lt"/>
              <a:buAutoNum type="arabicPeriod"/>
            </a:pPr>
            <a:r>
              <a:rPr lang="de-DE" dirty="0"/>
              <a:t>The </a:t>
            </a:r>
            <a:r>
              <a:rPr lang="de-DE" dirty="0" err="1"/>
              <a:t>handbook</a:t>
            </a:r>
            <a:r>
              <a:rPr lang="de-DE" dirty="0"/>
              <a:t> </a:t>
            </a:r>
            <a:r>
              <a:rPr lang="de-DE" dirty="0" err="1"/>
              <a:t>comes</a:t>
            </a:r>
            <a:r>
              <a:rPr lang="de-DE" dirty="0"/>
              <a:t> </a:t>
            </a:r>
            <a:r>
              <a:rPr lang="de-DE" dirty="0" err="1"/>
              <a:t>basic</a:t>
            </a:r>
            <a:r>
              <a:rPr lang="de-DE" dirty="0"/>
              <a:t> </a:t>
            </a:r>
            <a:r>
              <a:rPr lang="de-DE" dirty="0" err="1"/>
              <a:t>information</a:t>
            </a:r>
            <a:r>
              <a:rPr lang="de-DE" dirty="0"/>
              <a:t> on </a:t>
            </a:r>
            <a:r>
              <a:rPr lang="de-DE" dirty="0" err="1"/>
              <a:t>accreditation</a:t>
            </a:r>
            <a:r>
              <a:rPr lang="de-DE" dirty="0"/>
              <a:t> and </a:t>
            </a:r>
            <a:r>
              <a:rPr lang="de-DE" dirty="0" err="1"/>
              <a:t>certification</a:t>
            </a:r>
            <a:r>
              <a:rPr lang="de-DE" dirty="0"/>
              <a:t> </a:t>
            </a:r>
            <a:r>
              <a:rPr lang="de-DE" dirty="0" err="1"/>
              <a:t>processes</a:t>
            </a:r>
            <a:r>
              <a:rPr lang="de-DE" dirty="0"/>
              <a:t>.</a:t>
            </a:r>
          </a:p>
          <a:p>
            <a:pPr marL="457200" indent="-457200">
              <a:buFont typeface="+mj-lt"/>
              <a:buAutoNum type="arabicPeriod"/>
            </a:pPr>
            <a:r>
              <a:rPr lang="de-DE" dirty="0"/>
              <a:t>The </a:t>
            </a:r>
            <a:r>
              <a:rPr lang="de-DE" dirty="0" err="1"/>
              <a:t>handbook</a:t>
            </a:r>
            <a:r>
              <a:rPr lang="de-DE" dirty="0"/>
              <a:t> </a:t>
            </a:r>
            <a:r>
              <a:rPr lang="de-DE" dirty="0" err="1"/>
              <a:t>helps</a:t>
            </a:r>
            <a:r>
              <a:rPr lang="de-DE" dirty="0"/>
              <a:t> to </a:t>
            </a:r>
            <a:r>
              <a:rPr lang="de-DE" dirty="0" err="1"/>
              <a:t>understand</a:t>
            </a:r>
            <a:r>
              <a:rPr lang="de-DE" dirty="0"/>
              <a:t> </a:t>
            </a:r>
            <a:r>
              <a:rPr lang="de-DE" dirty="0" err="1"/>
              <a:t>the</a:t>
            </a:r>
            <a:r>
              <a:rPr lang="de-DE" dirty="0"/>
              <a:t> </a:t>
            </a:r>
            <a:r>
              <a:rPr lang="de-DE" dirty="0" err="1"/>
              <a:t>accreditation</a:t>
            </a:r>
            <a:r>
              <a:rPr lang="de-DE" dirty="0"/>
              <a:t> </a:t>
            </a:r>
            <a:r>
              <a:rPr lang="de-DE" dirty="0" err="1"/>
              <a:t>criteria</a:t>
            </a:r>
            <a:endParaRPr lang="de-DE" dirty="0"/>
          </a:p>
          <a:p>
            <a:pPr marL="457200" indent="-457200">
              <a:buFont typeface="+mj-lt"/>
              <a:buAutoNum type="arabicPeriod"/>
            </a:pPr>
            <a:r>
              <a:rPr lang="de-DE" dirty="0"/>
              <a:t>The </a:t>
            </a:r>
            <a:r>
              <a:rPr lang="de-DE" dirty="0" err="1"/>
              <a:t>handbook</a:t>
            </a:r>
            <a:r>
              <a:rPr lang="de-DE" dirty="0"/>
              <a:t> </a:t>
            </a:r>
            <a:r>
              <a:rPr lang="de-DE" dirty="0" err="1"/>
              <a:t>offers</a:t>
            </a:r>
            <a:r>
              <a:rPr lang="de-DE" dirty="0"/>
              <a:t> a </a:t>
            </a:r>
            <a:r>
              <a:rPr lang="de-DE" dirty="0" err="1"/>
              <a:t>step-by-step</a:t>
            </a:r>
            <a:r>
              <a:rPr lang="de-DE" dirty="0"/>
              <a:t> </a:t>
            </a:r>
            <a:r>
              <a:rPr lang="de-DE" dirty="0" err="1"/>
              <a:t>approach</a:t>
            </a:r>
            <a:r>
              <a:rPr lang="de-DE" dirty="0"/>
              <a:t> </a:t>
            </a:r>
            <a:r>
              <a:rPr lang="de-DE" dirty="0" err="1"/>
              <a:t>how</a:t>
            </a:r>
            <a:r>
              <a:rPr lang="de-DE" dirty="0"/>
              <a:t> to handle </a:t>
            </a:r>
            <a:r>
              <a:rPr lang="de-DE" dirty="0" err="1"/>
              <a:t>two</a:t>
            </a:r>
            <a:r>
              <a:rPr lang="de-DE" dirty="0"/>
              <a:t> </a:t>
            </a:r>
            <a:r>
              <a:rPr lang="de-DE" dirty="0" err="1"/>
              <a:t>accreditation</a:t>
            </a:r>
            <a:r>
              <a:rPr lang="de-DE" dirty="0"/>
              <a:t> </a:t>
            </a:r>
            <a:r>
              <a:rPr lang="de-DE" dirty="0" err="1"/>
              <a:t>types</a:t>
            </a:r>
            <a:endParaRPr lang="de-DE" dirty="0"/>
          </a:p>
          <a:p>
            <a:pPr marL="457200" indent="-457200">
              <a:buFont typeface="+mj-lt"/>
              <a:buAutoNum type="arabicPeriod"/>
            </a:pPr>
            <a:endParaRPr lang="de-DE" dirty="0"/>
          </a:p>
          <a:p>
            <a:pPr marL="457200" indent="-457200">
              <a:buFont typeface="+mj-lt"/>
              <a:buAutoNum type="arabicPeriod"/>
            </a:pPr>
            <a:endParaRPr lang="de-DE" dirty="0"/>
          </a:p>
          <a:p>
            <a:pPr marL="0" indent="0">
              <a:buNone/>
            </a:pPr>
            <a:endParaRPr lang="de-DE" dirty="0"/>
          </a:p>
          <a:p>
            <a:pPr marL="0" indent="0">
              <a:buNone/>
            </a:pPr>
            <a:br>
              <a:rPr lang="de-DE" dirty="0"/>
            </a:br>
            <a:endParaRPr lang="de-DE" dirty="0"/>
          </a:p>
          <a:p>
            <a:pPr algn="ctr"/>
            <a:r>
              <a:rPr lang="de-DE" dirty="0"/>
              <a:t>The </a:t>
            </a:r>
            <a:r>
              <a:rPr lang="de-DE" dirty="0" err="1"/>
              <a:t>translation</a:t>
            </a:r>
            <a:r>
              <a:rPr lang="de-DE" dirty="0"/>
              <a:t> in </a:t>
            </a:r>
            <a:r>
              <a:rPr lang="de-DE" dirty="0" err="1"/>
              <a:t>the</a:t>
            </a:r>
            <a:r>
              <a:rPr lang="de-DE" dirty="0"/>
              <a:t> </a:t>
            </a:r>
            <a:r>
              <a:rPr lang="de-DE" dirty="0" err="1"/>
              <a:t>partner</a:t>
            </a:r>
            <a:r>
              <a:rPr lang="de-DE" dirty="0"/>
              <a:t> </a:t>
            </a:r>
            <a:r>
              <a:rPr lang="de-DE" dirty="0" err="1"/>
              <a:t>languages</a:t>
            </a:r>
            <a:r>
              <a:rPr lang="de-DE" dirty="0"/>
              <a:t> will </a:t>
            </a:r>
            <a:r>
              <a:rPr lang="de-DE" dirty="0" err="1"/>
              <a:t>be</a:t>
            </a:r>
            <a:r>
              <a:rPr lang="de-DE" dirty="0"/>
              <a:t> </a:t>
            </a:r>
            <a:r>
              <a:rPr lang="de-DE" dirty="0" err="1"/>
              <a:t>done</a:t>
            </a:r>
            <a:r>
              <a:rPr lang="de-DE" dirty="0"/>
              <a:t> </a:t>
            </a:r>
            <a:r>
              <a:rPr lang="de-DE" dirty="0" err="1"/>
              <a:t>with</a:t>
            </a:r>
            <a:r>
              <a:rPr lang="de-DE" dirty="0"/>
              <a:t> DEEPL and after </a:t>
            </a:r>
            <a:r>
              <a:rPr lang="de-DE" dirty="0" err="1"/>
              <a:t>that</a:t>
            </a:r>
            <a:r>
              <a:rPr lang="de-DE" dirty="0"/>
              <a:t> </a:t>
            </a:r>
            <a:r>
              <a:rPr lang="de-DE" dirty="0" err="1"/>
              <a:t>checked</a:t>
            </a:r>
            <a:r>
              <a:rPr lang="de-DE" dirty="0"/>
              <a:t> </a:t>
            </a:r>
            <a:r>
              <a:rPr lang="de-DE" dirty="0" err="1"/>
              <a:t>by</a:t>
            </a:r>
            <a:r>
              <a:rPr lang="de-DE" dirty="0"/>
              <a:t> </a:t>
            </a:r>
            <a:r>
              <a:rPr lang="de-DE" dirty="0" err="1"/>
              <a:t>the</a:t>
            </a:r>
            <a:r>
              <a:rPr lang="de-DE" dirty="0"/>
              <a:t> </a:t>
            </a:r>
            <a:r>
              <a:rPr lang="de-DE" dirty="0" err="1"/>
              <a:t>partners</a:t>
            </a:r>
            <a:r>
              <a:rPr lang="de-DE" dirty="0"/>
              <a:t>.</a:t>
            </a:r>
          </a:p>
        </p:txBody>
      </p:sp>
      <p:sp>
        <p:nvSpPr>
          <p:cNvPr id="4" name="Rechteck: abgerundete Ecken 3">
            <a:extLst>
              <a:ext uri="{FF2B5EF4-FFF2-40B4-BE49-F238E27FC236}">
                <a16:creationId xmlns:a16="http://schemas.microsoft.com/office/drawing/2014/main" id="{5807C2B4-DA38-42FE-8F45-B80B1E620B2A}"/>
              </a:ext>
            </a:extLst>
          </p:cNvPr>
          <p:cNvSpPr/>
          <p:nvPr/>
        </p:nvSpPr>
        <p:spPr>
          <a:xfrm>
            <a:off x="1932460" y="3447434"/>
            <a:ext cx="3055434" cy="1138855"/>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a:solidFill>
                  <a:schemeClr val="bg1"/>
                </a:solidFill>
                <a:latin typeface="Arial Unicode MS"/>
              </a:rPr>
              <a:t>System / Institutional Accreditation</a:t>
            </a:r>
            <a:endParaRPr lang="de-DE" b="1" dirty="0">
              <a:solidFill>
                <a:schemeClr val="bg1"/>
              </a:solidFill>
            </a:endParaRPr>
          </a:p>
        </p:txBody>
      </p:sp>
      <p:sp>
        <p:nvSpPr>
          <p:cNvPr id="5" name="Rechteck: abgerundete Ecken 4">
            <a:extLst>
              <a:ext uri="{FF2B5EF4-FFF2-40B4-BE49-F238E27FC236}">
                <a16:creationId xmlns:a16="http://schemas.microsoft.com/office/drawing/2014/main" id="{18C13375-CA38-48DC-BD3A-AEAE58074147}"/>
              </a:ext>
            </a:extLst>
          </p:cNvPr>
          <p:cNvSpPr/>
          <p:nvPr/>
        </p:nvSpPr>
        <p:spPr>
          <a:xfrm>
            <a:off x="5694140" y="3447434"/>
            <a:ext cx="3055434" cy="1138855"/>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ltLang="de-DE" b="1" dirty="0" err="1">
                <a:solidFill>
                  <a:schemeClr val="bg1"/>
                </a:solidFill>
                <a:latin typeface="Arial Unicode MS"/>
              </a:rPr>
              <a:t>Product</a:t>
            </a:r>
            <a:r>
              <a:rPr lang="de-DE" altLang="de-DE" b="1" dirty="0">
                <a:solidFill>
                  <a:schemeClr val="bg1"/>
                </a:solidFill>
                <a:latin typeface="Arial Unicode MS"/>
              </a:rPr>
              <a:t>, Material,</a:t>
            </a:r>
            <a:br>
              <a:rPr lang="de-DE" altLang="de-DE" b="1" dirty="0">
                <a:solidFill>
                  <a:schemeClr val="bg1"/>
                </a:solidFill>
                <a:latin typeface="Arial Unicode MS"/>
              </a:rPr>
            </a:br>
            <a:r>
              <a:rPr lang="de-DE" altLang="de-DE" b="1" dirty="0">
                <a:solidFill>
                  <a:schemeClr val="bg1"/>
                </a:solidFill>
                <a:latin typeface="Arial Unicode MS"/>
              </a:rPr>
              <a:t>OER and Course Accreditation</a:t>
            </a:r>
            <a:endParaRPr lang="de-DE" b="1" dirty="0">
              <a:solidFill>
                <a:schemeClr val="bg1"/>
              </a:solidFill>
            </a:endParaRPr>
          </a:p>
        </p:txBody>
      </p:sp>
    </p:spTree>
    <p:extLst>
      <p:ext uri="{BB962C8B-B14F-4D97-AF65-F5344CB8AC3E}">
        <p14:creationId xmlns:p14="http://schemas.microsoft.com/office/powerpoint/2010/main" val="30125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a:bodyPr>
          <a:lstStyle/>
          <a:p>
            <a:pPr marL="0" indent="0">
              <a:buNone/>
            </a:pPr>
            <a:endParaRPr lang="en-US" sz="2400" dirty="0"/>
          </a:p>
          <a:p>
            <a:pPr marL="0" indent="0">
              <a:buNone/>
            </a:pPr>
            <a:r>
              <a:rPr lang="en-US" sz="2400" dirty="0"/>
              <a:t>The handbook will be assessable in a: </a:t>
            </a:r>
          </a:p>
          <a:p>
            <a:pPr marL="0" indent="0">
              <a:buNone/>
            </a:pPr>
            <a:r>
              <a:rPr lang="en-US" sz="2400" b="1" dirty="0"/>
              <a:t>short version - Guideline A: </a:t>
            </a:r>
            <a:r>
              <a:rPr lang="en-US" sz="2400" dirty="0"/>
              <a:t>which steers the user through the accreditation process and the website, etc. </a:t>
            </a:r>
          </a:p>
        </p:txBody>
      </p:sp>
    </p:spTree>
    <p:extLst>
      <p:ext uri="{BB962C8B-B14F-4D97-AF65-F5344CB8AC3E}">
        <p14:creationId xmlns:p14="http://schemas.microsoft.com/office/powerpoint/2010/main" val="352278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lstStyle/>
          <a:p>
            <a:r>
              <a:rPr lang="de-DE" dirty="0"/>
              <a:t>Accreditation Handbook </a:t>
            </a:r>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normAutofit fontScale="92500" lnSpcReduction="20000"/>
          </a:bodyPr>
          <a:lstStyle/>
          <a:p>
            <a:pPr marL="0" indent="0">
              <a:buNone/>
            </a:pPr>
            <a:r>
              <a:rPr lang="en-US" dirty="0"/>
              <a:t>The handbook will be assessable in a </a:t>
            </a:r>
          </a:p>
          <a:p>
            <a:pPr marL="0" indent="0">
              <a:buNone/>
            </a:pPr>
            <a:r>
              <a:rPr lang="en-US" b="1" dirty="0"/>
              <a:t>Detailed version- Guideline B: </a:t>
            </a:r>
            <a:r>
              <a:rPr lang="en-US" dirty="0"/>
              <a:t>which provides the provides help and hints for the accreditations/evaluators. </a:t>
            </a:r>
          </a:p>
          <a:p>
            <a:pPr marL="0" indent="0">
              <a:buNone/>
            </a:pPr>
            <a:r>
              <a:rPr lang="en-US" dirty="0"/>
              <a:t>It will be also assessable in a complete book version which addresses the following aspects: </a:t>
            </a:r>
          </a:p>
          <a:p>
            <a:pPr marL="457200" indent="-457200">
              <a:buAutoNum type="alphaLcParenBoth"/>
            </a:pPr>
            <a:r>
              <a:rPr lang="en-US" dirty="0"/>
              <a:t>General introduction into accreditation, certification and certificates </a:t>
            </a:r>
          </a:p>
          <a:p>
            <a:pPr marL="457200" indent="-457200">
              <a:buAutoNum type="alphaLcParenBoth"/>
            </a:pPr>
            <a:r>
              <a:rPr lang="en-US" dirty="0"/>
              <a:t>The need for accreditation, certification and certificates in adult education </a:t>
            </a:r>
          </a:p>
          <a:p>
            <a:pPr marL="457200" indent="-457200">
              <a:buAutoNum type="alphaLcParenBoth"/>
            </a:pPr>
            <a:r>
              <a:rPr lang="en-US" dirty="0"/>
              <a:t>EU-CERT - Overview on the project, its aims and objectives </a:t>
            </a:r>
          </a:p>
          <a:p>
            <a:pPr marL="457200" indent="-457200">
              <a:buAutoNum type="alphaLcParenBoth"/>
            </a:pPr>
            <a:r>
              <a:rPr lang="en-US" dirty="0"/>
              <a:t>The Accreditation and Certification processes of EU-CERT </a:t>
            </a:r>
          </a:p>
          <a:p>
            <a:pPr marL="457200" indent="-457200">
              <a:buAutoNum type="alphaLcParenBoth"/>
            </a:pPr>
            <a:r>
              <a:rPr lang="en-US" dirty="0"/>
              <a:t>The quality criteria of EU-CERT </a:t>
            </a:r>
          </a:p>
          <a:p>
            <a:pPr marL="457200" indent="-457200">
              <a:buAutoNum type="alphaLcParenBoth"/>
            </a:pPr>
            <a:r>
              <a:rPr lang="en-US" dirty="0"/>
              <a:t>User guideline through the accreditation process and the website </a:t>
            </a:r>
          </a:p>
          <a:p>
            <a:pPr marL="457200" indent="-457200">
              <a:buAutoNum type="alphaLcParenBoth"/>
            </a:pPr>
            <a:r>
              <a:rPr lang="en-US" dirty="0" err="1"/>
              <a:t>Accreditators</a:t>
            </a:r>
            <a:r>
              <a:rPr lang="en-US" dirty="0"/>
              <a:t>/evaluator guideline </a:t>
            </a:r>
          </a:p>
          <a:p>
            <a:pPr marL="457200" indent="-457200">
              <a:buAutoNum type="alphaLcParenBoth"/>
            </a:pPr>
            <a:r>
              <a:rPr lang="en-US" dirty="0"/>
              <a:t>Results of the EU-CERT Research on Accreditation and Certification in EUROPEAN adult education</a:t>
            </a:r>
            <a:endParaRPr lang="de-DE" b="1" dirty="0"/>
          </a:p>
        </p:txBody>
      </p:sp>
    </p:spTree>
    <p:extLst>
      <p:ext uri="{BB962C8B-B14F-4D97-AF65-F5344CB8AC3E}">
        <p14:creationId xmlns:p14="http://schemas.microsoft.com/office/powerpoint/2010/main" val="30293281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782</Words>
  <Application>Microsoft Office PowerPoint</Application>
  <PresentationFormat>Breitbild</PresentationFormat>
  <Paragraphs>82</Paragraphs>
  <Slides>12</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21" baseType="lpstr">
      <vt:lpstr>Arial</vt:lpstr>
      <vt:lpstr>Arial Unicode MS</vt:lpstr>
      <vt:lpstr>Calibri</vt:lpstr>
      <vt:lpstr>Calibri Light</vt:lpstr>
      <vt:lpstr>Euphemia</vt:lpstr>
      <vt:lpstr>Wingdings</vt:lpstr>
      <vt:lpstr>Wingdings 3</vt:lpstr>
      <vt:lpstr>Rückblick</vt:lpstr>
      <vt:lpstr>think-cell Folie</vt:lpstr>
      <vt:lpstr>EU-CERT: European Certificates and Accreditation for European Projects</vt:lpstr>
      <vt:lpstr>Meeting Agenda Wednesday, 6th of December </vt:lpstr>
      <vt:lpstr>Project Result 4 </vt:lpstr>
      <vt:lpstr>Project Results </vt:lpstr>
      <vt:lpstr>Accreditation Handbook </vt:lpstr>
      <vt:lpstr>Accreditation Handbook </vt:lpstr>
      <vt:lpstr>Handbook core information</vt:lpstr>
      <vt:lpstr>Accreditation Handbook </vt:lpstr>
      <vt:lpstr>Accreditation Handbook </vt:lpstr>
      <vt:lpstr>Accreditation Handbook </vt:lpstr>
      <vt:lpstr>Discussion and Q&amp;A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2023-12-01T12:43:40Z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