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6858000" cy="9144000"/>
  <p:embeddedFontLst>
    <p:embeddedFont>
      <p:font typeface="Helvetica Neue"/>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5" roundtripDataSignature="AMtx7miBzDTnq+DDZ/JQ7OYpBMulh8xt7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regular.fntdata"/><Relationship Id="rId10" Type="http://schemas.openxmlformats.org/officeDocument/2006/relationships/slide" Target="slides/slide5.xml"/><Relationship Id="rId13" Type="http://schemas.openxmlformats.org/officeDocument/2006/relationships/font" Target="fonts/HelveticaNeue-italic.fntdata"/><Relationship Id="rId12"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7"/>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7"/>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7"/>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7"/>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7"/>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7"/>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7"/>
          <p:cNvGrpSpPr/>
          <p:nvPr/>
        </p:nvGrpSpPr>
        <p:grpSpPr>
          <a:xfrm>
            <a:off x="10443312" y="254977"/>
            <a:ext cx="1299935" cy="1200032"/>
            <a:chOff x="1645920" y="1071155"/>
            <a:chExt cx="6296297" cy="5299166"/>
          </a:xfrm>
        </p:grpSpPr>
        <p:sp>
          <p:nvSpPr>
            <p:cNvPr id="54" name="Google Shape;54;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8" name="Google Shape;58;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2" name="Google Shape;62;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4" name="Google Shape;64;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 name="Google Shape;66;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7" name="Google Shape;67;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0" name="Google Shape;70;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1" name="Google Shape;71;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2" name="Google Shape;72;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3" name="Google Shape;73;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6"/>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7"/>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17"/>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7"/>
          <p:cNvGrpSpPr/>
          <p:nvPr/>
        </p:nvGrpSpPr>
        <p:grpSpPr>
          <a:xfrm>
            <a:off x="10443312" y="254977"/>
            <a:ext cx="1299935" cy="1200032"/>
            <a:chOff x="1645920" y="1071155"/>
            <a:chExt cx="6296297" cy="5299166"/>
          </a:xfrm>
        </p:grpSpPr>
        <p:sp>
          <p:nvSpPr>
            <p:cNvPr id="244" name="Google Shape;244;p1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5" name="Google Shape;245;p1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6" name="Google Shape;246;p1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7" name="Google Shape;247;p1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8" name="Google Shape;248;p1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9" name="Google Shape;249;p1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0" name="Google Shape;250;p1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1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Google Shape;254;p1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5" name="Google Shape;255;p1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6" name="Google Shape;256;p1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7" name="Google Shape;257;p1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8" name="Google Shape;258;p1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9" name="Google Shape;259;p1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0" name="Google Shape;260;p1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Google Shape;261;p1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2" name="Google Shape;262;p1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3" name="Google Shape;263;p1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8"/>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8"/>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80" name="Shape 80"/>
        <p:cNvGrpSpPr/>
        <p:nvPr/>
      </p:nvGrpSpPr>
      <p:grpSpPr>
        <a:xfrm>
          <a:off x="0" y="0"/>
          <a:ext cx="0" cy="0"/>
          <a:chOff x="0" y="0"/>
          <a:chExt cx="0" cy="0"/>
        </a:xfrm>
      </p:grpSpPr>
      <p:sp>
        <p:nvSpPr>
          <p:cNvPr id="81" name="Google Shape;81;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84" name="Google Shape;84;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86" name="Google Shape;86;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9" name="Google Shape;89;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90" name="Google Shape;90;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91" name="Google Shape;91;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92" name="Google Shape;92;p9"/>
          <p:cNvGrpSpPr/>
          <p:nvPr/>
        </p:nvGrpSpPr>
        <p:grpSpPr>
          <a:xfrm>
            <a:off x="10443312" y="254977"/>
            <a:ext cx="1299935" cy="1200032"/>
            <a:chOff x="1645920" y="1071155"/>
            <a:chExt cx="6296297" cy="5299166"/>
          </a:xfrm>
        </p:grpSpPr>
        <p:sp>
          <p:nvSpPr>
            <p:cNvPr id="93" name="Google Shape;93;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9" name="Google Shape;109;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0" name="Google Shape;110;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1" name="Google Shape;111;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2" name="Google Shape;112;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13" name="Shape 113"/>
        <p:cNvGrpSpPr/>
        <p:nvPr/>
      </p:nvGrpSpPr>
      <p:grpSpPr>
        <a:xfrm>
          <a:off x="0" y="0"/>
          <a:ext cx="0" cy="0"/>
          <a:chOff x="0" y="0"/>
          <a:chExt cx="0" cy="0"/>
        </a:xfrm>
      </p:grpSpPr>
      <p:sp>
        <p:nvSpPr>
          <p:cNvPr id="114" name="Google Shape;114;p1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6" name="Google Shape;116;p10"/>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17" name="Google Shape;117;p10"/>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10"/>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19" name="Google Shape;119;p10"/>
          <p:cNvSpPr/>
          <p:nvPr>
            <p:ph idx="2" type="pic"/>
          </p:nvPr>
        </p:nvSpPr>
        <p:spPr>
          <a:xfrm>
            <a:off x="6981063" y="1310656"/>
            <a:ext cx="5210937" cy="4208604"/>
          </a:xfrm>
          <a:prstGeom prst="rect">
            <a:avLst/>
          </a:prstGeom>
          <a:solidFill>
            <a:srgbClr val="CCCCCC"/>
          </a:solidFill>
          <a:ln>
            <a:noFill/>
          </a:ln>
        </p:spPr>
      </p:sp>
      <p:pic>
        <p:nvPicPr>
          <p:cNvPr id="120" name="Google Shape;120;p1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21" name="Google Shape;121;p1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22" name="Google Shape;122;p10"/>
          <p:cNvGrpSpPr/>
          <p:nvPr/>
        </p:nvGrpSpPr>
        <p:grpSpPr>
          <a:xfrm>
            <a:off x="10443312" y="254977"/>
            <a:ext cx="1299935" cy="1200032"/>
            <a:chOff x="1645920" y="1071155"/>
            <a:chExt cx="6296297" cy="5299166"/>
          </a:xfrm>
        </p:grpSpPr>
        <p:sp>
          <p:nvSpPr>
            <p:cNvPr id="123" name="Google Shape;123;p1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4" name="Google Shape;124;p1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1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1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1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1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9" name="Google Shape;129;p1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1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1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1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1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4" name="Google Shape;134;p1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5" name="Google Shape;135;p1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6" name="Google Shape;136;p1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1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p1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1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1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1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2" name="Google Shape;142;p1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43" name="Shape 143"/>
        <p:cNvGrpSpPr/>
        <p:nvPr/>
      </p:nvGrpSpPr>
      <p:grpSpPr>
        <a:xfrm>
          <a:off x="0" y="0"/>
          <a:ext cx="0" cy="0"/>
          <a:chOff x="0" y="0"/>
          <a:chExt cx="0" cy="0"/>
        </a:xfrm>
      </p:grpSpPr>
      <p:sp>
        <p:nvSpPr>
          <p:cNvPr id="144" name="Google Shape;144;p11"/>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1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48" name="Google Shape;148;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50" name="Google Shape;150;p11"/>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1" name="Google Shape;151;p11"/>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52" name="Google Shape;152;p11"/>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53" name="Google Shape;153;p11"/>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54" name="Google Shape;154;p11"/>
          <p:cNvGrpSpPr/>
          <p:nvPr/>
        </p:nvGrpSpPr>
        <p:grpSpPr>
          <a:xfrm>
            <a:off x="10443312" y="254977"/>
            <a:ext cx="1299935" cy="1200032"/>
            <a:chOff x="1645920" y="1071155"/>
            <a:chExt cx="6296297" cy="5299166"/>
          </a:xfrm>
        </p:grpSpPr>
        <p:sp>
          <p:nvSpPr>
            <p:cNvPr id="155" name="Google Shape;155;p11"/>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6" name="Google Shape;156;p11"/>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11"/>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11"/>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9" name="Google Shape;159;p11"/>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0" name="Google Shape;160;p11"/>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1" name="Google Shape;161;p11"/>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2" name="Google Shape;162;p11"/>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11"/>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p11"/>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5" name="Google Shape;165;p11"/>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11"/>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7" name="Google Shape;167;p11"/>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11"/>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9" name="Google Shape;169;p11"/>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11"/>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11"/>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2" name="Google Shape;172;p11"/>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11"/>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11"/>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2"/>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2"/>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3"/>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3"/>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3"/>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3"/>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5"/>
          <p:cNvGrpSpPr/>
          <p:nvPr/>
        </p:nvGrpSpPr>
        <p:grpSpPr>
          <a:xfrm>
            <a:off x="10443312" y="254977"/>
            <a:ext cx="1299935" cy="1200032"/>
            <a:chOff x="1645920" y="1071155"/>
            <a:chExt cx="6296297" cy="5299166"/>
          </a:xfrm>
        </p:grpSpPr>
        <p:sp>
          <p:nvSpPr>
            <p:cNvPr id="206" name="Google Shape;206;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7" name="Google Shape;207;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8" name="Google Shape;208;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0" name="Google Shape;210;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1" name="Google Shape;211;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2" name="Google Shape;212;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3" name="Google Shape;213;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4" name="Google Shape;214;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5" name="Google Shape;215;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6" name="Google Shape;216;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7" name="Google Shape;217;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8" name="Google Shape;218;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1" name="Google Shape;221;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2" name="Google Shape;222;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Google Shape;223;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Google Shape;224;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5" name="Google Shape;225;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6"/>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6"/>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6"/>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6"/>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6"/>
          <p:cNvGrpSpPr/>
          <p:nvPr/>
        </p:nvGrpSpPr>
        <p:grpSpPr>
          <a:xfrm>
            <a:off x="10443312" y="254977"/>
            <a:ext cx="1299935" cy="1200032"/>
            <a:chOff x="1645920" y="1071155"/>
            <a:chExt cx="6296297" cy="5299166"/>
          </a:xfrm>
        </p:grpSpPr>
        <p:sp>
          <p:nvSpPr>
            <p:cNvPr id="21" name="Google Shape;21;p6"/>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6"/>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6"/>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6"/>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6"/>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6"/>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6"/>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6"/>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6"/>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6"/>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6"/>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6"/>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6"/>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6"/>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6"/>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6"/>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6"/>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6"/>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6"/>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6"/>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umfragen.uni-paderborn.de/index.php/255318?lang=en" TargetMode="External"/><Relationship Id="rId4" Type="http://schemas.openxmlformats.org/officeDocument/2006/relationships/image" Target="../media/image11.jpg"/><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i="0" lang="en-US" sz="2800" u="none" cap="none" strike="noStrike">
                <a:solidFill>
                  <a:srgbClr val="595959"/>
                </a:solidFill>
                <a:latin typeface="Calibri"/>
                <a:ea typeface="Calibri"/>
                <a:cs typeface="Calibri"/>
                <a:sym typeface="Calibri"/>
              </a:rPr>
              <a:t>EU-CERT</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Transnational partner meeting (TPM4)</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in Zagreb, Croatia </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The EU-CERT – Accreditation and Documentation Conference!</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5</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- 7</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of December 2023</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i="0" lang="en-US" sz="2000" u="none" cap="none" strike="noStrike">
                <a:solidFill>
                  <a:srgbClr val="595959"/>
                </a:solidFill>
                <a:latin typeface="Calibri"/>
                <a:ea typeface="Calibri"/>
                <a:cs typeface="Calibri"/>
                <a:sym typeface="Calibri"/>
              </a:rPr>
              <a:t>Current status</a:t>
            </a:r>
            <a:br>
              <a:rPr b="1" i="0" lang="en-US" sz="2000" u="none" cap="none" strike="noStrike">
                <a:solidFill>
                  <a:srgbClr val="595959"/>
                </a:solidFill>
                <a:latin typeface="Calibri"/>
                <a:ea typeface="Calibri"/>
                <a:cs typeface="Calibri"/>
                <a:sym typeface="Calibri"/>
              </a:rPr>
            </a:br>
            <a:r>
              <a:rPr b="1" i="0" lang="en-US"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
          <p:cNvSpPr txBox="1"/>
          <p:nvPr>
            <p:ph type="title"/>
          </p:nvPr>
        </p:nvSpPr>
        <p:spPr>
          <a:xfrm>
            <a:off x="1154474" y="698474"/>
            <a:ext cx="3154680" cy="837718"/>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en-US"/>
              <a:t>Meeting Agenda</a:t>
            </a:r>
            <a:br>
              <a:rPr lang="en-US"/>
            </a:br>
            <a:r>
              <a:rPr lang="en-US" sz="2400"/>
              <a:t>Wednesday, 6th of December </a:t>
            </a:r>
            <a:endParaRPr/>
          </a:p>
        </p:txBody>
      </p:sp>
      <p:pic>
        <p:nvPicPr>
          <p:cNvPr id="276" name="Google Shape;276;p2"/>
          <p:cNvPicPr preferRelativeResize="0"/>
          <p:nvPr/>
        </p:nvPicPr>
        <p:blipFill rotWithShape="1">
          <a:blip r:embed="rId3">
            <a:alphaModFix/>
          </a:blip>
          <a:srcRect b="0" l="0" r="0" t="0"/>
          <a:stretch/>
        </p:blipFill>
        <p:spPr>
          <a:xfrm>
            <a:off x="3044536" y="1536192"/>
            <a:ext cx="7403513" cy="4606094"/>
          </a:xfrm>
          <a:prstGeom prst="rect">
            <a:avLst/>
          </a:prstGeom>
          <a:noFill/>
          <a:ln cap="flat" cmpd="sng" w="9525">
            <a:solidFill>
              <a:schemeClr val="dk1"/>
            </a:solidFill>
            <a:prstDash val="solid"/>
            <a:round/>
            <a:headEnd len="sm" w="sm" type="none"/>
            <a:tailEnd len="sm" w="sm" type="none"/>
          </a:ln>
        </p:spPr>
      </p:pic>
      <p:sp>
        <p:nvSpPr>
          <p:cNvPr id="277" name="Google Shape;277;p2"/>
          <p:cNvSpPr/>
          <p:nvPr/>
        </p:nvSpPr>
        <p:spPr>
          <a:xfrm>
            <a:off x="3044536" y="3229710"/>
            <a:ext cx="7403513" cy="953408"/>
          </a:xfrm>
          <a:prstGeom prst="rect">
            <a:avLst/>
          </a:prstGeom>
          <a:noFill/>
          <a:ln cap="flat" cmpd="sng" w="762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a:t>Meeting Evaluation </a:t>
            </a:r>
            <a:endParaRPr/>
          </a:p>
        </p:txBody>
      </p:sp>
      <p:sp>
        <p:nvSpPr>
          <p:cNvPr id="283" name="Google Shape;283;p3"/>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a:t>FOURTH TPM IN ZAGREB, CROATIA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en-US"/>
              <a:t>Your opinion is important to us!</a:t>
            </a:r>
            <a:endParaRPr/>
          </a:p>
        </p:txBody>
      </p:sp>
      <p:sp>
        <p:nvSpPr>
          <p:cNvPr id="289" name="Google Shape;289;p4"/>
          <p:cNvSpPr txBox="1"/>
          <p:nvPr>
            <p:ph idx="1" type="body"/>
          </p:nvPr>
        </p:nvSpPr>
        <p:spPr>
          <a:xfrm>
            <a:off x="1097280" y="988906"/>
            <a:ext cx="10058400" cy="4376470"/>
          </a:xfrm>
          <a:prstGeom prst="rect">
            <a:avLst/>
          </a:prstGeom>
          <a:noFill/>
          <a:ln>
            <a:noFill/>
          </a:ln>
        </p:spPr>
        <p:txBody>
          <a:bodyPr anchorCtr="0" anchor="t" bIns="45700" lIns="0" spcFirstLastPara="1" rIns="0" wrap="square" tIns="45700">
            <a:normAutofit fontScale="92500" lnSpcReduction="10000"/>
          </a:bodyPr>
          <a:lstStyle/>
          <a:p>
            <a:pPr indent="0" lvl="0" marL="91440" rtl="0" algn="l">
              <a:lnSpc>
                <a:spcPct val="90000"/>
              </a:lnSpc>
              <a:spcBef>
                <a:spcPts val="0"/>
              </a:spcBef>
              <a:spcAft>
                <a:spcPts val="0"/>
              </a:spcAft>
              <a:buSzPct val="100000"/>
              <a:buNone/>
            </a:pPr>
            <a:r>
              <a:t/>
            </a:r>
            <a:endParaRPr sz="3200"/>
          </a:p>
          <a:p>
            <a:pPr indent="0" lvl="0" marL="91440" rtl="0" algn="l">
              <a:lnSpc>
                <a:spcPct val="90000"/>
              </a:lnSpc>
              <a:spcBef>
                <a:spcPts val="1400"/>
              </a:spcBef>
              <a:spcAft>
                <a:spcPts val="0"/>
              </a:spcAft>
              <a:buSzPct val="100000"/>
              <a:buNone/>
            </a:pPr>
            <a:r>
              <a:t/>
            </a:r>
            <a:endParaRPr sz="3200"/>
          </a:p>
          <a:p>
            <a:pPr indent="-187960" lvl="0" marL="91440" rtl="0" algn="l">
              <a:lnSpc>
                <a:spcPct val="90000"/>
              </a:lnSpc>
              <a:spcBef>
                <a:spcPts val="1400"/>
              </a:spcBef>
              <a:spcAft>
                <a:spcPts val="0"/>
              </a:spcAft>
              <a:buSzPct val="100000"/>
              <a:buChar char=" "/>
            </a:pPr>
            <a:r>
              <a:rPr b="1" lang="en-US" sz="3200"/>
              <a:t>Please, follow the link to access the online survey:</a:t>
            </a:r>
            <a:endParaRPr/>
          </a:p>
          <a:p>
            <a:pPr indent="0" lvl="0" marL="0" rtl="0" algn="l">
              <a:lnSpc>
                <a:spcPct val="90000"/>
              </a:lnSpc>
              <a:spcBef>
                <a:spcPts val="1400"/>
              </a:spcBef>
              <a:spcAft>
                <a:spcPts val="0"/>
              </a:spcAft>
              <a:buSzPct val="100000"/>
              <a:buNone/>
            </a:pPr>
            <a:br>
              <a:rPr lang="en-US" sz="3200"/>
            </a:br>
            <a:r>
              <a:rPr b="0" i="0" lang="en-US" sz="3000" u="sng">
                <a:solidFill>
                  <a:srgbClr val="0F3E12"/>
                </a:solidFill>
                <a:latin typeface="Helvetica Neue"/>
                <a:ea typeface="Helvetica Neue"/>
                <a:cs typeface="Helvetica Neue"/>
                <a:sym typeface="Helvetica Neue"/>
                <a:hlinkClick r:id="rId3">
                  <a:extLst>
                    <a:ext uri="{A12FA001-AC4F-418D-AE19-62706E023703}">
                      <ahyp:hlinkClr val="tx"/>
                    </a:ext>
                  </a:extLst>
                </a:hlinkClick>
              </a:rPr>
              <a:t>https://umfragen.uni-paderborn.de/index.php/255318?lang=en</a:t>
            </a:r>
            <a:r>
              <a:rPr lang="en-US" sz="4300"/>
              <a:t> </a:t>
            </a:r>
            <a:endParaRPr/>
          </a:p>
          <a:p>
            <a:pPr indent="0" lvl="0" marL="91440" rtl="0" algn="l">
              <a:lnSpc>
                <a:spcPct val="90000"/>
              </a:lnSpc>
              <a:spcBef>
                <a:spcPts val="1400"/>
              </a:spcBef>
              <a:spcAft>
                <a:spcPts val="0"/>
              </a:spcAft>
              <a:buSzPct val="100000"/>
              <a:buNone/>
            </a:pPr>
            <a:r>
              <a:t/>
            </a:r>
            <a:endParaRPr sz="3200"/>
          </a:p>
          <a:p>
            <a:pPr indent="0" lvl="0" marL="91440" rtl="0" algn="l">
              <a:lnSpc>
                <a:spcPct val="90000"/>
              </a:lnSpc>
              <a:spcBef>
                <a:spcPts val="1400"/>
              </a:spcBef>
              <a:spcAft>
                <a:spcPts val="0"/>
              </a:spcAft>
              <a:buSzPct val="100000"/>
              <a:buNone/>
            </a:pPr>
            <a:r>
              <a:t/>
            </a:r>
            <a:endParaRPr sz="3200"/>
          </a:p>
          <a:p>
            <a:pPr indent="0" lvl="0" marL="0" rtl="0" algn="l">
              <a:lnSpc>
                <a:spcPct val="90000"/>
              </a:lnSpc>
              <a:spcBef>
                <a:spcPts val="1400"/>
              </a:spcBef>
              <a:spcAft>
                <a:spcPts val="0"/>
              </a:spcAft>
              <a:buSzPct val="100000"/>
              <a:buNone/>
            </a:pPr>
            <a:r>
              <a:rPr lang="en-US" sz="3200"/>
              <a:t> </a:t>
            </a:r>
            <a:r>
              <a:rPr lang="en-US" sz="1600"/>
              <a:t>Until 17.12.2023 23:59</a:t>
            </a:r>
            <a:endParaRPr/>
          </a:p>
          <a:p>
            <a:pPr indent="0" lvl="0" marL="91440" rtl="0" algn="l">
              <a:lnSpc>
                <a:spcPct val="90000"/>
              </a:lnSpc>
              <a:spcBef>
                <a:spcPts val="1400"/>
              </a:spcBef>
              <a:spcAft>
                <a:spcPts val="0"/>
              </a:spcAft>
              <a:buSzPct val="100000"/>
              <a:buNone/>
            </a:pPr>
            <a:r>
              <a:t/>
            </a:r>
            <a:endParaRPr sz="3200"/>
          </a:p>
          <a:p>
            <a:pPr indent="0" lvl="0" marL="91440" rtl="0" algn="l">
              <a:lnSpc>
                <a:spcPct val="90000"/>
              </a:lnSpc>
              <a:spcBef>
                <a:spcPts val="1400"/>
              </a:spcBef>
              <a:spcAft>
                <a:spcPts val="0"/>
              </a:spcAft>
              <a:buSzPct val="100000"/>
              <a:buNone/>
            </a:pPr>
            <a:r>
              <a:t/>
            </a:r>
            <a:endParaRPr sz="4400"/>
          </a:p>
        </p:txBody>
      </p:sp>
      <p:pic>
        <p:nvPicPr>
          <p:cNvPr descr="Bewertung, Stern, Fünf, Anwendung" id="290" name="Google Shape;290;p4"/>
          <p:cNvPicPr preferRelativeResize="0"/>
          <p:nvPr/>
        </p:nvPicPr>
        <p:blipFill rotWithShape="1">
          <a:blip r:embed="rId4">
            <a:alphaModFix/>
          </a:blip>
          <a:srcRect b="0" l="0" r="0" t="0"/>
          <a:stretch/>
        </p:blipFill>
        <p:spPr>
          <a:xfrm>
            <a:off x="8787721" y="3947976"/>
            <a:ext cx="3028586" cy="1921118"/>
          </a:xfrm>
          <a:prstGeom prst="rect">
            <a:avLst/>
          </a:prstGeom>
          <a:noFill/>
          <a:ln>
            <a:noFill/>
          </a:ln>
        </p:spPr>
      </p:pic>
      <p:pic>
        <p:nvPicPr>
          <p:cNvPr id="291" name="Google Shape;291;p4"/>
          <p:cNvPicPr preferRelativeResize="0"/>
          <p:nvPr/>
        </p:nvPicPr>
        <p:blipFill>
          <a:blip r:embed="rId5">
            <a:alphaModFix/>
          </a:blip>
          <a:stretch>
            <a:fillRect/>
          </a:stretch>
        </p:blipFill>
        <p:spPr>
          <a:xfrm>
            <a:off x="5135438" y="3947975"/>
            <a:ext cx="1921125" cy="1921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b="0" i="0" lang="en-US" sz="1600" u="none" cap="none" strike="noStrike">
                <a:solidFill>
                  <a:schemeClr val="dk1"/>
                </a:solidFill>
                <a:latin typeface="Calibri"/>
                <a:ea typeface="Calibri"/>
                <a:cs typeface="Calibri"/>
                <a:sym typeface="Calibri"/>
              </a:rPr>
              <a:t>E-Mail:	marc.beutner@uni-paderborn.de</a:t>
            </a:r>
            <a:endParaRPr/>
          </a:p>
        </p:txBody>
      </p:sp>
      <p:sp>
        <p:nvSpPr>
          <p:cNvPr id="297" name="Google Shape;297;p5"/>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