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89" r:id="rId2"/>
    <p:sldId id="482" r:id="rId3"/>
    <p:sldId id="430" r:id="rId4"/>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BE357B-CCFA-F8AF-018C-976FE87A21E3}" name="Helene Maja Lindenthal" initials="HL" userId="S::hemali@ad.uni-paderborn.de::57c1d7fe-e47e-49bf-aa4e-3d16ff6603a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44" autoAdjust="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249A-443A-43DB-B7DA-E2C913882762}" type="datetimeFigureOut">
              <a:rPr lang="en-GB" smtClean="0"/>
              <a:t>06/03/2024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C413-FF31-4BF5-8E91-69E5DF3C3BAF}" type="slidenum">
              <a:rPr lang="en-GB" smtClean="0"/>
              <a:t>‹#›</a:t>
            </a:fld>
            <a:endParaRPr lang="en-GB"/>
          </a:p>
        </p:txBody>
      </p:sp>
    </p:spTree>
    <p:extLst>
      <p:ext uri="{BB962C8B-B14F-4D97-AF65-F5344CB8AC3E}">
        <p14:creationId xmlns:p14="http://schemas.microsoft.com/office/powerpoint/2010/main" val="14254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06.03.2024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87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06.03.2024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675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3162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06.03.2024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a:t>
            </a:fld>
            <a:endParaRPr lang="de-DE" dirty="0"/>
          </a:p>
        </p:txBody>
      </p:sp>
    </p:spTree>
    <p:extLst>
      <p:ext uri="{BB962C8B-B14F-4D97-AF65-F5344CB8AC3E}">
        <p14:creationId xmlns:p14="http://schemas.microsoft.com/office/powerpoint/2010/main" val="19570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06.03.2024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5961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06.03.2024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a:t>
            </a:fld>
            <a:endParaRPr lang="de-DE" dirty="0"/>
          </a:p>
        </p:txBody>
      </p:sp>
    </p:spTree>
    <p:extLst>
      <p:ext uri="{BB962C8B-B14F-4D97-AF65-F5344CB8AC3E}">
        <p14:creationId xmlns:p14="http://schemas.microsoft.com/office/powerpoint/2010/main" val="12595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06.03.2024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a:t>
            </a:fld>
            <a:endParaRPr lang="de-DE" dirty="0"/>
          </a:p>
        </p:txBody>
      </p:sp>
    </p:spTree>
    <p:extLst>
      <p:ext uri="{BB962C8B-B14F-4D97-AF65-F5344CB8AC3E}">
        <p14:creationId xmlns:p14="http://schemas.microsoft.com/office/powerpoint/2010/main" val="39129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06.03.2024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a:t>
            </a:fld>
            <a:endParaRPr lang="de-DE" dirty="0"/>
          </a:p>
        </p:txBody>
      </p:sp>
    </p:spTree>
    <p:extLst>
      <p:ext uri="{BB962C8B-B14F-4D97-AF65-F5344CB8AC3E}">
        <p14:creationId xmlns:p14="http://schemas.microsoft.com/office/powerpoint/2010/main" val="402763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06.03.2024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9228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06.03.2024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3536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06.03.2024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a:t>
            </a:fld>
            <a:endParaRPr lang="de-DE" dirty="0"/>
          </a:p>
        </p:txBody>
      </p:sp>
    </p:spTree>
    <p:extLst>
      <p:ext uri="{BB962C8B-B14F-4D97-AF65-F5344CB8AC3E}">
        <p14:creationId xmlns:p14="http://schemas.microsoft.com/office/powerpoint/2010/main" val="25987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91A77AD6-6C66-DAB5-2040-F59118C353A7}"/>
              </a:ext>
            </a:extLst>
          </p:cNvPr>
          <p:cNvGraphicFramePr>
            <a:graphicFrameLocks noChangeAspect="1"/>
          </p:cNvGraphicFramePr>
          <p:nvPr userDrawn="1">
            <p:custDataLst>
              <p:tags r:id="rId13"/>
            </p:custDataLst>
            <p:extLst>
              <p:ext uri="{D42A27DB-BD31-4B8C-83A1-F6EECF244321}">
                <p14:modId xmlns:p14="http://schemas.microsoft.com/office/powerpoint/2010/main" val="1631019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06.03.2024</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865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de-DE" sz="2800" b="1" dirty="0"/>
              <a:t>Lay person Report</a:t>
            </a:r>
            <a:endParaRPr lang="de-DE" sz="2800" dirty="0"/>
          </a:p>
          <a:p>
            <a:endParaRPr lang="en-US" sz="2000" b="1" dirty="0"/>
          </a:p>
          <a:p>
            <a:r>
              <a:rPr lang="en-US" sz="2000" b="1" dirty="0"/>
              <a:t>TIR Consulting Group </a:t>
            </a:r>
            <a:r>
              <a:rPr lang="en-US" sz="2000" b="1" dirty="0" err="1"/>
              <a:t>j.d.o.o</a:t>
            </a:r>
            <a:r>
              <a:rPr lang="en-US" sz="2000" b="1" dirty="0"/>
              <a:t> ZAGREB, CROATIA</a:t>
            </a:r>
            <a:endParaRPr lang="pt-PT" sz="2000" dirty="0"/>
          </a:p>
        </p:txBody>
      </p:sp>
      <p:pic>
        <p:nvPicPr>
          <p:cNvPr id="7" name="Picture 6">
            <a:extLst>
              <a:ext uri="{FF2B5EF4-FFF2-40B4-BE49-F238E27FC236}">
                <a16:creationId xmlns:a16="http://schemas.microsoft.com/office/drawing/2014/main" id="{F8437CB6-B307-1EE5-A8EB-F9ED897805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599" y="4278314"/>
            <a:ext cx="2332654" cy="1756780"/>
          </a:xfrm>
          <a:prstGeom prst="rect">
            <a:avLst/>
          </a:prstGeom>
        </p:spPr>
      </p:pic>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D426B7-DAE8-A719-2178-612D829FC0B0}"/>
            </a:ext>
          </a:extLst>
        </p:cNvPr>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F3A9B69-8F87-6F84-A697-03AA0510AF0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0D0C3318-982E-5873-2A1E-A4158FAD877A}"/>
              </a:ext>
            </a:extLst>
          </p:cNvPr>
          <p:cNvSpPr>
            <a:spLocks noGrp="1"/>
          </p:cNvSpPr>
          <p:nvPr>
            <p:ph type="title"/>
          </p:nvPr>
        </p:nvSpPr>
        <p:spPr/>
        <p:txBody>
          <a:bodyPr vert="horz"/>
          <a:lstStyle/>
          <a:p>
            <a:r>
              <a:rPr lang="en-GB" dirty="0">
                <a:solidFill>
                  <a:srgbClr val="0070C0"/>
                </a:solidFill>
              </a:rPr>
              <a:t>Layperson Report</a:t>
            </a:r>
          </a:p>
        </p:txBody>
      </p:sp>
      <p:sp>
        <p:nvSpPr>
          <p:cNvPr id="7" name="Inhaltsplatzhalter 6">
            <a:extLst>
              <a:ext uri="{FF2B5EF4-FFF2-40B4-BE49-F238E27FC236}">
                <a16:creationId xmlns:a16="http://schemas.microsoft.com/office/drawing/2014/main" id="{A970025F-2856-0DDE-3C8B-A92CDF34B0AA}"/>
              </a:ext>
            </a:extLst>
          </p:cNvPr>
          <p:cNvSpPr>
            <a:spLocks noGrp="1"/>
          </p:cNvSpPr>
          <p:nvPr>
            <p:ph idx="1"/>
          </p:nvPr>
        </p:nvSpPr>
        <p:spPr>
          <a:xfrm>
            <a:off x="1162594" y="1651244"/>
            <a:ext cx="10058400" cy="4376470"/>
          </a:xfrm>
        </p:spPr>
        <p:txBody>
          <a:bodyPr>
            <a:normAutofit/>
          </a:bodyPr>
          <a:lstStyle/>
          <a:p>
            <a:pPr>
              <a:buFont typeface="Wingdings" panose="05000000000000000000" pitchFamily="2" charset="2"/>
              <a:buChar char="Ø"/>
            </a:pPr>
            <a:r>
              <a:rPr lang="en-GB" sz="3200" dirty="0"/>
              <a:t>KISS (keep it short &amp; simple)</a:t>
            </a:r>
          </a:p>
          <a:p>
            <a:pPr>
              <a:buFont typeface="Wingdings" panose="05000000000000000000" pitchFamily="2" charset="2"/>
              <a:buChar char="Ø"/>
            </a:pPr>
            <a:r>
              <a:rPr lang="en-GB" sz="3200" dirty="0"/>
              <a:t>Content will answer - Who, What, Where, When, Why, How?</a:t>
            </a:r>
          </a:p>
          <a:p>
            <a:pPr>
              <a:buFont typeface="Wingdings" panose="05000000000000000000" pitchFamily="2" charset="2"/>
              <a:buChar char="Ø"/>
            </a:pPr>
            <a:r>
              <a:rPr lang="en-GB" sz="3200" dirty="0"/>
              <a:t>Short sentences – Experts recommend 15-20 words for each sentence</a:t>
            </a:r>
          </a:p>
          <a:p>
            <a:pPr>
              <a:buFont typeface="Wingdings" panose="05000000000000000000" pitchFamily="2" charset="2"/>
              <a:buChar char="Ø"/>
            </a:pPr>
            <a:r>
              <a:rPr lang="en-GB" sz="3200" dirty="0"/>
              <a:t>Structure – Paragraphs broken with sub-headings &amp; bullet points</a:t>
            </a:r>
          </a:p>
          <a:p>
            <a:pPr marL="457200" indent="-457200">
              <a:buFont typeface="+mj-lt"/>
              <a:buAutoNum type="arabicPeriod"/>
            </a:pPr>
            <a:endParaRPr lang="en-GB" dirty="0"/>
          </a:p>
          <a:p>
            <a:pPr marL="457200" indent="-457200">
              <a:buFont typeface="+mj-lt"/>
              <a:buAutoNum type="arabicPeriod"/>
            </a:pPr>
            <a:endParaRPr lang="en-GB" sz="2000" dirty="0">
              <a:effectLst/>
              <a:latin typeface="FreeSans"/>
              <a:ea typeface="Calibri" panose="020F0502020204030204" pitchFamily="34" charset="0"/>
              <a:cs typeface="FreeSans"/>
            </a:endParaRPr>
          </a:p>
          <a:p>
            <a:pPr marL="457200" indent="-457200">
              <a:buFont typeface="+mj-lt"/>
              <a:buAutoNum type="arabicPeriod"/>
            </a:pPr>
            <a:endParaRPr lang="en-GB" dirty="0"/>
          </a:p>
          <a:p>
            <a:pPr marL="0" indent="0">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p:txBody>
      </p:sp>
    </p:spTree>
    <p:extLst>
      <p:ext uri="{BB962C8B-B14F-4D97-AF65-F5344CB8AC3E}">
        <p14:creationId xmlns:p14="http://schemas.microsoft.com/office/powerpoint/2010/main" val="241239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00E8297-EFAC-5D26-67B1-F6C84A45BCD8}"/>
              </a:ext>
            </a:extLst>
          </p:cNvPr>
          <p:cNvGraphicFramePr>
            <a:graphicFrameLocks noChangeAspect="1"/>
          </p:cNvGraphicFramePr>
          <p:nvPr>
            <p:custDataLst>
              <p:tags r:id="rId1"/>
            </p:custDataLst>
            <p:extLst>
              <p:ext uri="{D42A27DB-BD31-4B8C-83A1-F6EECF244321}">
                <p14:modId xmlns:p14="http://schemas.microsoft.com/office/powerpoint/2010/main" val="2651618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AC008DA-2AE6-D835-4779-CFD0007E51E5}"/>
              </a:ext>
            </a:extLst>
          </p:cNvPr>
          <p:cNvSpPr>
            <a:spLocks noGrp="1"/>
          </p:cNvSpPr>
          <p:nvPr>
            <p:ph type="title"/>
          </p:nvPr>
        </p:nvSpPr>
        <p:spPr/>
        <p:txBody>
          <a:bodyPr vert="horz"/>
          <a:lstStyle/>
          <a:p>
            <a:r>
              <a:rPr lang="en-GB" dirty="0">
                <a:solidFill>
                  <a:schemeClr val="accent2">
                    <a:lumMod val="75000"/>
                  </a:schemeClr>
                </a:solidFill>
              </a:rPr>
              <a:t>Layperson Report</a:t>
            </a:r>
          </a:p>
        </p:txBody>
      </p:sp>
      <p:sp>
        <p:nvSpPr>
          <p:cNvPr id="7" name="Inhaltsplatzhalter 6">
            <a:extLst>
              <a:ext uri="{FF2B5EF4-FFF2-40B4-BE49-F238E27FC236}">
                <a16:creationId xmlns:a16="http://schemas.microsoft.com/office/drawing/2014/main" id="{C40E6590-99B1-55B4-0139-48E2AA242FA6}"/>
              </a:ext>
            </a:extLst>
          </p:cNvPr>
          <p:cNvSpPr>
            <a:spLocks noGrp="1"/>
          </p:cNvSpPr>
          <p:nvPr>
            <p:ph idx="1"/>
          </p:nvPr>
        </p:nvSpPr>
        <p:spPr/>
        <p:txBody>
          <a:bodyPr>
            <a:normAutofit fontScale="70000" lnSpcReduction="20000"/>
          </a:bodyPr>
          <a:lstStyle/>
          <a:p>
            <a:pPr>
              <a:buFont typeface="Wingdings" panose="05000000000000000000" pitchFamily="2" charset="2"/>
              <a:buChar char="Ø"/>
            </a:pPr>
            <a:r>
              <a:rPr lang="en-GB" sz="2400" dirty="0">
                <a:effectLst/>
                <a:latin typeface="FreeSans"/>
                <a:ea typeface="Calibri" panose="020F0502020204030204" pitchFamily="34" charset="0"/>
                <a:cs typeface="FreeSans"/>
              </a:rPr>
              <a:t> </a:t>
            </a:r>
            <a:r>
              <a:rPr lang="en-GB" sz="3800" dirty="0">
                <a:effectLst/>
                <a:latin typeface="FreeSans"/>
                <a:ea typeface="Calibri" panose="020F0502020204030204" pitchFamily="34" charset="0"/>
                <a:cs typeface="FreeSans"/>
              </a:rPr>
              <a:t>Avoiding jargon &amp; academic language</a:t>
            </a:r>
          </a:p>
          <a:p>
            <a:pPr>
              <a:buFont typeface="Wingdings" panose="05000000000000000000" pitchFamily="2" charset="2"/>
              <a:buChar char="Ø"/>
            </a:pPr>
            <a:r>
              <a:rPr lang="en-GB" sz="3800" dirty="0">
                <a:effectLst/>
                <a:latin typeface="FreeSans"/>
                <a:ea typeface="Calibri" panose="020F0502020204030204" pitchFamily="34" charset="0"/>
                <a:cs typeface="FreeSans"/>
              </a:rPr>
              <a:t>Active voice, making it as human as possible</a:t>
            </a:r>
          </a:p>
          <a:p>
            <a:pPr>
              <a:buFont typeface="Wingdings" panose="05000000000000000000" pitchFamily="2" charset="2"/>
              <a:buChar char="Ø"/>
            </a:pPr>
            <a:r>
              <a:rPr lang="en-GB" sz="3800" dirty="0">
                <a:effectLst/>
                <a:latin typeface="FreeSans"/>
                <a:ea typeface="Calibri" panose="020F0502020204030204" pitchFamily="34" charset="0"/>
                <a:cs typeface="FreeSans"/>
              </a:rPr>
              <a:t>Context &amp; Impact – will include information about </a:t>
            </a:r>
            <a:r>
              <a:rPr lang="en-GB" sz="3800" dirty="0" err="1">
                <a:effectLst/>
                <a:latin typeface="FreeSans"/>
                <a:ea typeface="Calibri" panose="020F0502020204030204" pitchFamily="34" charset="0"/>
                <a:cs typeface="FreeSans"/>
              </a:rPr>
              <a:t>EuCERT’s</a:t>
            </a:r>
            <a:r>
              <a:rPr lang="en-GB" sz="3800" dirty="0">
                <a:effectLst/>
                <a:latin typeface="FreeSans"/>
                <a:ea typeface="Calibri" panose="020F0502020204030204" pitchFamily="34" charset="0"/>
                <a:cs typeface="FreeSans"/>
              </a:rPr>
              <a:t> research &amp; goals especially the Accreditation Tool</a:t>
            </a:r>
          </a:p>
          <a:p>
            <a:pPr>
              <a:buFont typeface="Wingdings" panose="05000000000000000000" pitchFamily="2" charset="2"/>
              <a:buChar char="Ø"/>
            </a:pPr>
            <a:r>
              <a:rPr lang="en-GB" sz="3800" dirty="0">
                <a:effectLst/>
                <a:latin typeface="FreeSans"/>
                <a:ea typeface="Calibri" panose="020F0502020204030204" pitchFamily="34" charset="0"/>
                <a:cs typeface="FreeSans"/>
              </a:rPr>
              <a:t>Grammar &amp; Spellings plus readability – detailed attention to grammar &amp; spelling. TWO websites available for readability purposes</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GB" sz="3800" dirty="0">
              <a:effectLst/>
              <a:latin typeface="FreeSans"/>
              <a:ea typeface="Calibri" panose="020F0502020204030204" pitchFamily="34" charset="0"/>
              <a:cs typeface="FreeSans"/>
            </a:endParaRPr>
          </a:p>
          <a:p>
            <a:pPr>
              <a:buFont typeface="Wingdings" panose="05000000000000000000" pitchFamily="2" charset="2"/>
              <a:buChar char="Ø"/>
            </a:pPr>
            <a:r>
              <a:rPr lang="en-GB" sz="3800" dirty="0"/>
              <a:t>a. http://www.thewriter.com/what-we-think/readability-checker/</a:t>
            </a:r>
          </a:p>
          <a:p>
            <a:pPr>
              <a:buFont typeface="Wingdings" panose="05000000000000000000" pitchFamily="2" charset="2"/>
              <a:buChar char="Ø"/>
            </a:pPr>
            <a:r>
              <a:rPr lang="en-GB" sz="3800" dirty="0"/>
              <a:t>b. http://www.online-utility.org/english/readability_test_and_improve.jsp</a:t>
            </a:r>
          </a:p>
          <a:p>
            <a:pPr marL="457200" indent="-457200">
              <a:buFont typeface="+mj-lt"/>
              <a:buAutoNum type="arabicPeriod"/>
            </a:pPr>
            <a:endParaRPr lang="en-GB" sz="2000" dirty="0">
              <a:effectLst/>
              <a:latin typeface="FreeSans"/>
              <a:ea typeface="Calibri" panose="020F0502020204030204" pitchFamily="34" charset="0"/>
              <a:cs typeface="FreeSans"/>
            </a:endParaRPr>
          </a:p>
          <a:p>
            <a:pPr marL="457200" indent="-457200">
              <a:buFont typeface="+mj-lt"/>
              <a:buAutoNum type="arabicPeriod"/>
            </a:pPr>
            <a:endParaRPr lang="en-GB" dirty="0"/>
          </a:p>
          <a:p>
            <a:pPr marL="0" indent="0">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p:txBody>
      </p:sp>
    </p:spTree>
    <p:extLst>
      <p:ext uri="{BB962C8B-B14F-4D97-AF65-F5344CB8AC3E}">
        <p14:creationId xmlns:p14="http://schemas.microsoft.com/office/powerpoint/2010/main" val="22341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174</Words>
  <Application>Microsoft Office PowerPoint</Application>
  <PresentationFormat>Widescreen</PresentationFormat>
  <Paragraphs>35</Paragraphs>
  <Slides>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0" baseType="lpstr">
      <vt:lpstr>Calibri</vt:lpstr>
      <vt:lpstr>Calibri Light</vt:lpstr>
      <vt:lpstr>FreeSans</vt:lpstr>
      <vt:lpstr>Wingdings</vt:lpstr>
      <vt:lpstr>Wingdings 3</vt:lpstr>
      <vt:lpstr>Rückblick</vt:lpstr>
      <vt:lpstr>think-cell Folie</vt:lpstr>
      <vt:lpstr>EU-CERT: European Certificates and Accreditation for European Projects</vt:lpstr>
      <vt:lpstr>Layperson Report</vt:lpstr>
      <vt:lpstr>Layperson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EU-CERT Accreditation - Process</dc:title>
  <dc:creator>Helene Lindenthal</dc:creator>
  <cp:lastModifiedBy>ELN Partner</cp:lastModifiedBy>
  <cp:revision>61</cp:revision>
  <dcterms:created xsi:type="dcterms:W3CDTF">2023-10-31T14:07:34Z</dcterms:created>
  <dcterms:modified xsi:type="dcterms:W3CDTF">2024-03-06T06:05:55Z</dcterms:modified>
</cp:coreProperties>
</file>