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1" roundtripDataSignature="AMtx7mjd97HPJSBjPTdCanBkA8ZBcZ3UM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customschemas.google.com/relationships/presentationmetadata" Target="metadata"/><Relationship Id="rId10"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2a1ffb5c175_1_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2a1ffb5c175_1_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g2a1ffb5c175_1_3: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1" name="Google Shape;29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7"/>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7"/>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7"/>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7"/>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7"/>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7"/>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50" name="Google Shape;50;p7"/>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7"/>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7"/>
          <p:cNvGrpSpPr/>
          <p:nvPr/>
        </p:nvGrpSpPr>
        <p:grpSpPr>
          <a:xfrm>
            <a:off x="10443312" y="254977"/>
            <a:ext cx="1299935" cy="1200032"/>
            <a:chOff x="1645920" y="1071155"/>
            <a:chExt cx="6296297" cy="5299166"/>
          </a:xfrm>
        </p:grpSpPr>
        <p:sp>
          <p:nvSpPr>
            <p:cNvPr id="54" name="Google Shape;54;p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5" name="Google Shape;55;p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7" name="Google Shape;57;p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8" name="Google Shape;58;p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9" name="Google Shape;59;p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0" name="Google Shape;60;p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1" name="Google Shape;61;p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2" name="Google Shape;62;p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3" name="Google Shape;63;p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4" name="Google Shape;64;p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 name="Google Shape;66;p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7" name="Google Shape;67;p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9" name="Google Shape;69;p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0" name="Google Shape;70;p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1" name="Google Shape;71;p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2" name="Google Shape;72;p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3" name="Google Shape;73;p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1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8" name="Google Shape;228;p16"/>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1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0" name="Google Shape;230;p1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1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1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5" name="Google Shape;235;p1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17"/>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7" name="Google Shape;237;p17"/>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1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1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0" name="Google Shape;240;p1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41" name="Google Shape;241;p1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1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17"/>
          <p:cNvGrpSpPr/>
          <p:nvPr/>
        </p:nvGrpSpPr>
        <p:grpSpPr>
          <a:xfrm>
            <a:off x="10443312" y="254977"/>
            <a:ext cx="1299935" cy="1200032"/>
            <a:chOff x="1645920" y="1071155"/>
            <a:chExt cx="6296297" cy="5299166"/>
          </a:xfrm>
        </p:grpSpPr>
        <p:sp>
          <p:nvSpPr>
            <p:cNvPr id="244" name="Google Shape;244;p1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5" name="Google Shape;245;p1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6" name="Google Shape;246;p1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7" name="Google Shape;247;p1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8" name="Google Shape;248;p1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9" name="Google Shape;249;p1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0" name="Google Shape;250;p1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1" name="Google Shape;251;p1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2" name="Google Shape;252;p1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1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4" name="Google Shape;254;p1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5" name="Google Shape;255;p1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6" name="Google Shape;256;p1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7" name="Google Shape;257;p1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8" name="Google Shape;258;p1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9" name="Google Shape;259;p1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0" name="Google Shape;260;p1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1" name="Google Shape;261;p1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2" name="Google Shape;262;p1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3" name="Google Shape;263;p1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74" name="Shape 74"/>
        <p:cNvGrpSpPr/>
        <p:nvPr/>
      </p:nvGrpSpPr>
      <p:grpSpPr>
        <a:xfrm>
          <a:off x="0" y="0"/>
          <a:ext cx="0" cy="0"/>
          <a:chOff x="0" y="0"/>
          <a:chExt cx="0" cy="0"/>
        </a:xfrm>
      </p:grpSpPr>
      <p:sp>
        <p:nvSpPr>
          <p:cNvPr id="75" name="Google Shape;75;p8"/>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8"/>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7" name="Google Shape;77;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80" name="Shape 80"/>
        <p:cNvGrpSpPr/>
        <p:nvPr/>
      </p:nvGrpSpPr>
      <p:grpSpPr>
        <a:xfrm>
          <a:off x="0" y="0"/>
          <a:ext cx="0" cy="0"/>
          <a:chOff x="0" y="0"/>
          <a:chExt cx="0" cy="0"/>
        </a:xfrm>
      </p:grpSpPr>
      <p:sp>
        <p:nvSpPr>
          <p:cNvPr id="81" name="Google Shape;81;p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84" name="Google Shape;84;p9"/>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9"/>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86" name="Google Shape;86;p9"/>
          <p:cNvSpPr/>
          <p:nvPr>
            <p:ph idx="2" type="pic"/>
          </p:nvPr>
        </p:nvSpPr>
        <p:spPr>
          <a:xfrm>
            <a:off x="6981063" y="1310656"/>
            <a:ext cx="5210937" cy="4208604"/>
          </a:xfrm>
          <a:prstGeom prst="rect">
            <a:avLst/>
          </a:prstGeom>
          <a:solidFill>
            <a:srgbClr val="CCCCCC"/>
          </a:solidFill>
          <a:ln>
            <a:noFill/>
          </a:ln>
        </p:spPr>
      </p:sp>
      <p:pic>
        <p:nvPicPr>
          <p:cNvPr id="87" name="Google Shape;87;p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88" name="Google Shape;88;p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89" name="Google Shape;89;p9"/>
          <p:cNvGrpSpPr/>
          <p:nvPr/>
        </p:nvGrpSpPr>
        <p:grpSpPr>
          <a:xfrm>
            <a:off x="10443312" y="254977"/>
            <a:ext cx="1299935" cy="1200032"/>
            <a:chOff x="1645920" y="1071155"/>
            <a:chExt cx="6296297" cy="5299166"/>
          </a:xfrm>
        </p:grpSpPr>
        <p:sp>
          <p:nvSpPr>
            <p:cNvPr id="90" name="Google Shape;90;p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3" name="Google Shape;93;p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4" name="Google Shape;94;p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5" name="Google Shape;95;p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6" name="Google Shape;96;p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7" name="Google Shape;97;p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8" name="Google Shape;98;p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9" name="Google Shape;99;p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0" name="Google Shape;100;p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1" name="Google Shape;101;p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2" name="Google Shape;102;p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9" name="Google Shape;109;p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110" name="Shape 110"/>
        <p:cNvGrpSpPr/>
        <p:nvPr/>
      </p:nvGrpSpPr>
      <p:grpSpPr>
        <a:xfrm>
          <a:off x="0" y="0"/>
          <a:ext cx="0" cy="0"/>
          <a:chOff x="0" y="0"/>
          <a:chExt cx="0" cy="0"/>
        </a:xfrm>
      </p:grpSpPr>
      <p:sp>
        <p:nvSpPr>
          <p:cNvPr id="111" name="Google Shape;111;p10"/>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0"/>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0"/>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10"/>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5" name="Google Shape;115;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17" name="Google Shape;117;p10"/>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18" name="Google Shape;118;p10"/>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119" name="Google Shape;119;p10"/>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20" name="Google Shape;120;p10"/>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121" name="Google Shape;121;p10"/>
          <p:cNvGrpSpPr/>
          <p:nvPr/>
        </p:nvGrpSpPr>
        <p:grpSpPr>
          <a:xfrm>
            <a:off x="10443312" y="254977"/>
            <a:ext cx="1299935" cy="1200032"/>
            <a:chOff x="1645920" y="1071155"/>
            <a:chExt cx="6296297" cy="5299166"/>
          </a:xfrm>
        </p:grpSpPr>
        <p:sp>
          <p:nvSpPr>
            <p:cNvPr id="122" name="Google Shape;122;p10"/>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3" name="Google Shape;123;p10"/>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4" name="Google Shape;124;p10"/>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5" name="Google Shape;125;p10"/>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6" name="Google Shape;126;p10"/>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7" name="Google Shape;127;p10"/>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10"/>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9" name="Google Shape;129;p10"/>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10"/>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10"/>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10"/>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3" name="Google Shape;133;p10"/>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4" name="Google Shape;134;p10"/>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5" name="Google Shape;135;p10"/>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6" name="Google Shape;136;p10"/>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10"/>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p10"/>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10"/>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0" name="Google Shape;140;p10"/>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1" name="Google Shape;141;p10"/>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142" name="Shape 142"/>
        <p:cNvGrpSpPr/>
        <p:nvPr/>
      </p:nvGrpSpPr>
      <p:grpSpPr>
        <a:xfrm>
          <a:off x="0" y="0"/>
          <a:ext cx="0" cy="0"/>
          <a:chOff x="0" y="0"/>
          <a:chExt cx="0" cy="0"/>
        </a:xfrm>
      </p:grpSpPr>
      <p:sp>
        <p:nvSpPr>
          <p:cNvPr id="143" name="Google Shape;143;p11"/>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1"/>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5" name="Google Shape;145;p11"/>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46" name="Google Shape;146;p11"/>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11"/>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148" name="Google Shape;148;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51" name="Google Shape;151;p11"/>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52" name="Google Shape;152;p11"/>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53" name="Google Shape;153;p11"/>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54" name="Google Shape;154;p11"/>
          <p:cNvGrpSpPr/>
          <p:nvPr/>
        </p:nvGrpSpPr>
        <p:grpSpPr>
          <a:xfrm>
            <a:off x="10443312" y="254977"/>
            <a:ext cx="1299935" cy="1200032"/>
            <a:chOff x="1645920" y="1071155"/>
            <a:chExt cx="6296297" cy="5299166"/>
          </a:xfrm>
        </p:grpSpPr>
        <p:sp>
          <p:nvSpPr>
            <p:cNvPr id="155" name="Google Shape;155;p11"/>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6" name="Google Shape;156;p11"/>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7" name="Google Shape;157;p11"/>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8" name="Google Shape;158;p11"/>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9" name="Google Shape;159;p11"/>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0" name="Google Shape;160;p11"/>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1" name="Google Shape;161;p11"/>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2" name="Google Shape;162;p11"/>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3" name="Google Shape;163;p11"/>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4" name="Google Shape;164;p11"/>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5" name="Google Shape;165;p11"/>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6" name="Google Shape;166;p11"/>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7" name="Google Shape;167;p11"/>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8" name="Google Shape;168;p11"/>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9" name="Google Shape;169;p11"/>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0" name="Google Shape;170;p11"/>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1" name="Google Shape;171;p11"/>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2" name="Google Shape;172;p11"/>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3" name="Google Shape;173;p11"/>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4" name="Google Shape;174;p11"/>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75" name="Shape 175"/>
        <p:cNvGrpSpPr/>
        <p:nvPr/>
      </p:nvGrpSpPr>
      <p:grpSpPr>
        <a:xfrm>
          <a:off x="0" y="0"/>
          <a:ext cx="0" cy="0"/>
          <a:chOff x="0" y="0"/>
          <a:chExt cx="0" cy="0"/>
        </a:xfrm>
      </p:grpSpPr>
      <p:sp>
        <p:nvSpPr>
          <p:cNvPr id="176" name="Google Shape;176;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7" name="Google Shape;177;p12"/>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8" name="Google Shape;178;p12"/>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9" name="Google Shape;179;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2" name="Shape 182"/>
        <p:cNvGrpSpPr/>
        <p:nvPr/>
      </p:nvGrpSpPr>
      <p:grpSpPr>
        <a:xfrm>
          <a:off x="0" y="0"/>
          <a:ext cx="0" cy="0"/>
          <a:chOff x="0" y="0"/>
          <a:chExt cx="0" cy="0"/>
        </a:xfrm>
      </p:grpSpPr>
      <p:sp>
        <p:nvSpPr>
          <p:cNvPr id="183" name="Google Shape;183;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13"/>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5" name="Google Shape;185;p13"/>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6" name="Google Shape;186;p13"/>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7" name="Google Shape;187;p13"/>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8" name="Google Shape;188;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9" name="Google Shape;189;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0" name="Google Shape;190;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91" name="Shape 191"/>
        <p:cNvGrpSpPr/>
        <p:nvPr/>
      </p:nvGrpSpPr>
      <p:grpSpPr>
        <a:xfrm>
          <a:off x="0" y="0"/>
          <a:ext cx="0" cy="0"/>
          <a:chOff x="0" y="0"/>
          <a:chExt cx="0" cy="0"/>
        </a:xfrm>
      </p:grpSpPr>
      <p:sp>
        <p:nvSpPr>
          <p:cNvPr id="192" name="Google Shape;192;p1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3" name="Google Shape;193;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4" name="Google Shape;194;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15"/>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5"/>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9" name="Google Shape;199;p15"/>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03" name="Google Shape;203;p1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15"/>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15"/>
          <p:cNvGrpSpPr/>
          <p:nvPr/>
        </p:nvGrpSpPr>
        <p:grpSpPr>
          <a:xfrm>
            <a:off x="10443312" y="254977"/>
            <a:ext cx="1299935" cy="1200032"/>
            <a:chOff x="1645920" y="1071155"/>
            <a:chExt cx="6296297" cy="5299166"/>
          </a:xfrm>
        </p:grpSpPr>
        <p:sp>
          <p:nvSpPr>
            <p:cNvPr id="206" name="Google Shape;206;p1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7" name="Google Shape;207;p1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8" name="Google Shape;208;p1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9" name="Google Shape;209;p1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0" name="Google Shape;210;p1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1" name="Google Shape;211;p1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2" name="Google Shape;212;p1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3" name="Google Shape;213;p1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4" name="Google Shape;214;p1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5" name="Google Shape;215;p1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6" name="Google Shape;216;p1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7" name="Google Shape;217;p1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8" name="Google Shape;218;p1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9" name="Google Shape;219;p1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0" name="Google Shape;220;p1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1" name="Google Shape;221;p1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2" name="Google Shape;222;p1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3" name="Google Shape;223;p1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4" name="Google Shape;224;p1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5" name="Google Shape;225;p1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jp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6"/>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6"/>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6"/>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6"/>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6"/>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6"/>
          <p:cNvGrpSpPr/>
          <p:nvPr/>
        </p:nvGrpSpPr>
        <p:grpSpPr>
          <a:xfrm>
            <a:off x="10443312" y="254977"/>
            <a:ext cx="1299935" cy="1200032"/>
            <a:chOff x="1645920" y="1071155"/>
            <a:chExt cx="6296297" cy="5299166"/>
          </a:xfrm>
        </p:grpSpPr>
        <p:sp>
          <p:nvSpPr>
            <p:cNvPr id="21" name="Google Shape;21;p6"/>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 name="Google Shape;22;p6"/>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 name="Google Shape;23;p6"/>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6"/>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6"/>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6"/>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6"/>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6"/>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6"/>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 name="Google Shape;30;p6"/>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6"/>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6"/>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 name="Google Shape;33;p6"/>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 name="Google Shape;34;p6"/>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 name="Google Shape;35;p6"/>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6"/>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6"/>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 name="Google Shape;38;p6"/>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 name="Google Shape;39;p6"/>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 name="Google Shape;40;p6"/>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 Id="rId4" Type="http://schemas.openxmlformats.org/officeDocument/2006/relationships/image" Target="../media/image6.jpg"/><Relationship Id="rId5"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8.jpg"/><Relationship Id="rId5" Type="http://schemas.openxmlformats.org/officeDocument/2006/relationships/image" Target="../media/image1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en-US"/>
              <a:t>EU-CERT:</a:t>
            </a:r>
            <a:br>
              <a:rPr lang="en-US"/>
            </a:br>
            <a:r>
              <a:rPr lang="en-US"/>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en-US"/>
              <a:t>Reference Number:</a:t>
            </a:r>
            <a:br>
              <a:rPr b="1" i="1" lang="en-US"/>
            </a:br>
            <a:r>
              <a:rPr lang="en-US"/>
              <a:t>2021-1-DE02-KA220-ADU-000033541 </a:t>
            </a:r>
            <a:endParaRPr/>
          </a:p>
          <a:p>
            <a:pPr indent="0" lvl="0" marL="0" rtl="0" algn="l">
              <a:lnSpc>
                <a:spcPct val="90000"/>
              </a:lnSpc>
              <a:spcBef>
                <a:spcPts val="1400"/>
              </a:spcBef>
              <a:spcAft>
                <a:spcPts val="0"/>
              </a:spcAft>
              <a:buSzPts val="1500"/>
              <a:buNone/>
            </a:pPr>
            <a:r>
              <a:rPr b="1" lang="en-US"/>
              <a:t>Duration: </a:t>
            </a:r>
            <a:endParaRPr/>
          </a:p>
          <a:p>
            <a:pPr indent="0" lvl="0" marL="0" rtl="0" algn="l">
              <a:lnSpc>
                <a:spcPct val="90000"/>
              </a:lnSpc>
              <a:spcBef>
                <a:spcPts val="1400"/>
              </a:spcBef>
              <a:spcAft>
                <a:spcPts val="0"/>
              </a:spcAft>
              <a:buSzPts val="1500"/>
              <a:buNone/>
            </a:pPr>
            <a:r>
              <a:rPr lang="en-US"/>
              <a:t>01.02.2022 – 31.05.2024 </a:t>
            </a:r>
            <a:r>
              <a:rPr b="1" lang="en-US"/>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rtl="0" algn="l">
              <a:lnSpc>
                <a:spcPct val="107916"/>
              </a:lnSpc>
              <a:spcBef>
                <a:spcPts val="0"/>
              </a:spcBef>
              <a:spcAft>
                <a:spcPts val="0"/>
              </a:spcAft>
              <a:buClr>
                <a:schemeClr val="dk1"/>
              </a:buClr>
              <a:buSzPts val="1100"/>
              <a:buFont typeface="Arial"/>
              <a:buNone/>
            </a:pPr>
            <a:r>
              <a:rPr b="1" lang="en-US" sz="2800">
                <a:solidFill>
                  <a:srgbClr val="595959"/>
                </a:solidFill>
                <a:latin typeface="Calibri"/>
                <a:ea typeface="Calibri"/>
                <a:cs typeface="Calibri"/>
                <a:sym typeface="Calibri"/>
              </a:rPr>
              <a:t>The EU-CERT – Accreditation and Documentation Conference</a:t>
            </a:r>
            <a:endParaRPr b="0" i="0" sz="2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800"/>
              <a:buFont typeface="Noto Sans Symbols"/>
              <a:buNone/>
            </a:pPr>
            <a:r>
              <a:rPr b="1" lang="en-US" sz="2800">
                <a:solidFill>
                  <a:srgbClr val="595959"/>
                </a:solidFill>
                <a:latin typeface="Calibri"/>
                <a:ea typeface="Calibri"/>
                <a:cs typeface="Calibri"/>
                <a:sym typeface="Calibri"/>
              </a:rPr>
              <a:t>4th TPM in Croatia</a:t>
            </a:r>
            <a:endParaRPr b="0" i="0" sz="2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800"/>
              <a:buFont typeface="Noto Sans Symbols"/>
              <a:buNone/>
            </a:pPr>
            <a:r>
              <a:rPr b="1" lang="en-US" sz="2800">
                <a:solidFill>
                  <a:srgbClr val="595959"/>
                </a:solidFill>
                <a:latin typeface="Calibri"/>
                <a:ea typeface="Calibri"/>
                <a:cs typeface="Calibri"/>
                <a:sym typeface="Calibri"/>
              </a:rPr>
              <a:t>06/12/2023</a:t>
            </a:r>
            <a:endParaRPr b="0" i="0" sz="2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rPr b="1" i="0" lang="en-US" sz="2000" u="none" cap="none" strike="noStrike">
                <a:solidFill>
                  <a:srgbClr val="595959"/>
                </a:solidFill>
                <a:latin typeface="Calibri"/>
                <a:ea typeface="Calibri"/>
                <a:cs typeface="Calibri"/>
                <a:sym typeface="Calibri"/>
              </a:rPr>
              <a:t>Partner Presentation</a:t>
            </a:r>
            <a:br>
              <a:rPr b="1" i="0" lang="en-US" sz="2000" u="none" cap="none" strike="noStrike">
                <a:solidFill>
                  <a:srgbClr val="595959"/>
                </a:solidFill>
                <a:latin typeface="Calibri"/>
                <a:ea typeface="Calibri"/>
                <a:cs typeface="Calibri"/>
                <a:sym typeface="Calibri"/>
              </a:rPr>
            </a:br>
            <a:r>
              <a:rPr b="1" lang="en-US" sz="2000">
                <a:solidFill>
                  <a:srgbClr val="595959"/>
                </a:solidFill>
                <a:latin typeface="Calibri"/>
                <a:ea typeface="Calibri"/>
                <a:cs typeface="Calibri"/>
                <a:sym typeface="Calibri"/>
              </a:rPr>
              <a:t>STANDO</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3F3F3F"/>
              </a:buClr>
              <a:buSzPts val="3200"/>
              <a:buFont typeface="Calibri"/>
              <a:buNone/>
            </a:pPr>
            <a:r>
              <a:rPr lang="en-US"/>
              <a:t>Dissemination since last TPM (March 2023)</a:t>
            </a:r>
            <a:endParaRPr/>
          </a:p>
        </p:txBody>
      </p:sp>
      <p:sp>
        <p:nvSpPr>
          <p:cNvPr id="276" name="Google Shape;276;p2"/>
          <p:cNvSpPr txBox="1"/>
          <p:nvPr>
            <p:ph idx="1" type="body"/>
          </p:nvPr>
        </p:nvSpPr>
        <p:spPr>
          <a:xfrm>
            <a:off x="1066805" y="1520199"/>
            <a:ext cx="10058400" cy="4376400"/>
          </a:xfrm>
          <a:prstGeom prst="rect">
            <a:avLst/>
          </a:prstGeom>
          <a:noFill/>
          <a:ln>
            <a:noFill/>
          </a:ln>
        </p:spPr>
        <p:txBody>
          <a:bodyPr anchorCtr="0" anchor="t" bIns="45700" lIns="0" spcFirstLastPara="1" rIns="0" wrap="square" tIns="45700">
            <a:normAutofit/>
          </a:bodyPr>
          <a:lstStyle/>
          <a:p>
            <a:pPr indent="0" lvl="0" marL="91440" rtl="0" algn="l">
              <a:lnSpc>
                <a:spcPct val="90000"/>
              </a:lnSpc>
              <a:spcBef>
                <a:spcPts val="0"/>
              </a:spcBef>
              <a:spcAft>
                <a:spcPts val="0"/>
              </a:spcAft>
              <a:buSzPts val="2000"/>
              <a:buNone/>
            </a:pPr>
            <a:r>
              <a:rPr lang="en-US"/>
              <a:t>Posts on our social account platforms (Instagram,  Facebook, </a:t>
            </a:r>
            <a:r>
              <a:rPr lang="en-US"/>
              <a:t>Linkedin)</a:t>
            </a:r>
            <a:r>
              <a:rPr lang="en-US"/>
              <a:t> </a:t>
            </a:r>
            <a:endParaRPr/>
          </a:p>
          <a:p>
            <a:pPr indent="0" lvl="0" marL="91440" rtl="0" algn="l">
              <a:lnSpc>
                <a:spcPct val="90000"/>
              </a:lnSpc>
              <a:spcBef>
                <a:spcPts val="0"/>
              </a:spcBef>
              <a:spcAft>
                <a:spcPts val="0"/>
              </a:spcAft>
              <a:buSzPts val="2000"/>
              <a:buNone/>
            </a:pPr>
            <a:r>
              <a:t/>
            </a:r>
            <a:endParaRPr/>
          </a:p>
        </p:txBody>
      </p:sp>
      <p:pic>
        <p:nvPicPr>
          <p:cNvPr id="277" name="Google Shape;277;p2"/>
          <p:cNvPicPr preferRelativeResize="0"/>
          <p:nvPr/>
        </p:nvPicPr>
        <p:blipFill rotWithShape="1">
          <a:blip r:embed="rId3">
            <a:alphaModFix/>
          </a:blip>
          <a:srcRect b="0" l="0" r="36740" t="0"/>
          <a:stretch/>
        </p:blipFill>
        <p:spPr>
          <a:xfrm>
            <a:off x="4501479" y="2057339"/>
            <a:ext cx="3249975" cy="3856565"/>
          </a:xfrm>
          <a:prstGeom prst="rect">
            <a:avLst/>
          </a:prstGeom>
          <a:noFill/>
          <a:ln>
            <a:noFill/>
          </a:ln>
        </p:spPr>
      </p:pic>
      <p:pic>
        <p:nvPicPr>
          <p:cNvPr id="278" name="Google Shape;278;p2"/>
          <p:cNvPicPr preferRelativeResize="0"/>
          <p:nvPr/>
        </p:nvPicPr>
        <p:blipFill>
          <a:blip r:embed="rId4">
            <a:alphaModFix/>
          </a:blip>
          <a:stretch>
            <a:fillRect/>
          </a:stretch>
        </p:blipFill>
        <p:spPr>
          <a:xfrm>
            <a:off x="665747" y="2057339"/>
            <a:ext cx="3249976" cy="4111600"/>
          </a:xfrm>
          <a:prstGeom prst="rect">
            <a:avLst/>
          </a:prstGeom>
          <a:noFill/>
          <a:ln>
            <a:noFill/>
          </a:ln>
        </p:spPr>
      </p:pic>
      <p:pic>
        <p:nvPicPr>
          <p:cNvPr id="279" name="Google Shape;279;p2"/>
          <p:cNvPicPr preferRelativeResize="0"/>
          <p:nvPr/>
        </p:nvPicPr>
        <p:blipFill>
          <a:blip r:embed="rId5">
            <a:alphaModFix/>
          </a:blip>
          <a:stretch>
            <a:fillRect/>
          </a:stretch>
        </p:blipFill>
        <p:spPr>
          <a:xfrm>
            <a:off x="8337201" y="2312401"/>
            <a:ext cx="2860796" cy="385655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g2a1ffb5c175_1_3"/>
          <p:cNvSpPr txBox="1"/>
          <p:nvPr>
            <p:ph type="title"/>
          </p:nvPr>
        </p:nvSpPr>
        <p:spPr>
          <a:xfrm>
            <a:off x="1097280" y="286604"/>
            <a:ext cx="10058400" cy="8238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en-US"/>
              <a:t>Erasmus Day at STANDO</a:t>
            </a:r>
            <a:endParaRPr/>
          </a:p>
        </p:txBody>
      </p:sp>
      <p:pic>
        <p:nvPicPr>
          <p:cNvPr id="286" name="Google Shape;286;g2a1ffb5c175_1_3"/>
          <p:cNvPicPr preferRelativeResize="0"/>
          <p:nvPr/>
        </p:nvPicPr>
        <p:blipFill>
          <a:blip r:embed="rId3">
            <a:alphaModFix/>
          </a:blip>
          <a:stretch>
            <a:fillRect/>
          </a:stretch>
        </p:blipFill>
        <p:spPr>
          <a:xfrm>
            <a:off x="251423" y="1492633"/>
            <a:ext cx="4231395" cy="3175149"/>
          </a:xfrm>
          <a:prstGeom prst="rect">
            <a:avLst/>
          </a:prstGeom>
          <a:noFill/>
          <a:ln>
            <a:noFill/>
          </a:ln>
        </p:spPr>
      </p:pic>
      <p:pic>
        <p:nvPicPr>
          <p:cNvPr id="287" name="Google Shape;287;g2a1ffb5c175_1_3"/>
          <p:cNvPicPr preferRelativeResize="0"/>
          <p:nvPr/>
        </p:nvPicPr>
        <p:blipFill rotWithShape="1">
          <a:blip r:embed="rId4">
            <a:alphaModFix/>
          </a:blip>
          <a:srcRect b="12330" l="20534" r="0" t="18633"/>
          <a:stretch/>
        </p:blipFill>
        <p:spPr>
          <a:xfrm>
            <a:off x="3054352" y="2927262"/>
            <a:ext cx="4513724" cy="2941774"/>
          </a:xfrm>
          <a:prstGeom prst="rect">
            <a:avLst/>
          </a:prstGeom>
          <a:noFill/>
          <a:ln>
            <a:noFill/>
          </a:ln>
        </p:spPr>
      </p:pic>
      <p:pic>
        <p:nvPicPr>
          <p:cNvPr id="288" name="Google Shape;288;g2a1ffb5c175_1_3"/>
          <p:cNvPicPr preferRelativeResize="0"/>
          <p:nvPr/>
        </p:nvPicPr>
        <p:blipFill rotWithShape="1">
          <a:blip r:embed="rId5">
            <a:alphaModFix/>
          </a:blip>
          <a:srcRect b="0" l="28499" r="0" t="33377"/>
          <a:stretch/>
        </p:blipFill>
        <p:spPr>
          <a:xfrm>
            <a:off x="6096012" y="1440165"/>
            <a:ext cx="4693601" cy="32800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3F3F3F"/>
              </a:buClr>
              <a:buSzPts val="3200"/>
              <a:buFont typeface="Calibri"/>
              <a:buNone/>
            </a:pPr>
            <a:r>
              <a:rPr lang="en-US"/>
              <a:t>Dissemination Plan</a:t>
            </a:r>
            <a:endParaRPr/>
          </a:p>
        </p:txBody>
      </p:sp>
      <p:sp>
        <p:nvSpPr>
          <p:cNvPr id="294" name="Google Shape;294;p4"/>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p>
            <a:pPr indent="-342900" lvl="0" marL="457200" rtl="0" algn="l">
              <a:lnSpc>
                <a:spcPct val="200000"/>
              </a:lnSpc>
              <a:spcBef>
                <a:spcPts val="0"/>
              </a:spcBef>
              <a:spcAft>
                <a:spcPts val="0"/>
              </a:spcAft>
              <a:buSzPts val="1800"/>
              <a:buChar char="●"/>
            </a:pPr>
            <a:r>
              <a:rPr lang="en-US"/>
              <a:t>Newsletter </a:t>
            </a:r>
            <a:endParaRPr/>
          </a:p>
          <a:p>
            <a:pPr indent="-342900" lvl="0" marL="457200" rtl="0" algn="l">
              <a:lnSpc>
                <a:spcPct val="200000"/>
              </a:lnSpc>
              <a:spcBef>
                <a:spcPts val="0"/>
              </a:spcBef>
              <a:spcAft>
                <a:spcPts val="0"/>
              </a:spcAft>
              <a:buSzPts val="1800"/>
              <a:buChar char="●"/>
            </a:pPr>
            <a:r>
              <a:rPr lang="en-US"/>
              <a:t>Post on social platforms for TPM and next steps</a:t>
            </a:r>
            <a:endParaRPr/>
          </a:p>
          <a:p>
            <a:pPr indent="-342900" lvl="0" marL="457200" rtl="0" algn="l">
              <a:lnSpc>
                <a:spcPct val="200000"/>
              </a:lnSpc>
              <a:spcBef>
                <a:spcPts val="0"/>
              </a:spcBef>
              <a:spcAft>
                <a:spcPts val="0"/>
              </a:spcAft>
              <a:buSzPts val="1800"/>
              <a:buChar char="●"/>
            </a:pPr>
            <a:r>
              <a:rPr lang="en-US"/>
              <a:t>ME at STANDO’s premices</a:t>
            </a:r>
            <a:endParaRPr/>
          </a:p>
          <a:p>
            <a:pPr indent="-342900" lvl="0" marL="457200" rtl="0" algn="l">
              <a:lnSpc>
                <a:spcPct val="200000"/>
              </a:lnSpc>
              <a:spcBef>
                <a:spcPts val="0"/>
              </a:spcBef>
              <a:spcAft>
                <a:spcPts val="0"/>
              </a:spcAft>
              <a:buSzPts val="1800"/>
              <a:buChar char="●"/>
            </a:pPr>
            <a:r>
              <a:rPr lang="en-US"/>
              <a:t>EPALE</a:t>
            </a:r>
            <a:endParaRPr/>
          </a:p>
          <a:p>
            <a:pPr indent="0" lvl="0" marL="457200" rtl="0" algn="l">
              <a:lnSpc>
                <a:spcPct val="90000"/>
              </a:lnSpc>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5"/>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Prof. Dr. Marc Beutner</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Tel:	+49 (0) 52 51 / 60 - 23 67</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Fax:	+49 (0) 52 51 / 60 - 35 63</a:t>
            </a:r>
            <a:endParaRPr/>
          </a:p>
          <a:p>
            <a:pPr indent="0" lvl="0" marL="0" marR="0" rtl="0" algn="l">
              <a:lnSpc>
                <a:spcPct val="100000"/>
              </a:lnSpc>
              <a:spcBef>
                <a:spcPts val="0"/>
              </a:spcBef>
              <a:spcAft>
                <a:spcPts val="0"/>
              </a:spcAft>
              <a:buNone/>
            </a:pPr>
            <a:r>
              <a:rPr b="0" i="0" lang="en-US" sz="1600" u="none" cap="none" strike="noStrike">
                <a:solidFill>
                  <a:schemeClr val="dk1"/>
                </a:solidFill>
                <a:latin typeface="Calibri"/>
                <a:ea typeface="Calibri"/>
                <a:cs typeface="Calibri"/>
                <a:sym typeface="Calibri"/>
              </a:rPr>
              <a:t>E-Mail:	marc.beutner@uni-paderborn.de</a:t>
            </a:r>
            <a:endParaRPr/>
          </a:p>
        </p:txBody>
      </p:sp>
      <p:sp>
        <p:nvSpPr>
          <p:cNvPr id="300" name="Google Shape;300;p5"/>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Universität Paderborn</a:t>
            </a:r>
            <a:endParaRPr/>
          </a:p>
          <a:p>
            <a:pPr indent="0" lvl="0" marL="0" marR="0" rtl="0" algn="l">
              <a:lnSpc>
                <a:spcPct val="99583"/>
              </a:lnSpc>
              <a:spcBef>
                <a:spcPts val="0"/>
              </a:spcBef>
              <a:spcAft>
                <a:spcPts val="0"/>
              </a:spcAft>
              <a:buNone/>
            </a:pPr>
            <a:r>
              <a:rPr b="1" i="0" lang="en-US" sz="1600" u="none" cap="none" strike="noStrike">
                <a:solidFill>
                  <a:schemeClr val="dk1"/>
                </a:solidFill>
                <a:latin typeface="Calibri"/>
                <a:ea typeface="Calibri"/>
                <a:cs typeface="Calibri"/>
                <a:sym typeface="Calibri"/>
              </a:rPr>
              <a:t>Department Wirtschaftspädagogik Lehrstuhl Wirtschaftspädagogik II Warburger Str. 100</a:t>
            </a:r>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33098 Paderborn</a:t>
            </a:r>
            <a:endParaRPr/>
          </a:p>
          <a:p>
            <a:pPr indent="0" lvl="0" marL="0" marR="0" rtl="0" algn="l">
              <a:lnSpc>
                <a:spcPct val="10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