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showGuides="1">
      <p:cViewPr varScale="1">
        <p:scale>
          <a:sx n="86" d="100"/>
          <a:sy n="86" d="100"/>
        </p:scale>
        <p:origin x="523" y="48"/>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de-DE" dirty="0">
              <a:latin typeface="Arial" panose="020B0604020202020204" pitchFamily="34" charset="0"/>
              <a:cs typeface="Arial" panose="020B0604020202020204" pitchFamily="34" charset="0"/>
            </a:rPr>
            <a:t>Registration on</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 </a:t>
          </a:r>
          <a:r>
            <a:rPr lang="de-DE" altLang="de-DE" b="1" dirty="0">
              <a:solidFill>
                <a:schemeClr val="bg1"/>
              </a:solidFill>
              <a:latin typeface="Arial" panose="020B0604020202020204" pitchFamily="34" charset="0"/>
              <a:cs typeface="Arial" panose="020B0604020202020204" pitchFamily="34" charset="0"/>
            </a:rPr>
            <a:t>WEAS</a:t>
          </a:r>
        </a:p>
        <a:p>
          <a:r>
            <a:rPr lang="de-DE" altLang="de-DE" b="1" dirty="0" err="1">
              <a:solidFill>
                <a:schemeClr val="bg1"/>
              </a:solidFill>
              <a:latin typeface="Arial" panose="020B0604020202020204" pitchFamily="34" charset="0"/>
              <a:cs typeface="Arial" panose="020B0604020202020204" pitchFamily="34" charset="0"/>
            </a:rPr>
            <a:t>Webbased</a:t>
          </a:r>
          <a:br>
            <a:rPr lang="de-DE"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Electronic Application System</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Selection</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of</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Accreditation Type</a:t>
          </a: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Answering</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questions</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related</a:t>
          </a:r>
          <a:r>
            <a:rPr lang="de-DE" dirty="0">
              <a:latin typeface="Arial" panose="020B0604020202020204" pitchFamily="34" charset="0"/>
              <a:cs typeface="Arial" panose="020B0604020202020204" pitchFamily="34" charset="0"/>
            </a:rPr>
            <a:t> to </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F</a:t>
          </a:r>
          <a:r>
            <a:rPr lang="de-DE" b="1" dirty="0">
              <a:latin typeface="Arial" panose="020B0604020202020204" pitchFamily="34" charset="0"/>
              <a:cs typeface="Arial" panose="020B0604020202020204" pitchFamily="34" charset="0"/>
            </a:rPr>
            <a:t>ormal </a:t>
          </a:r>
          <a:r>
            <a:rPr lang="de-DE" b="1" dirty="0" err="1">
              <a:latin typeface="Arial" panose="020B0604020202020204" pitchFamily="34" charset="0"/>
              <a:cs typeface="Arial" panose="020B0604020202020204" pitchFamily="34" charset="0"/>
            </a:rPr>
            <a:t>criteria</a:t>
          </a:r>
          <a:r>
            <a:rPr lang="de-DE" b="1" dirty="0">
              <a:latin typeface="Arial" panose="020B0604020202020204" pitchFamily="34" charset="0"/>
              <a:cs typeface="Arial" panose="020B0604020202020204" pitchFamily="34" charset="0"/>
            </a:rPr>
            <a:t> </a:t>
          </a: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Answering</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questions</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related</a:t>
          </a:r>
          <a:r>
            <a:rPr lang="de-DE" dirty="0">
              <a:latin typeface="Arial" panose="020B0604020202020204" pitchFamily="34" charset="0"/>
              <a:cs typeface="Arial" panose="020B0604020202020204" pitchFamily="34" charset="0"/>
            </a:rPr>
            <a:t> to</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 </a:t>
          </a:r>
          <a:r>
            <a:rPr lang="de-DE" altLang="de-DE" b="1" dirty="0" err="1">
              <a:solidFill>
                <a:schemeClr val="bg1"/>
              </a:solidFill>
              <a:latin typeface="Arial" panose="020B0604020202020204" pitchFamily="34" charset="0"/>
              <a:cs typeface="Arial" panose="020B0604020202020204" pitchFamily="34" charset="0"/>
            </a:rPr>
            <a:t>Subject</a:t>
          </a:r>
          <a:r>
            <a:rPr lang="de-DE" altLang="de-DE" b="1" dirty="0">
              <a:solidFill>
                <a:schemeClr val="bg1"/>
              </a:solidFill>
              <a:latin typeface="Arial" panose="020B0604020202020204" pitchFamily="34" charset="0"/>
              <a:cs typeface="Arial" panose="020B0604020202020204" pitchFamily="34" charset="0"/>
            </a:rPr>
            <a:t>- / </a:t>
          </a:r>
          <a:r>
            <a:rPr lang="de-DE" altLang="de-DE" b="1" dirty="0" err="1">
              <a:solidFill>
                <a:schemeClr val="bg1"/>
              </a:solidFill>
              <a:latin typeface="Arial" panose="020B0604020202020204" pitchFamily="34" charset="0"/>
              <a:cs typeface="Arial" panose="020B0604020202020204" pitchFamily="34" charset="0"/>
            </a:rPr>
            <a:t>content-related</a:t>
          </a:r>
          <a:r>
            <a:rPr lang="de-DE" altLang="de-DE" b="1" dirty="0">
              <a:solidFill>
                <a:schemeClr val="bg1"/>
              </a:solidFill>
              <a:latin typeface="Arial" panose="020B0604020202020204" pitchFamily="34" charset="0"/>
              <a:cs typeface="Arial" panose="020B0604020202020204" pitchFamily="34" charset="0"/>
            </a:rPr>
            <a:t> </a:t>
          </a:r>
          <a:r>
            <a:rPr lang="de-DE" altLang="de-DE" b="1" dirty="0" err="1">
              <a:solidFill>
                <a:schemeClr val="bg1"/>
              </a:solidFill>
              <a:latin typeface="Arial" panose="020B0604020202020204" pitchFamily="34" charset="0"/>
              <a:cs typeface="Arial" panose="020B0604020202020204" pitchFamily="34" charset="0"/>
            </a:rPr>
            <a:t>criteria</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Upload </a:t>
          </a:r>
          <a:r>
            <a:rPr lang="de-DE" dirty="0" err="1">
              <a:latin typeface="Arial" panose="020B0604020202020204" pitchFamily="34" charset="0"/>
              <a:cs typeface="Arial" panose="020B0604020202020204" pitchFamily="34" charset="0"/>
            </a:rPr>
            <a:t>of</a:t>
          </a:r>
          <a:r>
            <a:rPr lang="de-DE" dirty="0">
              <a:latin typeface="Arial" panose="020B0604020202020204" pitchFamily="34" charset="0"/>
              <a:cs typeface="Arial" panose="020B0604020202020204" pitchFamily="34" charset="0"/>
            </a:rPr>
            <a:t> material</a:t>
          </a: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US" altLang="de-DE" b="1" dirty="0">
              <a:solidFill>
                <a:schemeClr val="bg1"/>
              </a:solidFill>
              <a:latin typeface="Arial" panose="020B0604020202020204" pitchFamily="34" charset="0"/>
              <a:cs typeface="Arial" panose="020B0604020202020204" pitchFamily="34" charset="0"/>
            </a:rPr>
            <a:t>Self-</a:t>
          </a:r>
          <a:br>
            <a:rPr lang="en-US"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Assessment </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de-DE" b="1" dirty="0">
              <a:latin typeface="Arial" panose="020B0604020202020204" pitchFamily="34" charset="0"/>
              <a:cs typeface="Arial" panose="020B0604020202020204" pitchFamily="34" charset="0"/>
            </a:rPr>
            <a:t>Material</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Assessment</a:t>
          </a: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Expert </a:t>
          </a:r>
          <a:r>
            <a:rPr lang="de-DE" dirty="0" err="1">
              <a:latin typeface="Arial" panose="020B0604020202020204" pitchFamily="34" charset="0"/>
              <a:cs typeface="Arial" panose="020B0604020202020204" pitchFamily="34" charset="0"/>
            </a:rPr>
            <a:t>analysis</a:t>
          </a:r>
          <a:endParaRPr lang="de-DE" dirty="0">
            <a:latin typeface="Arial" panose="020B0604020202020204" pitchFamily="34" charset="0"/>
            <a:cs typeface="Arial" panose="020B0604020202020204" pitchFamily="34" charset="0"/>
          </a:endParaRP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Expert </a:t>
          </a:r>
          <a:r>
            <a:rPr lang="de-DE" dirty="0" err="1">
              <a:latin typeface="Arial" panose="020B0604020202020204" pitchFamily="34" charset="0"/>
              <a:cs typeface="Arial" panose="020B0604020202020204" pitchFamily="34" charset="0"/>
            </a:rPr>
            <a:t>feedback</a:t>
          </a:r>
          <a:endParaRPr lang="de-DE" dirty="0">
            <a:latin typeface="Arial" panose="020B0604020202020204" pitchFamily="34" charset="0"/>
            <a:cs typeface="Arial" panose="020B0604020202020204" pitchFamily="34" charset="0"/>
          </a:endParaRP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Expert </a:t>
          </a:r>
          <a:r>
            <a:rPr lang="de-DE" dirty="0" err="1">
              <a:latin typeface="Arial" panose="020B0604020202020204" pitchFamily="34" charset="0"/>
              <a:cs typeface="Arial" panose="020B0604020202020204" pitchFamily="34" charset="0"/>
            </a:rPr>
            <a:t>assignment</a:t>
          </a:r>
          <a:endParaRPr lang="de-DE" dirty="0">
            <a:latin typeface="Arial" panose="020B0604020202020204" pitchFamily="34" charset="0"/>
            <a:cs typeface="Arial" panose="020B0604020202020204" pitchFamily="34" charset="0"/>
          </a:endParaRP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de-DE" b="1" dirty="0">
              <a:solidFill>
                <a:schemeClr val="bg1"/>
              </a:solidFill>
              <a:latin typeface="Arial" panose="020B0604020202020204" pitchFamily="34" charset="0"/>
              <a:cs typeface="Arial" panose="020B0604020202020204" pitchFamily="34" charset="0"/>
            </a:rPr>
            <a:t>Accreditation</a:t>
          </a:r>
          <a:br>
            <a:rPr lang="de-DE" b="1" dirty="0">
              <a:solidFill>
                <a:schemeClr val="bg1"/>
              </a:solidFill>
              <a:latin typeface="Arial" panose="020B0604020202020204" pitchFamily="34" charset="0"/>
              <a:cs typeface="Arial" panose="020B0604020202020204" pitchFamily="34" charset="0"/>
            </a:rPr>
          </a:br>
          <a:r>
            <a:rPr lang="de-DE" b="1" dirty="0">
              <a:solidFill>
                <a:schemeClr val="bg1"/>
              </a:solidFill>
              <a:latin typeface="Arial" panose="020B0604020202020204" pitchFamily="34" charset="0"/>
              <a:cs typeface="Arial" panose="020B0604020202020204" pitchFamily="34" charset="0"/>
            </a:rPr>
            <a:t>report</a:t>
          </a: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de-DE" b="1" dirty="0">
              <a:solidFill>
                <a:schemeClr val="bg1"/>
              </a:solidFill>
              <a:latin typeface="Arial" panose="020B0604020202020204" pitchFamily="34" charset="0"/>
              <a:cs typeface="Arial" panose="020B0604020202020204" pitchFamily="34" charset="0"/>
            </a:rPr>
            <a:t>Accreditation </a:t>
          </a:r>
          <a:r>
            <a:rPr lang="de-DE" b="1" dirty="0" err="1">
              <a:solidFill>
                <a:schemeClr val="bg1"/>
              </a:solidFill>
              <a:latin typeface="Arial" panose="020B0604020202020204" pitchFamily="34" charset="0"/>
              <a:cs typeface="Arial" panose="020B0604020202020204" pitchFamily="34" charset="0"/>
            </a:rPr>
            <a:t>decision</a:t>
          </a:r>
          <a:endParaRPr lang="de-DE" b="1" dirty="0">
            <a:solidFill>
              <a:schemeClr val="bg1"/>
            </a:solidFill>
            <a:latin typeface="Arial" panose="020B0604020202020204" pitchFamily="34" charset="0"/>
            <a:cs typeface="Arial" panose="020B0604020202020204" pitchFamily="34" charset="0"/>
          </a:endParaRP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de-DE"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Quality </a:t>
          </a:r>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seal</a:t>
          </a:r>
          <a:r>
            <a:rPr kumimoji="0" lang="de-DE"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of</a:t>
          </a:r>
          <a:br>
            <a:rPr lang="de-DE" altLang="de-DE" b="1" dirty="0">
              <a:solidFill>
                <a:schemeClr val="bg1"/>
              </a:solidFill>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EU-CERT / </a:t>
          </a:r>
          <a:r>
            <a:rPr lang="de-DE" altLang="de-DE" b="1" dirty="0" err="1">
              <a:solidFill>
                <a:schemeClr val="bg1"/>
              </a:solidFill>
              <a:latin typeface="Arial" panose="020B0604020202020204" pitchFamily="34" charset="0"/>
              <a:cs typeface="Arial" panose="020B0604020202020204" pitchFamily="34" charset="0"/>
            </a:rPr>
            <a:t>Certificate</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de-DE" b="1" dirty="0">
              <a:latin typeface="Arial" panose="020B0604020202020204" pitchFamily="34" charset="0"/>
              <a:cs typeface="Arial" panose="020B0604020202020204" pitchFamily="34" charset="0"/>
            </a:rPr>
            <a:t>First </a:t>
          </a:r>
          <a:r>
            <a:rPr lang="de-DE" b="1" dirty="0" err="1">
              <a:latin typeface="Arial" panose="020B0604020202020204" pitchFamily="34" charset="0"/>
              <a:cs typeface="Arial" panose="020B0604020202020204" pitchFamily="34" charset="0"/>
            </a:rPr>
            <a:t>automated</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Feedback</a:t>
          </a: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de-DE" b="1" dirty="0" err="1"/>
            <a:t>Possibility</a:t>
          </a:r>
          <a:br>
            <a:rPr lang="de-DE" b="1" dirty="0"/>
          </a:br>
          <a:r>
            <a:rPr lang="de-DE" b="1" dirty="0"/>
            <a:t>to </a:t>
          </a:r>
          <a:r>
            <a:rPr lang="de-DE" b="1" dirty="0" err="1"/>
            <a:t>eliminate</a:t>
          </a:r>
          <a:br>
            <a:rPr lang="de-DE" b="1" dirty="0"/>
          </a:br>
          <a:r>
            <a:rPr lang="de-DE" b="1" dirty="0" err="1"/>
            <a:t>weaknesses</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dgm:spPr/>
      <dgm:t>
        <a:bodyPr/>
        <a:lstStyle/>
        <a:p>
          <a:r>
            <a:rPr lang="de-DE" dirty="0">
              <a:latin typeface="Arial" panose="020B0604020202020204" pitchFamily="34" charset="0"/>
              <a:cs typeface="Arial" panose="020B0604020202020204" pitchFamily="34" charset="0"/>
            </a:rPr>
            <a:t>VISIT EUCERT Accreditation </a:t>
          </a:r>
          <a:r>
            <a:rPr lang="de-DE" dirty="0" err="1">
              <a:latin typeface="Arial" panose="020B0604020202020204" pitchFamily="34" charset="0"/>
              <a:cs typeface="Arial" panose="020B0604020202020204" pitchFamily="34" charset="0"/>
            </a:rPr>
            <a:t>website</a:t>
          </a:r>
          <a:r>
            <a:rPr lang="de-DE" dirty="0">
              <a:latin typeface="Arial" panose="020B0604020202020204" pitchFamily="34" charset="0"/>
              <a:cs typeface="Arial" panose="020B0604020202020204" pitchFamily="34" charset="0"/>
            </a:rPr>
            <a:t> and</a:t>
          </a:r>
        </a:p>
        <a:p>
          <a:r>
            <a:rPr lang="de-DE" dirty="0" err="1">
              <a:latin typeface="Arial" panose="020B0604020202020204" pitchFamily="34" charset="0"/>
              <a:cs typeface="Arial" panose="020B0604020202020204" pitchFamily="34" charset="0"/>
            </a:rPr>
            <a:t>Purchase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download</a:t>
          </a:r>
          <a:r>
            <a:rPr lang="de-DE" dirty="0">
              <a:latin typeface="Arial" panose="020B0604020202020204" pitchFamily="34" charset="0"/>
              <a:cs typeface="Arial" panose="020B0604020202020204" pitchFamily="34" charset="0"/>
            </a:rPr>
            <a:t> Accreditation </a:t>
          </a:r>
          <a:r>
            <a:rPr lang="de-DE" dirty="0" err="1">
              <a:latin typeface="Arial" panose="020B0604020202020204" pitchFamily="34" charset="0"/>
              <a:cs typeface="Arial" panose="020B0604020202020204" pitchFamily="34" charset="0"/>
            </a:rPr>
            <a:t>materials</a:t>
          </a:r>
          <a:r>
            <a:rPr lang="de-DE" dirty="0">
              <a:latin typeface="Arial" panose="020B0604020202020204" pitchFamily="34" charset="0"/>
              <a:cs typeface="Arial" panose="020B0604020202020204" pitchFamily="34" charset="0"/>
            </a:rPr>
            <a:t> / </a:t>
          </a:r>
          <a:r>
            <a:rPr lang="de-DE" dirty="0" err="1">
              <a:latin typeface="Arial" panose="020B0604020202020204" pitchFamily="34" charset="0"/>
              <a:cs typeface="Arial" panose="020B0604020202020204" pitchFamily="34" charset="0"/>
            </a:rPr>
            <a:t>criteria</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information</a:t>
          </a:r>
          <a:endParaRPr lang="de-DE" dirty="0">
            <a:latin typeface="Arial" panose="020B0604020202020204" pitchFamily="34" charset="0"/>
            <a:cs typeface="Arial" panose="020B0604020202020204" pitchFamily="34" charset="0"/>
          </a:endParaRP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de-DE" b="1" dirty="0" err="1">
              <a:latin typeface="Arial" panose="020B0604020202020204" pitchFamily="34" charset="0"/>
              <a:cs typeface="Arial" panose="020B0604020202020204" pitchFamily="34" charset="0"/>
            </a:rPr>
            <a:t>Examine</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your </a:t>
          </a:r>
          <a:r>
            <a:rPr lang="de-DE" b="1" dirty="0" err="1">
              <a:latin typeface="Arial" panose="020B0604020202020204" pitchFamily="34" charset="0"/>
              <a:cs typeface="Arial" panose="020B0604020202020204" pitchFamily="34" charset="0"/>
            </a:rPr>
            <a:t>institution</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or</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programme</a:t>
          </a:r>
          <a:endParaRPr lang="de-DE" b="1" dirty="0">
            <a:latin typeface="Arial" panose="020B0604020202020204" pitchFamily="34" charset="0"/>
            <a:cs typeface="Arial" panose="020B0604020202020204" pitchFamily="34" charset="0"/>
          </a:endParaRP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VISIT EUCERT Accreditation </a:t>
          </a:r>
          <a:r>
            <a:rPr lang="de-DE" sz="1000" kern="1200" dirty="0" err="1">
              <a:latin typeface="Arial" panose="020B0604020202020204" pitchFamily="34" charset="0"/>
              <a:cs typeface="Arial" panose="020B0604020202020204" pitchFamily="34" charset="0"/>
            </a:rPr>
            <a:t>website</a:t>
          </a:r>
          <a:r>
            <a:rPr lang="de-DE" sz="1000" kern="1200" dirty="0">
              <a:latin typeface="Arial" panose="020B0604020202020204" pitchFamily="34" charset="0"/>
              <a:cs typeface="Arial" panose="020B0604020202020204" pitchFamily="34" charset="0"/>
            </a:rPr>
            <a:t> and</a:t>
          </a:r>
        </a:p>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Purchase</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download</a:t>
          </a:r>
          <a:r>
            <a:rPr lang="de-DE" sz="1000" kern="1200" dirty="0">
              <a:latin typeface="Arial" panose="020B0604020202020204" pitchFamily="34" charset="0"/>
              <a:cs typeface="Arial" panose="020B0604020202020204" pitchFamily="34" charset="0"/>
            </a:rPr>
            <a:t> Accreditation </a:t>
          </a:r>
          <a:r>
            <a:rPr lang="de-DE" sz="1000" kern="1200" dirty="0" err="1">
              <a:latin typeface="Arial" panose="020B0604020202020204" pitchFamily="34" charset="0"/>
              <a:cs typeface="Arial" panose="020B0604020202020204" pitchFamily="34" charset="0"/>
            </a:rPr>
            <a:t>materials</a:t>
          </a:r>
          <a:r>
            <a:rPr lang="de-DE" sz="1000" kern="1200" dirty="0">
              <a:latin typeface="Arial" panose="020B0604020202020204" pitchFamily="34" charset="0"/>
              <a:cs typeface="Arial" panose="020B0604020202020204" pitchFamily="34" charset="0"/>
            </a:rPr>
            <a:t> / </a:t>
          </a:r>
          <a:r>
            <a:rPr lang="de-DE" sz="1000" kern="1200" dirty="0" err="1">
              <a:latin typeface="Arial" panose="020B0604020202020204" pitchFamily="34" charset="0"/>
              <a:cs typeface="Arial" panose="020B0604020202020204" pitchFamily="34" charset="0"/>
            </a:rPr>
            <a:t>criteria</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information</a:t>
          </a:r>
          <a:endParaRPr lang="de-DE" sz="1000" kern="1200" dirty="0">
            <a:latin typeface="Arial" panose="020B0604020202020204" pitchFamily="34" charset="0"/>
            <a:cs typeface="Arial" panose="020B0604020202020204" pitchFamily="34" charset="0"/>
          </a:endParaRP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latin typeface="Arial" panose="020B0604020202020204" pitchFamily="34" charset="0"/>
              <a:cs typeface="Arial" panose="020B0604020202020204" pitchFamily="34" charset="0"/>
            </a:rPr>
            <a:t>Examine</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your </a:t>
          </a:r>
          <a:r>
            <a:rPr lang="de-DE" sz="1000" b="1" kern="1200" dirty="0" err="1">
              <a:latin typeface="Arial" panose="020B0604020202020204" pitchFamily="34" charset="0"/>
              <a:cs typeface="Arial" panose="020B0604020202020204" pitchFamily="34" charset="0"/>
            </a:rPr>
            <a:t>institution</a:t>
          </a:r>
          <a:r>
            <a:rPr lang="de-DE" sz="1000" b="1" kern="1200" dirty="0">
              <a:latin typeface="Arial" panose="020B0604020202020204" pitchFamily="34" charset="0"/>
              <a:cs typeface="Arial" panose="020B0604020202020204" pitchFamily="34" charset="0"/>
            </a:rPr>
            <a:t> </a:t>
          </a:r>
          <a:r>
            <a:rPr lang="de-DE" sz="1000" b="1" kern="1200" dirty="0" err="1">
              <a:latin typeface="Arial" panose="020B0604020202020204" pitchFamily="34" charset="0"/>
              <a:cs typeface="Arial" panose="020B0604020202020204" pitchFamily="34" charset="0"/>
            </a:rPr>
            <a:t>or</a:t>
          </a:r>
          <a:r>
            <a:rPr lang="de-DE" sz="1000" b="1" kern="1200" dirty="0">
              <a:latin typeface="Arial" panose="020B0604020202020204" pitchFamily="34" charset="0"/>
              <a:cs typeface="Arial" panose="020B0604020202020204" pitchFamily="34" charset="0"/>
            </a:rPr>
            <a:t> </a:t>
          </a:r>
          <a:r>
            <a:rPr lang="de-DE" sz="1000" b="1" kern="1200" dirty="0" err="1">
              <a:latin typeface="Arial" panose="020B0604020202020204" pitchFamily="34" charset="0"/>
              <a:cs typeface="Arial" panose="020B0604020202020204" pitchFamily="34" charset="0"/>
            </a:rPr>
            <a:t>programme</a:t>
          </a:r>
          <a:endParaRPr lang="de-DE" sz="1000" b="1" kern="1200" dirty="0">
            <a:latin typeface="Arial" panose="020B0604020202020204" pitchFamily="34" charset="0"/>
            <a:cs typeface="Arial" panose="020B0604020202020204" pitchFamily="34" charset="0"/>
          </a:endParaRP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Registration on</a:t>
          </a:r>
          <a:br>
            <a:rPr lang="de-DE" sz="1000" kern="1200" dirty="0">
              <a:latin typeface="Arial" panose="020B0604020202020204" pitchFamily="34" charset="0"/>
              <a:cs typeface="Arial" panose="020B0604020202020204" pitchFamily="34" charset="0"/>
            </a:rPr>
          </a:br>
          <a:r>
            <a:rPr lang="de-DE" sz="1000" kern="1200" dirty="0">
              <a:latin typeface="Arial" panose="020B0604020202020204" pitchFamily="34" charset="0"/>
              <a:cs typeface="Arial" panose="020B0604020202020204" pitchFamily="34" charset="0"/>
            </a:rPr>
            <a:t> </a:t>
          </a:r>
          <a:r>
            <a:rPr lang="de-DE" altLang="de-DE" sz="1000" b="1" kern="1200" dirty="0">
              <a:solidFill>
                <a:schemeClr val="bg1"/>
              </a:solidFill>
              <a:latin typeface="Arial" panose="020B0604020202020204" pitchFamily="34" charset="0"/>
              <a:cs typeface="Arial" panose="020B0604020202020204" pitchFamily="34" charset="0"/>
            </a:rPr>
            <a:t>WEAS</a:t>
          </a:r>
        </a:p>
        <a:p>
          <a:pPr marL="0" lvl="0" indent="0" algn="ctr" defTabSz="444500">
            <a:lnSpc>
              <a:spcPct val="90000"/>
            </a:lnSpc>
            <a:spcBef>
              <a:spcPct val="0"/>
            </a:spcBef>
            <a:spcAft>
              <a:spcPct val="35000"/>
            </a:spcAft>
            <a:buNone/>
          </a:pPr>
          <a:r>
            <a:rPr lang="de-DE" altLang="de-DE" sz="1000" b="1" kern="1200" dirty="0" err="1">
              <a:solidFill>
                <a:schemeClr val="bg1"/>
              </a:solidFill>
              <a:latin typeface="Arial" panose="020B0604020202020204" pitchFamily="34" charset="0"/>
              <a:cs typeface="Arial" panose="020B0604020202020204" pitchFamily="34" charset="0"/>
            </a:rPr>
            <a:t>Webbased</a:t>
          </a:r>
          <a:br>
            <a:rPr lang="de-DE"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Electronic Application System</a:t>
          </a:r>
          <a:endParaRPr lang="de-DE" sz="10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altLang="de-DE" sz="1000" b="1" kern="1200" dirty="0">
              <a:solidFill>
                <a:schemeClr val="bg1"/>
              </a:solidFill>
              <a:latin typeface="Arial" panose="020B0604020202020204" pitchFamily="34" charset="0"/>
              <a:cs typeface="Arial" panose="020B0604020202020204" pitchFamily="34" charset="0"/>
            </a:rPr>
            <a:t>Self-</a:t>
          </a:r>
          <a:br>
            <a:rPr lang="en-US"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Assessment </a:t>
          </a:r>
          <a:endParaRPr lang="de-DE" sz="10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Selection</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of</a:t>
          </a:r>
          <a:br>
            <a:rPr lang="de-DE" sz="1000"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Accreditation Type</a:t>
          </a: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Answering</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questions</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related</a:t>
          </a:r>
          <a:r>
            <a:rPr lang="de-DE" sz="1000" kern="1200" dirty="0">
              <a:latin typeface="Arial" panose="020B0604020202020204" pitchFamily="34" charset="0"/>
              <a:cs typeface="Arial" panose="020B0604020202020204" pitchFamily="34" charset="0"/>
            </a:rPr>
            <a:t> to </a:t>
          </a:r>
          <a:br>
            <a:rPr lang="de-DE" sz="1000" kern="1200" dirty="0">
              <a:latin typeface="Arial" panose="020B0604020202020204" pitchFamily="34" charset="0"/>
              <a:cs typeface="Arial" panose="020B0604020202020204" pitchFamily="34" charset="0"/>
            </a:rPr>
          </a:br>
          <a:r>
            <a:rPr lang="de-DE" sz="1000" kern="1200" dirty="0">
              <a:latin typeface="Arial" panose="020B0604020202020204" pitchFamily="34" charset="0"/>
              <a:cs typeface="Arial" panose="020B0604020202020204" pitchFamily="34" charset="0"/>
            </a:rPr>
            <a:t>F</a:t>
          </a:r>
          <a:r>
            <a:rPr lang="de-DE" sz="1000" b="1" kern="1200" dirty="0">
              <a:latin typeface="Arial" panose="020B0604020202020204" pitchFamily="34" charset="0"/>
              <a:cs typeface="Arial" panose="020B0604020202020204" pitchFamily="34" charset="0"/>
            </a:rPr>
            <a:t>ormal </a:t>
          </a:r>
          <a:r>
            <a:rPr lang="de-DE" sz="1000" b="1" kern="1200" dirty="0" err="1">
              <a:latin typeface="Arial" panose="020B0604020202020204" pitchFamily="34" charset="0"/>
              <a:cs typeface="Arial" panose="020B0604020202020204" pitchFamily="34" charset="0"/>
            </a:rPr>
            <a:t>criteria</a:t>
          </a:r>
          <a:r>
            <a:rPr lang="de-DE" sz="1000" b="1" kern="1200" dirty="0">
              <a:latin typeface="Arial" panose="020B0604020202020204" pitchFamily="34" charset="0"/>
              <a:cs typeface="Arial" panose="020B0604020202020204" pitchFamily="34" charset="0"/>
            </a:rPr>
            <a:t> </a:t>
          </a: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Answering</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questions</a:t>
          </a:r>
          <a:r>
            <a:rPr lang="de-DE" sz="1000" kern="1200" dirty="0">
              <a:latin typeface="Arial" panose="020B0604020202020204" pitchFamily="34" charset="0"/>
              <a:cs typeface="Arial" panose="020B0604020202020204" pitchFamily="34" charset="0"/>
            </a:rPr>
            <a:t> </a:t>
          </a:r>
          <a:r>
            <a:rPr lang="de-DE" sz="1000" kern="1200" dirty="0" err="1">
              <a:latin typeface="Arial" panose="020B0604020202020204" pitchFamily="34" charset="0"/>
              <a:cs typeface="Arial" panose="020B0604020202020204" pitchFamily="34" charset="0"/>
            </a:rPr>
            <a:t>related</a:t>
          </a:r>
          <a:r>
            <a:rPr lang="de-DE" sz="1000" kern="1200" dirty="0">
              <a:latin typeface="Arial" panose="020B0604020202020204" pitchFamily="34" charset="0"/>
              <a:cs typeface="Arial" panose="020B0604020202020204" pitchFamily="34" charset="0"/>
            </a:rPr>
            <a:t> to</a:t>
          </a:r>
          <a:br>
            <a:rPr lang="de-DE" sz="1000" kern="1200" dirty="0">
              <a:latin typeface="Arial" panose="020B0604020202020204" pitchFamily="34" charset="0"/>
              <a:cs typeface="Arial" panose="020B0604020202020204" pitchFamily="34" charset="0"/>
            </a:rPr>
          </a:br>
          <a:r>
            <a:rPr lang="de-DE" sz="1000" kern="1200" dirty="0">
              <a:latin typeface="Arial" panose="020B0604020202020204" pitchFamily="34" charset="0"/>
              <a:cs typeface="Arial" panose="020B0604020202020204" pitchFamily="34" charset="0"/>
            </a:rPr>
            <a:t> </a:t>
          </a:r>
          <a:r>
            <a:rPr lang="de-DE" altLang="de-DE" sz="1000" b="1" kern="1200" dirty="0" err="1">
              <a:solidFill>
                <a:schemeClr val="bg1"/>
              </a:solidFill>
              <a:latin typeface="Arial" panose="020B0604020202020204" pitchFamily="34" charset="0"/>
              <a:cs typeface="Arial" panose="020B0604020202020204" pitchFamily="34" charset="0"/>
            </a:rPr>
            <a:t>Subject</a:t>
          </a:r>
          <a:r>
            <a:rPr lang="de-DE" altLang="de-DE" sz="1000" b="1" kern="1200" dirty="0">
              <a:solidFill>
                <a:schemeClr val="bg1"/>
              </a:solidFill>
              <a:latin typeface="Arial" panose="020B0604020202020204" pitchFamily="34" charset="0"/>
              <a:cs typeface="Arial" panose="020B0604020202020204" pitchFamily="34" charset="0"/>
            </a:rPr>
            <a:t>- / </a:t>
          </a:r>
          <a:r>
            <a:rPr lang="de-DE" altLang="de-DE" sz="1000" b="1" kern="1200" dirty="0" err="1">
              <a:solidFill>
                <a:schemeClr val="bg1"/>
              </a:solidFill>
              <a:latin typeface="Arial" panose="020B0604020202020204" pitchFamily="34" charset="0"/>
              <a:cs typeface="Arial" panose="020B0604020202020204" pitchFamily="34" charset="0"/>
            </a:rPr>
            <a:t>content-related</a:t>
          </a:r>
          <a:r>
            <a:rPr lang="de-DE" altLang="de-DE" sz="1000" b="1" kern="1200" dirty="0">
              <a:solidFill>
                <a:schemeClr val="bg1"/>
              </a:solidFill>
              <a:latin typeface="Arial" panose="020B0604020202020204" pitchFamily="34" charset="0"/>
              <a:cs typeface="Arial" panose="020B0604020202020204" pitchFamily="34" charset="0"/>
            </a:rPr>
            <a:t> </a:t>
          </a:r>
          <a:r>
            <a:rPr lang="de-DE" altLang="de-DE" sz="1000" b="1" kern="1200" dirty="0" err="1">
              <a:solidFill>
                <a:schemeClr val="bg1"/>
              </a:solidFill>
              <a:latin typeface="Arial" panose="020B0604020202020204" pitchFamily="34" charset="0"/>
              <a:cs typeface="Arial" panose="020B0604020202020204" pitchFamily="34" charset="0"/>
            </a:rPr>
            <a:t>criteria</a:t>
          </a:r>
          <a:endParaRPr lang="de-DE" sz="10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First </a:t>
          </a:r>
          <a:r>
            <a:rPr lang="de-DE" sz="1000" b="1" kern="1200" dirty="0" err="1">
              <a:latin typeface="Arial" panose="020B0604020202020204" pitchFamily="34" charset="0"/>
              <a:cs typeface="Arial" panose="020B0604020202020204" pitchFamily="34" charset="0"/>
            </a:rPr>
            <a:t>automated</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Feedback</a:t>
          </a: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Material</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Assessment</a:t>
          </a: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Upload </a:t>
          </a:r>
          <a:r>
            <a:rPr lang="de-DE" sz="1000" kern="1200" dirty="0" err="1">
              <a:latin typeface="Arial" panose="020B0604020202020204" pitchFamily="34" charset="0"/>
              <a:cs typeface="Arial" panose="020B0604020202020204" pitchFamily="34" charset="0"/>
            </a:rPr>
            <a:t>of</a:t>
          </a:r>
          <a:r>
            <a:rPr lang="de-DE" sz="1000" kern="1200" dirty="0">
              <a:latin typeface="Arial" panose="020B0604020202020204" pitchFamily="34" charset="0"/>
              <a:cs typeface="Arial" panose="020B0604020202020204" pitchFamily="34" charset="0"/>
            </a:rPr>
            <a:t> material</a:t>
          </a: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Expert </a:t>
          </a:r>
          <a:r>
            <a:rPr lang="de-DE" sz="1000" kern="1200" dirty="0" err="1">
              <a:latin typeface="Arial" panose="020B0604020202020204" pitchFamily="34" charset="0"/>
              <a:cs typeface="Arial" panose="020B0604020202020204" pitchFamily="34" charset="0"/>
            </a:rPr>
            <a:t>assignment</a:t>
          </a:r>
          <a:endParaRPr lang="de-DE" sz="1000" kern="1200" dirty="0">
            <a:latin typeface="Arial" panose="020B0604020202020204" pitchFamily="34" charset="0"/>
            <a:cs typeface="Arial" panose="020B0604020202020204" pitchFamily="34" charset="0"/>
          </a:endParaRP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Expert </a:t>
          </a:r>
          <a:r>
            <a:rPr lang="de-DE" sz="1000" kern="1200" dirty="0" err="1">
              <a:latin typeface="Arial" panose="020B0604020202020204" pitchFamily="34" charset="0"/>
              <a:cs typeface="Arial" panose="020B0604020202020204" pitchFamily="34" charset="0"/>
            </a:rPr>
            <a:t>analysis</a:t>
          </a:r>
          <a:endParaRPr lang="de-DE" sz="1000" kern="1200" dirty="0">
            <a:latin typeface="Arial" panose="020B0604020202020204" pitchFamily="34" charset="0"/>
            <a:cs typeface="Arial" panose="020B0604020202020204" pitchFamily="34" charset="0"/>
          </a:endParaRP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Expert </a:t>
          </a:r>
          <a:r>
            <a:rPr lang="de-DE" sz="1000" kern="1200" dirty="0" err="1">
              <a:latin typeface="Arial" panose="020B0604020202020204" pitchFamily="34" charset="0"/>
              <a:cs typeface="Arial" panose="020B0604020202020204" pitchFamily="34" charset="0"/>
            </a:rPr>
            <a:t>feedback</a:t>
          </a:r>
          <a:endParaRPr lang="de-DE" sz="1000" kern="1200" dirty="0">
            <a:latin typeface="Arial" panose="020B0604020202020204" pitchFamily="34" charset="0"/>
            <a:cs typeface="Arial" panose="020B0604020202020204" pitchFamily="34" charset="0"/>
          </a:endParaRP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solidFill>
                <a:schemeClr val="bg1"/>
              </a:solidFill>
              <a:latin typeface="Arial" panose="020B0604020202020204" pitchFamily="34" charset="0"/>
              <a:cs typeface="Arial" panose="020B0604020202020204" pitchFamily="34" charset="0"/>
            </a:rPr>
            <a:t>Accreditation</a:t>
          </a:r>
          <a:br>
            <a:rPr lang="de-DE" sz="1000" b="1" kern="1200" dirty="0">
              <a:solidFill>
                <a:schemeClr val="bg1"/>
              </a:solidFill>
              <a:latin typeface="Arial" panose="020B0604020202020204" pitchFamily="34" charset="0"/>
              <a:cs typeface="Arial" panose="020B0604020202020204" pitchFamily="34" charset="0"/>
            </a:rPr>
          </a:br>
          <a:r>
            <a:rPr lang="de-DE" sz="1000" b="1" kern="1200" dirty="0">
              <a:solidFill>
                <a:schemeClr val="bg1"/>
              </a:solidFill>
              <a:latin typeface="Arial" panose="020B0604020202020204" pitchFamily="34" charset="0"/>
              <a:cs typeface="Arial" panose="020B0604020202020204" pitchFamily="34" charset="0"/>
            </a:rPr>
            <a:t>report</a:t>
          </a: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t>Possibility</a:t>
          </a:r>
          <a:br>
            <a:rPr lang="de-DE" sz="1000" b="1" kern="1200" dirty="0"/>
          </a:br>
          <a:r>
            <a:rPr lang="de-DE" sz="1000" b="1" kern="1200" dirty="0"/>
            <a:t>to </a:t>
          </a:r>
          <a:r>
            <a:rPr lang="de-DE" sz="1000" b="1" kern="1200" dirty="0" err="1"/>
            <a:t>eliminate</a:t>
          </a:r>
          <a:br>
            <a:rPr lang="de-DE" sz="1000" b="1" kern="1200" dirty="0"/>
          </a:br>
          <a:r>
            <a:rPr lang="de-DE" sz="1000" b="1" kern="1200" dirty="0" err="1"/>
            <a:t>weaknesses</a:t>
          </a:r>
          <a:endParaRPr lang="de-DE" sz="10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solidFill>
                <a:schemeClr val="bg1"/>
              </a:solidFill>
              <a:latin typeface="Arial" panose="020B0604020202020204" pitchFamily="34" charset="0"/>
              <a:cs typeface="Arial" panose="020B0604020202020204" pitchFamily="34" charset="0"/>
            </a:rPr>
            <a:t>Accreditation </a:t>
          </a:r>
          <a:r>
            <a:rPr lang="de-DE" sz="1000" b="1" kern="1200" dirty="0" err="1">
              <a:solidFill>
                <a:schemeClr val="bg1"/>
              </a:solidFill>
              <a:latin typeface="Arial" panose="020B0604020202020204" pitchFamily="34" charset="0"/>
              <a:cs typeface="Arial" panose="020B0604020202020204" pitchFamily="34" charset="0"/>
            </a:rPr>
            <a:t>decision</a:t>
          </a:r>
          <a:endParaRPr lang="de-DE" sz="1000" b="1" kern="1200" dirty="0">
            <a:solidFill>
              <a:schemeClr val="bg1"/>
            </a:solidFill>
            <a:latin typeface="Arial" panose="020B0604020202020204" pitchFamily="34" charset="0"/>
            <a:cs typeface="Arial" panose="020B0604020202020204" pitchFamily="34" charset="0"/>
          </a:endParaRP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kumimoji="0" lang="de-DE"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Quality </a:t>
          </a:r>
          <a:r>
            <a:rPr kumimoji="0" lang="de-DE"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seal</a:t>
          </a:r>
          <a:r>
            <a:rPr kumimoji="0" lang="de-DE"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t>
          </a:r>
          <a:r>
            <a:rPr kumimoji="0" lang="de-DE"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of</a:t>
          </a:r>
          <a:br>
            <a:rPr lang="de-DE" altLang="de-DE" sz="1000" b="1" kern="1200" dirty="0">
              <a:solidFill>
                <a:schemeClr val="bg1"/>
              </a:solidFill>
              <a:latin typeface="Arial" panose="020B0604020202020204" pitchFamily="34" charset="0"/>
              <a:cs typeface="Arial" panose="020B0604020202020204" pitchFamily="34" charset="0"/>
            </a:rPr>
          </a:br>
          <a:r>
            <a:rPr lang="de-DE" altLang="de-DE" sz="1000" b="1" kern="1200" dirty="0">
              <a:solidFill>
                <a:schemeClr val="bg1"/>
              </a:solidFill>
              <a:latin typeface="Arial" panose="020B0604020202020204" pitchFamily="34" charset="0"/>
              <a:cs typeface="Arial" panose="020B0604020202020204" pitchFamily="34" charset="0"/>
            </a:rPr>
            <a:t>EU-CERT / </a:t>
          </a:r>
          <a:r>
            <a:rPr lang="de-DE" altLang="de-DE" sz="1000" b="1" kern="1200" dirty="0" err="1">
              <a:solidFill>
                <a:schemeClr val="bg1"/>
              </a:solidFill>
              <a:latin typeface="Arial" panose="020B0604020202020204" pitchFamily="34" charset="0"/>
              <a:cs typeface="Arial" panose="020B0604020202020204" pitchFamily="34" charset="0"/>
            </a:rPr>
            <a:t>Certificate</a:t>
          </a:r>
          <a:endParaRPr lang="de-DE" sz="10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20.10.2022</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20.10.2022</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20.10.2022</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20.10.2022</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20.10.2022</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20.10.2022</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20.10.2022</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20.10.2022</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20.10.2022</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20.10.2022</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20.10.2022</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20.10.2022</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20.10.2022</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a:t>
            </a:r>
            <a:br>
              <a:rPr lang="en-US" sz="2800" dirty="0"/>
            </a:br>
            <a:r>
              <a:rPr lang="en-US" sz="2800" dirty="0"/>
              <a:t>Concept for an accreditation and certification system</a:t>
            </a:r>
            <a:endParaRPr lang="en-US" sz="2000" b="1" dirty="0"/>
          </a:p>
          <a:p>
            <a:endParaRPr lang="en-US" sz="2000" b="1" dirty="0"/>
          </a:p>
          <a:p>
            <a:br>
              <a:rPr lang="en-US" sz="2000" b="1" dirty="0"/>
            </a:br>
            <a:r>
              <a:rPr lang="en-US" sz="2000" b="1" dirty="0"/>
              <a:t>University of Paderborn,</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lstStyle/>
          <a:p>
            <a:r>
              <a:rPr lang="de-DE" dirty="0"/>
              <a:t>The </a:t>
            </a:r>
            <a:r>
              <a:rPr lang="de-DE" dirty="0" err="1"/>
              <a:t>two</a:t>
            </a:r>
            <a:r>
              <a:rPr lang="de-DE" dirty="0"/>
              <a:t> </a:t>
            </a:r>
            <a:r>
              <a:rPr lang="de-DE" dirty="0" err="1"/>
              <a:t>basic</a:t>
            </a:r>
            <a:r>
              <a:rPr lang="de-DE" dirty="0"/>
              <a:t> </a:t>
            </a:r>
            <a:r>
              <a:rPr lang="de-DE" dirty="0" err="1"/>
              <a:t>concepts</a:t>
            </a:r>
            <a:r>
              <a:rPr lang="de-DE" dirty="0"/>
              <a:t> </a:t>
            </a:r>
            <a:r>
              <a:rPr lang="de-DE" dirty="0" err="1"/>
              <a:t>of</a:t>
            </a:r>
            <a:r>
              <a:rPr lang="de-DE" dirty="0"/>
              <a:t> EU-CERT </a:t>
            </a:r>
            <a:r>
              <a:rPr lang="de-DE" dirty="0" err="1"/>
              <a:t>accreditation</a:t>
            </a:r>
            <a:endParaRPr lang="de-DE" dirty="0"/>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System / Institutional Accreditation</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Product</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and Course Accreditation</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1661375" y="3257710"/>
            <a:ext cx="3708061" cy="2812203"/>
            <a:chOff x="1661375" y="3257710"/>
            <a:chExt cx="3708061" cy="2812203"/>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166137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chemeClr val="tx1"/>
                  </a:solidFill>
                  <a:effectLst/>
                  <a:latin typeface="Arial Unicode MS"/>
                </a:rPr>
                <a:t>In </a:t>
              </a:r>
              <a:r>
                <a:rPr kumimoji="0" lang="de-DE" altLang="de-DE" b="0" i="0" u="none" strike="noStrike" cap="none" normalizeH="0" baseline="0" dirty="0" err="1">
                  <a:ln>
                    <a:noFill/>
                  </a:ln>
                  <a:solidFill>
                    <a:schemeClr val="tx1"/>
                  </a:solidFill>
                  <a:effectLst/>
                  <a:latin typeface="Arial Unicode MS"/>
                </a:rPr>
                <a:t>the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case</a:t>
              </a:r>
              <a:r>
                <a:rPr kumimoji="0" lang="de-DE" altLang="de-DE" b="0" i="0" u="none" strike="noStrike" cap="none" normalizeH="0" baseline="0" dirty="0">
                  <a:ln>
                    <a:noFill/>
                  </a:ln>
                  <a:solidFill>
                    <a:schemeClr val="tx1"/>
                  </a:solidFill>
                  <a:effectLst/>
                  <a:latin typeface="Arial Unicode MS"/>
                </a:rPr>
                <a:t> </a:t>
              </a:r>
              <a:r>
                <a:rPr lang="de-DE" altLang="de-DE" dirty="0" err="1">
                  <a:latin typeface="Arial Unicode MS"/>
                </a:rPr>
                <a:t>of</a:t>
              </a:r>
              <a:r>
                <a:rPr lang="de-DE" altLang="de-DE" dirty="0">
                  <a:latin typeface="Arial Unicode MS"/>
                </a:rPr>
                <a:t> a positive</a:t>
              </a:r>
              <a:br>
                <a:rPr lang="de-DE" altLang="de-DE" dirty="0">
                  <a:latin typeface="Arial Unicode MS"/>
                </a:rPr>
              </a:br>
              <a:r>
                <a:rPr lang="de-DE" altLang="de-DE" dirty="0" err="1">
                  <a:latin typeface="Arial Unicode MS"/>
                </a:rPr>
                <a:t>accreditation</a:t>
              </a:r>
              <a:r>
                <a:rPr lang="de-DE" altLang="de-DE" dirty="0">
                  <a:latin typeface="Arial Unicode MS"/>
                </a:rPr>
                <a:t> </a:t>
              </a:r>
              <a:r>
                <a:rPr kumimoji="0" lang="de-DE" altLang="de-DE" b="0" i="0" u="none" strike="noStrike" cap="none" normalizeH="0" baseline="0" dirty="0" err="1">
                  <a:ln>
                    <a:noFill/>
                  </a:ln>
                  <a:solidFill>
                    <a:schemeClr val="tx1"/>
                  </a:solidFill>
                  <a:effectLst/>
                  <a:latin typeface="Arial Unicode MS"/>
                </a:rPr>
                <a:t>decision</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the</a:t>
              </a:r>
              <a:r>
                <a:rPr kumimoji="0" lang="de-DE" altLang="de-DE" b="0" i="0" u="none" strike="noStrike" cap="none" normalizeH="0" baseline="0" dirty="0">
                  <a:ln>
                    <a:noFill/>
                  </a:ln>
                  <a:solidFill>
                    <a:schemeClr val="tx1"/>
                  </a:solidFill>
                  <a:effectLst/>
                  <a:latin typeface="Arial Unicode MS"/>
                </a:rPr>
                <a:t> adult </a:t>
              </a:r>
              <a:r>
                <a:rPr kumimoji="0" lang="de-DE" altLang="de-DE" b="0" i="0" u="none" strike="noStrike" cap="none" normalizeH="0" baseline="0" dirty="0" err="1">
                  <a:ln>
                    <a:noFill/>
                  </a:ln>
                  <a:solidFill>
                    <a:schemeClr val="tx1"/>
                  </a:solidFill>
                  <a:effectLst/>
                  <a:latin typeface="Arial Unicode MS"/>
                </a:rPr>
                <a:t>education</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provider</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bears</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the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quality</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seal</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of</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latin typeface="Arial Unicode MS"/>
                </a:rPr>
                <a:t>.</a:t>
              </a:r>
              <a:r>
                <a:rPr kumimoji="0" lang="de-DE" altLang="de-DE" b="0" i="0" u="none" strike="noStrike" cap="none" normalizeH="0" baseline="0" dirty="0">
                  <a:ln>
                    <a:noFill/>
                  </a:ln>
                  <a:solidFill>
                    <a:schemeClr val="tx1"/>
                  </a:solidFill>
                  <a:effectLst/>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3708061" cy="2812203"/>
            <a:chOff x="5423055" y="3257710"/>
            <a:chExt cx="3708061" cy="2812203"/>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038588"/>
              <a:ext cx="370806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de-DE" altLang="de-DE" b="0" i="0" u="none" strike="noStrike" cap="none" normalizeH="0" baseline="0" dirty="0">
                  <a:ln>
                    <a:noFill/>
                  </a:ln>
                  <a:solidFill>
                    <a:schemeClr val="tx1"/>
                  </a:solidFill>
                  <a:effectLst/>
                  <a:latin typeface="Arial Unicode MS"/>
                </a:rPr>
                <a:t>In </a:t>
              </a:r>
              <a:r>
                <a:rPr kumimoji="0" lang="de-DE" altLang="de-DE" b="0" i="0" u="none" strike="noStrike" cap="none" normalizeH="0" baseline="0" dirty="0" err="1">
                  <a:ln>
                    <a:noFill/>
                  </a:ln>
                  <a:solidFill>
                    <a:schemeClr val="tx1"/>
                  </a:solidFill>
                  <a:effectLst/>
                  <a:latin typeface="Arial Unicode MS"/>
                </a:rPr>
                <a:t>the</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case</a:t>
              </a:r>
              <a:r>
                <a:rPr kumimoji="0" lang="de-DE" altLang="de-DE" b="0" i="0" u="none" strike="noStrike" cap="none" normalizeH="0" baseline="0" dirty="0">
                  <a:ln>
                    <a:noFill/>
                  </a:ln>
                  <a:solidFill>
                    <a:schemeClr val="tx1"/>
                  </a:solidFill>
                  <a:effectLst/>
                  <a:latin typeface="Arial Unicode MS"/>
                </a:rPr>
                <a:t> </a:t>
              </a:r>
              <a:r>
                <a:rPr lang="de-DE" altLang="de-DE" dirty="0" err="1">
                  <a:latin typeface="Arial Unicode MS"/>
                </a:rPr>
                <a:t>of</a:t>
              </a:r>
              <a:r>
                <a:rPr lang="de-DE" altLang="de-DE" dirty="0">
                  <a:latin typeface="Arial Unicode MS"/>
                </a:rPr>
                <a:t> a positive</a:t>
              </a:r>
              <a:br>
                <a:rPr lang="de-DE" altLang="de-DE" dirty="0">
                  <a:latin typeface="Arial Unicode MS"/>
                </a:rPr>
              </a:br>
              <a:r>
                <a:rPr lang="de-DE" altLang="de-DE" dirty="0" err="1">
                  <a:latin typeface="Arial Unicode MS"/>
                </a:rPr>
                <a:t>accreditation</a:t>
              </a:r>
              <a:r>
                <a:rPr lang="de-DE" altLang="de-DE" dirty="0">
                  <a:latin typeface="Arial Unicode MS"/>
                </a:rPr>
                <a:t> </a:t>
              </a:r>
              <a:r>
                <a:rPr kumimoji="0" lang="de-DE" altLang="de-DE" b="0" i="0" u="none" strike="noStrike" cap="none" normalizeH="0" baseline="0" dirty="0" err="1">
                  <a:ln>
                    <a:noFill/>
                  </a:ln>
                  <a:solidFill>
                    <a:schemeClr val="tx1"/>
                  </a:solidFill>
                  <a:effectLst/>
                  <a:latin typeface="Arial Unicode MS"/>
                </a:rPr>
                <a:t>decision</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a:ln>
                    <a:noFill/>
                  </a:ln>
                  <a:solidFill>
                    <a:schemeClr val="tx1"/>
                  </a:solidFill>
                  <a:effectLst/>
                  <a:latin typeface="Arial Unicode MS"/>
                </a:rPr>
                <a:t>a </a:t>
              </a:r>
              <a:r>
                <a:rPr kumimoji="0" lang="de-DE" altLang="de-DE" b="0" i="0" u="none" strike="noStrike" cap="none" normalizeH="0" baseline="0" dirty="0" err="1">
                  <a:ln>
                    <a:noFill/>
                  </a:ln>
                  <a:solidFill>
                    <a:schemeClr val="tx1"/>
                  </a:solidFill>
                  <a:effectLst/>
                  <a:latin typeface="Arial Unicode MS"/>
                </a:rPr>
                <a:t>product</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resources</a:t>
              </a:r>
              <a:r>
                <a:rPr kumimoji="0" lang="de-DE" altLang="de-DE" b="0" i="0" u="none" strike="noStrike" cap="none" normalizeH="0" baseline="0" dirty="0">
                  <a:ln>
                    <a:noFill/>
                  </a:ln>
                  <a:solidFill>
                    <a:schemeClr val="tx1"/>
                  </a:solidFill>
                  <a:effectLst/>
                  <a:latin typeface="Arial Unicode MS"/>
                </a:rPr>
                <a:t> and </a:t>
              </a:r>
              <a:r>
                <a:rPr kumimoji="0" lang="de-DE" altLang="de-DE" b="0" i="0" u="none" strike="noStrike" cap="none" normalizeH="0" baseline="0" dirty="0" err="1">
                  <a:ln>
                    <a:noFill/>
                  </a:ln>
                  <a:solidFill>
                    <a:schemeClr val="tx1"/>
                  </a:solidFill>
                  <a:effectLst/>
                  <a:latin typeface="Arial Unicode MS"/>
                </a:rPr>
                <a:t>teaching</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materials</a:t>
              </a:r>
              <a:r>
                <a:rPr kumimoji="0" lang="de-DE" altLang="de-DE" b="0" i="0" u="none" strike="noStrike" cap="none" normalizeH="0" baseline="0" dirty="0">
                  <a:ln>
                    <a:noFill/>
                  </a:ln>
                  <a:solidFill>
                    <a:schemeClr val="tx1"/>
                  </a:solidFill>
                  <a:effectLst/>
                  <a:latin typeface="Arial Unicode MS"/>
                </a:rPr>
                <a:t>, OER </a:t>
              </a:r>
              <a:r>
                <a:rPr kumimoji="0" lang="de-DE" altLang="de-DE" b="0" i="0" u="none" strike="noStrike" cap="none" normalizeH="0" baseline="0" dirty="0" err="1">
                  <a:ln>
                    <a:noFill/>
                  </a:ln>
                  <a:solidFill>
                    <a:schemeClr val="tx1"/>
                  </a:solidFill>
                  <a:effectLst/>
                  <a:latin typeface="Arial Unicode MS"/>
                </a:rPr>
                <a:t>or</a:t>
              </a:r>
              <a:r>
                <a:rPr kumimoji="0" lang="de-DE" altLang="de-DE" b="0" i="0" u="none" strike="noStrike" cap="none" normalizeH="0" baseline="0" dirty="0">
                  <a:ln>
                    <a:noFill/>
                  </a:ln>
                  <a:solidFill>
                    <a:schemeClr val="tx1"/>
                  </a:solidFill>
                  <a:effectLst/>
                  <a:latin typeface="Arial Unicode MS"/>
                </a:rPr>
                <a:t> a </a:t>
              </a:r>
              <a:r>
                <a:rPr kumimoji="0" lang="de-DE" altLang="de-DE" b="0" i="0" u="none" strike="noStrike" cap="none" normalizeH="0" baseline="0" dirty="0" err="1">
                  <a:ln>
                    <a:noFill/>
                  </a:ln>
                  <a:solidFill>
                    <a:schemeClr val="tx1"/>
                  </a:solidFill>
                  <a:effectLst/>
                  <a:latin typeface="Arial Unicode MS"/>
                </a:rPr>
                <a:t>course</a:t>
              </a:r>
              <a:br>
                <a:rPr lang="de-DE" altLang="de-DE" dirty="0">
                  <a:latin typeface="Arial Unicode MS"/>
                </a:rPr>
              </a:br>
              <a:r>
                <a:rPr lang="de-DE" altLang="de-DE" dirty="0">
                  <a:latin typeface="Arial Unicode MS"/>
                </a:rPr>
                <a:t>in </a:t>
              </a:r>
              <a:r>
                <a:rPr lang="de-DE" altLang="de-DE" dirty="0" err="1">
                  <a:latin typeface="Arial Unicode MS"/>
                </a:rPr>
                <a:t>the</a:t>
              </a:r>
              <a:r>
                <a:rPr lang="de-DE" altLang="de-DE" dirty="0">
                  <a:latin typeface="Arial Unicode MS"/>
                </a:rPr>
                <a:t> </a:t>
              </a:r>
              <a:r>
                <a:rPr lang="de-DE" altLang="de-DE" dirty="0" err="1">
                  <a:latin typeface="Arial Unicode MS"/>
                </a:rPr>
                <a:t>field</a:t>
              </a:r>
              <a:r>
                <a:rPr lang="de-DE" altLang="de-DE" dirty="0">
                  <a:latin typeface="Arial Unicode MS"/>
                </a:rPr>
                <a:t> </a:t>
              </a:r>
              <a:r>
                <a:rPr lang="de-DE" altLang="de-DE" dirty="0" err="1">
                  <a:latin typeface="Arial Unicode MS"/>
                </a:rPr>
                <a:t>of</a:t>
              </a:r>
              <a:r>
                <a:rPr lang="de-DE" altLang="de-DE" dirty="0">
                  <a:latin typeface="Arial Unicode MS"/>
                </a:rPr>
                <a:t> adult </a:t>
              </a:r>
              <a:r>
                <a:rPr lang="de-DE" altLang="de-DE" dirty="0" err="1">
                  <a:latin typeface="Arial Unicode MS"/>
                </a:rPr>
                <a:t>education</a:t>
              </a:r>
              <a:br>
                <a:rPr lang="de-DE" altLang="de-DE" dirty="0">
                  <a:latin typeface="Arial Unicode MS"/>
                </a:rPr>
              </a:br>
              <a:r>
                <a:rPr lang="de-DE" altLang="de-DE" dirty="0" err="1">
                  <a:latin typeface="Arial Unicode MS"/>
                </a:rPr>
                <a:t>bears</a:t>
              </a:r>
              <a:r>
                <a:rPr lang="de-DE" altLang="de-DE" dirty="0">
                  <a:latin typeface="Arial Unicode MS"/>
                </a:rPr>
                <a:t> </a:t>
              </a:r>
              <a:r>
                <a:rPr lang="de-DE" altLang="de-DE" dirty="0" err="1">
                  <a:latin typeface="Arial Unicode MS"/>
                </a:rPr>
                <a:t>the</a:t>
              </a:r>
              <a:r>
                <a:rPr lang="de-DE" altLang="de-DE" dirty="0">
                  <a:latin typeface="Arial Unicode MS"/>
                </a:rPr>
                <a:t> </a:t>
              </a:r>
              <a:r>
                <a:rPr lang="de-DE" altLang="de-DE" dirty="0" err="1">
                  <a:latin typeface="Arial Unicode MS"/>
                </a:rPr>
                <a:t>quality</a:t>
              </a:r>
              <a:r>
                <a:rPr lang="de-DE" altLang="de-DE" dirty="0">
                  <a:latin typeface="Arial Unicode MS"/>
                </a:rPr>
                <a:t> </a:t>
              </a:r>
              <a:r>
                <a:rPr lang="de-DE" altLang="de-DE" dirty="0" err="1">
                  <a:latin typeface="Arial Unicode MS"/>
                </a:rPr>
                <a:t>seal</a:t>
              </a:r>
              <a:r>
                <a:rPr lang="de-DE" altLang="de-DE" dirty="0">
                  <a:latin typeface="Arial Unicode MS"/>
                </a:rPr>
                <a:t> </a:t>
              </a:r>
              <a:r>
                <a:rPr lang="de-DE" altLang="de-DE" dirty="0" err="1">
                  <a:latin typeface="Arial Unicode MS"/>
                </a:rPr>
                <a:t>of</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latin typeface="Arial Unicode MS"/>
                </a:rPr>
                <a:t>.</a:t>
              </a:r>
              <a:r>
                <a:rPr kumimoji="0" lang="de-DE" altLang="de-DE" b="0" i="0" u="none" strike="noStrike" cap="none" normalizeH="0" baseline="0" dirty="0">
                  <a:ln>
                    <a:noFill/>
                  </a:ln>
                  <a:solidFill>
                    <a:schemeClr val="tx1"/>
                  </a:solidFill>
                  <a:effectLst/>
                </a:rPr>
                <a:t> </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System / Institutional Accreditation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The </a:t>
            </a:r>
            <a:r>
              <a:rPr lang="de-DE" altLang="de-DE" dirty="0" err="1">
                <a:solidFill>
                  <a:schemeClr val="tx1"/>
                </a:solidFill>
                <a:latin typeface="Arial Unicode MS"/>
              </a:rPr>
              <a:t>object</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System / Institutional Accreditation</a:t>
            </a:r>
            <a:br>
              <a:rPr lang="de-DE" altLang="de-DE" dirty="0">
                <a:solidFill>
                  <a:schemeClr val="tx1"/>
                </a:solidFill>
                <a:latin typeface="Arial Unicode MS"/>
              </a:rPr>
            </a:br>
            <a:r>
              <a:rPr lang="de-DE" altLang="de-DE" dirty="0" err="1">
                <a:solidFill>
                  <a:schemeClr val="tx1"/>
                </a:solidFill>
                <a:latin typeface="Arial Unicode MS"/>
              </a:rPr>
              <a:t>is</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internal </a:t>
            </a:r>
            <a:r>
              <a:rPr lang="de-DE" altLang="de-DE" dirty="0" err="1">
                <a:solidFill>
                  <a:schemeClr val="tx1"/>
                </a:solidFill>
                <a:latin typeface="Arial Unicode MS"/>
              </a:rPr>
              <a:t>quality</a:t>
            </a:r>
            <a:r>
              <a:rPr lang="de-DE" altLang="de-DE" dirty="0">
                <a:solidFill>
                  <a:schemeClr val="tx1"/>
                </a:solidFill>
                <a:latin typeface="Arial Unicode MS"/>
              </a:rPr>
              <a:t> </a:t>
            </a:r>
            <a:r>
              <a:rPr lang="de-DE" altLang="de-DE" dirty="0" err="1">
                <a:solidFill>
                  <a:schemeClr val="tx1"/>
                </a:solidFill>
                <a:latin typeface="Arial Unicode MS"/>
              </a:rPr>
              <a:t>assurance</a:t>
            </a:r>
            <a:r>
              <a:rPr lang="de-DE" altLang="de-DE" dirty="0">
                <a:solidFill>
                  <a:schemeClr val="tx1"/>
                </a:solidFill>
                <a:latin typeface="Arial Unicode MS"/>
              </a:rPr>
              <a:t> </a:t>
            </a:r>
            <a:r>
              <a:rPr lang="de-DE" altLang="de-DE" dirty="0" err="1">
                <a:solidFill>
                  <a:schemeClr val="tx1"/>
                </a:solidFill>
                <a:latin typeface="Arial Unicode MS"/>
              </a:rPr>
              <a:t>system</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an</a:t>
            </a:r>
            <a:br>
              <a:rPr lang="de-DE" altLang="de-DE" dirty="0">
                <a:solidFill>
                  <a:schemeClr val="tx1"/>
                </a:solidFill>
                <a:latin typeface="Arial Unicode MS"/>
              </a:rPr>
            </a:br>
            <a:r>
              <a:rPr lang="de-DE" altLang="de-DE" dirty="0">
                <a:solidFill>
                  <a:schemeClr val="tx1"/>
                </a:solidFill>
                <a:latin typeface="Arial Unicode MS"/>
              </a:rPr>
              <a:t>adult </a:t>
            </a:r>
            <a:r>
              <a:rPr lang="de-DE" altLang="de-DE" dirty="0" err="1">
                <a:solidFill>
                  <a:schemeClr val="tx1"/>
                </a:solidFill>
                <a:latin typeface="Arial Unicode MS"/>
              </a:rPr>
              <a:t>education</a:t>
            </a:r>
            <a:r>
              <a:rPr lang="de-DE" altLang="de-DE" dirty="0">
                <a:solidFill>
                  <a:schemeClr val="tx1"/>
                </a:solidFill>
                <a:latin typeface="Arial Unicode MS"/>
              </a:rPr>
              <a:t> </a:t>
            </a:r>
            <a:r>
              <a:rPr lang="de-DE" altLang="de-DE" dirty="0" err="1">
                <a:solidFill>
                  <a:schemeClr val="tx1"/>
                </a:solidFill>
                <a:latin typeface="Arial Unicode MS"/>
              </a:rPr>
              <a:t>provider</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The formal and </a:t>
            </a:r>
            <a:r>
              <a:rPr lang="de-DE" altLang="de-DE" dirty="0" err="1">
                <a:solidFill>
                  <a:schemeClr val="tx1"/>
                </a:solidFill>
                <a:latin typeface="Arial Unicode MS"/>
              </a:rPr>
              <a:t>subject</a:t>
            </a:r>
            <a:r>
              <a:rPr lang="de-DE" altLang="de-DE" dirty="0">
                <a:solidFill>
                  <a:schemeClr val="tx1"/>
                </a:solidFill>
                <a:latin typeface="Arial Unicode MS"/>
              </a:rPr>
              <a:t>- / </a:t>
            </a:r>
            <a:r>
              <a:rPr lang="de-DE" altLang="de-DE" dirty="0" err="1">
                <a:solidFill>
                  <a:schemeClr val="tx1"/>
                </a:solidFill>
                <a:latin typeface="Arial Unicode MS"/>
              </a:rPr>
              <a:t>content-related</a:t>
            </a:r>
            <a:r>
              <a:rPr lang="de-DE" altLang="de-DE" dirty="0">
                <a:solidFill>
                  <a:schemeClr val="tx1"/>
                </a:solidFill>
                <a:latin typeface="Arial Unicode MS"/>
              </a:rPr>
              <a:t> </a:t>
            </a:r>
            <a:r>
              <a:rPr lang="de-DE" altLang="de-DE" dirty="0" err="1">
                <a:solidFill>
                  <a:schemeClr val="tx1"/>
                </a:solidFill>
                <a:latin typeface="Arial Unicode MS"/>
              </a:rPr>
              <a:t>criteria</a:t>
            </a:r>
            <a:r>
              <a:rPr lang="de-DE" altLang="de-DE" dirty="0">
                <a:solidFill>
                  <a:schemeClr val="tx1"/>
                </a:solidFill>
                <a:latin typeface="Arial Unicode MS"/>
              </a:rPr>
              <a:t> must </a:t>
            </a:r>
            <a:r>
              <a:rPr lang="de-DE" altLang="de-DE" dirty="0" err="1">
                <a:solidFill>
                  <a:schemeClr val="tx1"/>
                </a:solidFill>
                <a:latin typeface="Arial Unicode MS"/>
              </a:rPr>
              <a:t>be</a:t>
            </a:r>
            <a:r>
              <a:rPr lang="de-DE" altLang="de-DE" dirty="0">
                <a:solidFill>
                  <a:schemeClr val="tx1"/>
                </a:solidFill>
                <a:latin typeface="Arial Unicode MS"/>
              </a:rPr>
              <a:t> </a:t>
            </a:r>
            <a:r>
              <a:rPr lang="de-DE" altLang="de-DE" dirty="0" err="1">
                <a:solidFill>
                  <a:schemeClr val="tx1"/>
                </a:solidFill>
                <a:latin typeface="Arial Unicode MS"/>
              </a:rPr>
              <a:t>systematically</a:t>
            </a:r>
            <a:r>
              <a:rPr lang="de-DE" altLang="de-DE" dirty="0">
                <a:solidFill>
                  <a:schemeClr val="tx1"/>
                </a:solidFill>
                <a:latin typeface="Arial Unicode MS"/>
              </a:rPr>
              <a:t> </a:t>
            </a:r>
            <a:r>
              <a:rPr lang="de-DE" altLang="de-DE" dirty="0" err="1">
                <a:solidFill>
                  <a:schemeClr val="tx1"/>
                </a:solidFill>
                <a:latin typeface="Arial Unicode MS"/>
              </a:rPr>
              <a:t>implemented</a:t>
            </a:r>
            <a:r>
              <a:rPr lang="de-DE" altLang="de-DE" dirty="0">
                <a:solidFill>
                  <a:schemeClr val="tx1"/>
                </a:solidFill>
                <a:latin typeface="Arial Unicode MS"/>
              </a:rPr>
              <a:t> </a:t>
            </a:r>
            <a:r>
              <a:rPr lang="de-DE" altLang="de-DE" dirty="0" err="1">
                <a:solidFill>
                  <a:schemeClr val="tx1"/>
                </a:solidFill>
                <a:latin typeface="Arial Unicode MS"/>
              </a:rPr>
              <a:t>or</a:t>
            </a:r>
            <a:r>
              <a:rPr lang="de-DE" altLang="de-DE" dirty="0">
                <a:solidFill>
                  <a:schemeClr val="tx1"/>
                </a:solidFill>
                <a:latin typeface="Arial Unicode MS"/>
              </a:rPr>
              <a:t> </a:t>
            </a:r>
            <a:r>
              <a:rPr lang="de-DE" altLang="de-DE" dirty="0" err="1">
                <a:solidFill>
                  <a:schemeClr val="tx1"/>
                </a:solidFill>
                <a:latin typeface="Arial Unicode MS"/>
              </a:rPr>
              <a:t>fulfilled</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For</a:t>
            </a:r>
            <a:r>
              <a:rPr lang="de-DE" altLang="de-DE" dirty="0">
                <a:solidFill>
                  <a:schemeClr val="tx1"/>
                </a:solidFill>
                <a:latin typeface="Arial Unicode MS"/>
              </a:rPr>
              <a:t> </a:t>
            </a:r>
            <a:r>
              <a:rPr lang="de-DE" altLang="de-DE" dirty="0" err="1">
                <a:solidFill>
                  <a:schemeClr val="tx1"/>
                </a:solidFill>
                <a:latin typeface="Arial Unicode MS"/>
              </a:rPr>
              <a:t>this</a:t>
            </a:r>
            <a:r>
              <a:rPr lang="de-DE" altLang="de-DE" dirty="0">
                <a:solidFill>
                  <a:schemeClr val="tx1"/>
                </a:solidFill>
                <a:latin typeface="Arial Unicode MS"/>
              </a:rPr>
              <a:t> </a:t>
            </a:r>
            <a:r>
              <a:rPr lang="de-DE" altLang="de-DE" dirty="0" err="1">
                <a:solidFill>
                  <a:schemeClr val="tx1"/>
                </a:solidFill>
                <a:latin typeface="Arial Unicode MS"/>
              </a:rPr>
              <a:t>purpose</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quality</a:t>
            </a:r>
            <a:r>
              <a:rPr lang="de-DE" altLang="de-DE" dirty="0">
                <a:solidFill>
                  <a:schemeClr val="tx1"/>
                </a:solidFill>
                <a:latin typeface="Arial Unicode MS"/>
              </a:rPr>
              <a:t> </a:t>
            </a:r>
            <a:r>
              <a:rPr lang="de-DE" altLang="de-DE" dirty="0" err="1">
                <a:solidFill>
                  <a:schemeClr val="tx1"/>
                </a:solidFill>
                <a:latin typeface="Arial Unicode MS"/>
              </a:rPr>
              <a:t>management</a:t>
            </a:r>
            <a:r>
              <a:rPr lang="de-DE" altLang="de-DE" dirty="0">
                <a:solidFill>
                  <a:schemeClr val="tx1"/>
                </a:solidFill>
                <a:latin typeface="Arial Unicode MS"/>
              </a:rPr>
              <a:t> </a:t>
            </a:r>
            <a:r>
              <a:rPr lang="de-DE" altLang="de-DE" dirty="0" err="1">
                <a:solidFill>
                  <a:schemeClr val="tx1"/>
                </a:solidFill>
                <a:latin typeface="Arial Unicode MS"/>
              </a:rPr>
              <a:t>system</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adult </a:t>
            </a:r>
            <a:r>
              <a:rPr lang="de-DE" altLang="de-DE" dirty="0" err="1">
                <a:solidFill>
                  <a:schemeClr val="tx1"/>
                </a:solidFill>
                <a:latin typeface="Arial Unicode MS"/>
              </a:rPr>
              <a:t>education</a:t>
            </a:r>
            <a:r>
              <a:rPr lang="de-DE" altLang="de-DE" dirty="0">
                <a:solidFill>
                  <a:schemeClr val="tx1"/>
                </a:solidFill>
                <a:latin typeface="Arial Unicode MS"/>
              </a:rPr>
              <a:t> </a:t>
            </a:r>
            <a:r>
              <a:rPr lang="de-DE" altLang="de-DE" dirty="0" err="1">
                <a:solidFill>
                  <a:schemeClr val="tx1"/>
                </a:solidFill>
                <a:latin typeface="Arial Unicode MS"/>
              </a:rPr>
              <a:t>provider</a:t>
            </a:r>
            <a:r>
              <a:rPr lang="de-DE" altLang="de-DE" dirty="0">
                <a:solidFill>
                  <a:schemeClr val="tx1"/>
                </a:solidFill>
                <a:latin typeface="Arial Unicode MS"/>
              </a:rPr>
              <a:t> must </a:t>
            </a:r>
            <a:r>
              <a:rPr lang="de-DE" altLang="de-DE" dirty="0" err="1">
                <a:solidFill>
                  <a:schemeClr val="tx1"/>
                </a:solidFill>
                <a:latin typeface="Arial Unicode MS"/>
              </a:rPr>
              <a:t>provide</a:t>
            </a:r>
            <a:r>
              <a:rPr lang="de-DE" altLang="de-DE" dirty="0">
                <a:solidFill>
                  <a:schemeClr val="tx1"/>
                </a:solidFill>
                <a:latin typeface="Arial Unicode MS"/>
              </a:rPr>
              <a:t> </a:t>
            </a:r>
            <a:r>
              <a:rPr lang="de-DE" altLang="de-DE" dirty="0" err="1">
                <a:solidFill>
                  <a:schemeClr val="tx1"/>
                </a:solidFill>
                <a:latin typeface="Arial Unicode MS"/>
              </a:rPr>
              <a:t>regular</a:t>
            </a:r>
            <a:r>
              <a:rPr lang="de-DE" altLang="de-DE" dirty="0">
                <a:solidFill>
                  <a:schemeClr val="tx1"/>
                </a:solidFill>
                <a:latin typeface="Arial Unicode MS"/>
              </a:rPr>
              <a:t> </a:t>
            </a:r>
            <a:r>
              <a:rPr lang="de-DE" altLang="de-DE" dirty="0" err="1">
                <a:solidFill>
                  <a:schemeClr val="tx1"/>
                </a:solidFill>
                <a:latin typeface="Arial Unicode MS"/>
              </a:rPr>
              <a:t>evaluations</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educational</a:t>
            </a:r>
            <a:r>
              <a:rPr lang="de-DE" altLang="de-DE" dirty="0">
                <a:solidFill>
                  <a:schemeClr val="tx1"/>
                </a:solidFill>
                <a:latin typeface="Arial Unicode MS"/>
              </a:rPr>
              <a:t> </a:t>
            </a:r>
            <a:r>
              <a:rPr lang="de-DE" altLang="de-DE" dirty="0" err="1">
                <a:solidFill>
                  <a:schemeClr val="tx1"/>
                </a:solidFill>
                <a:latin typeface="Arial Unicode MS"/>
              </a:rPr>
              <a:t>offers</a:t>
            </a:r>
            <a:r>
              <a:rPr lang="de-DE" altLang="de-DE" dirty="0">
                <a:solidFill>
                  <a:schemeClr val="tx1"/>
                </a:solidFill>
                <a:latin typeface="Arial Unicode MS"/>
              </a:rPr>
              <a:t> and </a:t>
            </a:r>
            <a:r>
              <a:rPr lang="de-DE" altLang="de-DE" dirty="0" err="1">
                <a:solidFill>
                  <a:schemeClr val="tx1"/>
                </a:solidFill>
                <a:latin typeface="Arial Unicode MS"/>
              </a:rPr>
              <a:t>measures</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evaluations</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of</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the</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educational</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offers</a:t>
            </a:r>
            <a:r>
              <a:rPr kumimoji="0" lang="de-DE" altLang="de-DE" sz="1000" b="0" i="0" u="none" strike="noStrike" cap="none" normalizeH="0" baseline="0" dirty="0">
                <a:ln>
                  <a:noFill/>
                </a:ln>
                <a:solidFill>
                  <a:schemeClr val="tx1"/>
                </a:solidFill>
                <a:effectLst/>
                <a:latin typeface="Arial Unicode MS"/>
              </a:rPr>
              <a:t> and </a:t>
            </a:r>
            <a:r>
              <a:rPr kumimoji="0" lang="de-DE" altLang="de-DE" sz="1000" b="0" i="0" u="none" strike="noStrike" cap="none" normalizeH="0" baseline="0" dirty="0" err="1">
                <a:ln>
                  <a:noFill/>
                </a:ln>
                <a:solidFill>
                  <a:schemeClr val="tx1"/>
                </a:solidFill>
                <a:effectLst/>
                <a:latin typeface="Arial Unicode MS"/>
              </a:rPr>
              <a:t>measures</a:t>
            </a:r>
            <a:r>
              <a:rPr kumimoji="0" lang="de-DE" altLang="de-DE" sz="1000" b="0" i="0" u="none" strike="noStrike" cap="none" normalizeH="0" baseline="0" dirty="0">
                <a:ln>
                  <a:noFill/>
                </a:ln>
                <a:solidFill>
                  <a:schemeClr val="tx1"/>
                </a:solidFill>
                <a:effectLst/>
                <a:latin typeface="Arial Unicode MS"/>
              </a:rPr>
              <a:t>.</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System / Institutional Accreditation</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System / Institutional Accreditation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The </a:t>
            </a:r>
            <a:r>
              <a:rPr lang="de-DE" altLang="de-DE" dirty="0" err="1">
                <a:solidFill>
                  <a:schemeClr val="tx1"/>
                </a:solidFill>
                <a:latin typeface="Arial Unicode MS"/>
              </a:rPr>
              <a:t>object</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en-US" altLang="de-DE" dirty="0">
                <a:solidFill>
                  <a:schemeClr val="tx1"/>
                </a:solidFill>
                <a:latin typeface="Arial Unicode MS"/>
              </a:rPr>
              <a:t>Product, Material,</a:t>
            </a:r>
            <a:br>
              <a:rPr lang="en-US" altLang="de-DE" dirty="0">
                <a:solidFill>
                  <a:schemeClr val="tx1"/>
                </a:solidFill>
                <a:latin typeface="Arial Unicode MS"/>
              </a:rPr>
            </a:br>
            <a:r>
              <a:rPr lang="en-US" altLang="de-DE" dirty="0">
                <a:solidFill>
                  <a:schemeClr val="tx1"/>
                </a:solidFill>
                <a:latin typeface="Arial Unicode MS"/>
              </a:rPr>
              <a:t>OER and Course Accreditation</a:t>
            </a:r>
          </a:p>
          <a:p>
            <a:pPr algn="ctr"/>
            <a:r>
              <a:rPr lang="de-DE" altLang="de-DE" dirty="0" err="1">
                <a:solidFill>
                  <a:schemeClr val="tx1"/>
                </a:solidFill>
                <a:latin typeface="Arial Unicode MS"/>
              </a:rPr>
              <a:t>are</a:t>
            </a:r>
            <a:r>
              <a:rPr lang="de-DE" altLang="de-DE" dirty="0">
                <a:solidFill>
                  <a:schemeClr val="tx1"/>
                </a:solidFill>
                <a:latin typeface="Arial Unicode MS"/>
              </a:rPr>
              <a:t> </a:t>
            </a:r>
            <a:r>
              <a:rPr lang="de-DE" altLang="de-DE" dirty="0" err="1">
                <a:solidFill>
                  <a:schemeClr val="tx1"/>
                </a:solidFill>
                <a:latin typeface="Arial Unicode MS"/>
              </a:rPr>
              <a:t>specific</a:t>
            </a:r>
            <a:r>
              <a:rPr lang="de-DE" altLang="de-DE" dirty="0">
                <a:solidFill>
                  <a:schemeClr val="tx1"/>
                </a:solidFill>
                <a:latin typeface="Arial Unicode MS"/>
              </a:rPr>
              <a:t> </a:t>
            </a:r>
            <a:r>
              <a:rPr lang="de-DE" altLang="de-DE" dirty="0" err="1">
                <a:solidFill>
                  <a:schemeClr val="tx1"/>
                </a:solidFill>
                <a:latin typeface="Arial Unicode MS"/>
              </a:rPr>
              <a:t>resources</a:t>
            </a:r>
            <a:r>
              <a:rPr lang="de-DE" altLang="de-DE" dirty="0">
                <a:solidFill>
                  <a:schemeClr val="tx1"/>
                </a:solidFill>
                <a:latin typeface="Arial Unicode MS"/>
              </a:rPr>
              <a:t> </a:t>
            </a:r>
            <a:r>
              <a:rPr lang="de-DE" altLang="de-DE" dirty="0" err="1">
                <a:solidFill>
                  <a:schemeClr val="tx1"/>
                </a:solidFill>
                <a:latin typeface="Arial Unicode MS"/>
              </a:rPr>
              <a:t>for</a:t>
            </a:r>
            <a:r>
              <a:rPr lang="de-DE" altLang="de-DE" dirty="0">
                <a:solidFill>
                  <a:schemeClr val="tx1"/>
                </a:solidFill>
                <a:latin typeface="Arial Unicode MS"/>
              </a:rPr>
              <a:t> adult </a:t>
            </a:r>
            <a:r>
              <a:rPr lang="de-DE" altLang="de-DE" dirty="0" err="1">
                <a:solidFill>
                  <a:schemeClr val="tx1"/>
                </a:solidFill>
                <a:latin typeface="Arial Unicode MS"/>
              </a:rPr>
              <a:t>education</a:t>
            </a:r>
            <a:r>
              <a:rPr lang="de-DE" altLang="de-DE" dirty="0">
                <a:solidFill>
                  <a:schemeClr val="tx1"/>
                </a:solidFill>
                <a:latin typeface="Arial Unicode MS"/>
              </a:rPr>
              <a:t>.</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Criteria</a:t>
            </a:r>
            <a:r>
              <a:rPr lang="de-DE" altLang="de-DE" dirty="0">
                <a:solidFill>
                  <a:schemeClr val="tx1"/>
                </a:solidFill>
                <a:latin typeface="Arial Unicode MS"/>
              </a:rPr>
              <a:t> must </a:t>
            </a:r>
            <a:r>
              <a:rPr lang="de-DE" altLang="de-DE" dirty="0" err="1">
                <a:solidFill>
                  <a:schemeClr val="tx1"/>
                </a:solidFill>
                <a:latin typeface="Arial Unicode MS"/>
              </a:rPr>
              <a:t>be</a:t>
            </a:r>
            <a:r>
              <a:rPr lang="de-DE" altLang="de-DE" dirty="0">
                <a:solidFill>
                  <a:schemeClr val="tx1"/>
                </a:solidFill>
                <a:latin typeface="Arial Unicode MS"/>
              </a:rPr>
              <a:t> </a:t>
            </a:r>
            <a:r>
              <a:rPr lang="de-DE" altLang="de-DE" dirty="0" err="1">
                <a:solidFill>
                  <a:schemeClr val="tx1"/>
                </a:solidFill>
                <a:latin typeface="Arial Unicode MS"/>
              </a:rPr>
              <a:t>systematically</a:t>
            </a:r>
            <a:r>
              <a:rPr lang="de-DE" altLang="de-DE" dirty="0">
                <a:solidFill>
                  <a:schemeClr val="tx1"/>
                </a:solidFill>
                <a:latin typeface="Arial Unicode MS"/>
              </a:rPr>
              <a:t> </a:t>
            </a:r>
            <a:r>
              <a:rPr lang="de-DE" altLang="de-DE" dirty="0" err="1">
                <a:solidFill>
                  <a:schemeClr val="tx1"/>
                </a:solidFill>
                <a:latin typeface="Arial Unicode MS"/>
              </a:rPr>
              <a:t>fulfilled</a:t>
            </a:r>
            <a:r>
              <a:rPr lang="de-DE" altLang="de-DE" dirty="0">
                <a:solidFill>
                  <a:schemeClr val="tx1"/>
                </a:solidFill>
                <a:latin typeface="Arial Unicode MS"/>
              </a:rPr>
              <a:t> </a:t>
            </a:r>
            <a:r>
              <a:rPr lang="de-DE" altLang="de-DE" dirty="0" err="1">
                <a:solidFill>
                  <a:schemeClr val="tx1"/>
                </a:solidFill>
                <a:latin typeface="Arial Unicode MS"/>
              </a:rPr>
              <a:t>by</a:t>
            </a:r>
            <a:r>
              <a:rPr lang="de-DE" altLang="de-DE" dirty="0">
                <a:solidFill>
                  <a:schemeClr val="tx1"/>
                </a:solidFill>
                <a:latin typeface="Arial Unicode MS"/>
              </a:rPr>
              <a:t> </a:t>
            </a:r>
            <a:r>
              <a:rPr lang="de-DE" altLang="de-DE" dirty="0" err="1">
                <a:solidFill>
                  <a:schemeClr val="tx1"/>
                </a:solidFill>
                <a:latin typeface="Arial Unicode MS"/>
              </a:rPr>
              <a:t>resources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For</a:t>
            </a:r>
            <a:r>
              <a:rPr lang="de-DE" altLang="de-DE" dirty="0">
                <a:solidFill>
                  <a:schemeClr val="tx1"/>
                </a:solidFill>
                <a:latin typeface="Arial Unicode MS"/>
              </a:rPr>
              <a:t> </a:t>
            </a:r>
            <a:r>
              <a:rPr lang="de-DE" altLang="de-DE" dirty="0" err="1">
                <a:solidFill>
                  <a:schemeClr val="tx1"/>
                </a:solidFill>
                <a:latin typeface="Arial Unicode MS"/>
              </a:rPr>
              <a:t>this</a:t>
            </a:r>
            <a:r>
              <a:rPr lang="de-DE" altLang="de-DE" dirty="0">
                <a:solidFill>
                  <a:schemeClr val="tx1"/>
                </a:solidFill>
                <a:latin typeface="Arial Unicode MS"/>
              </a:rPr>
              <a:t> </a:t>
            </a:r>
            <a:r>
              <a:rPr lang="de-DE" altLang="de-DE" dirty="0" err="1">
                <a:solidFill>
                  <a:schemeClr val="tx1"/>
                </a:solidFill>
                <a:latin typeface="Arial Unicode MS"/>
              </a:rPr>
              <a:t>purpose</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resources</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 </a:t>
            </a:r>
            <a:r>
              <a:rPr lang="de-DE" altLang="de-DE" dirty="0" err="1">
                <a:solidFill>
                  <a:schemeClr val="tx1"/>
                </a:solidFill>
                <a:latin typeface="Arial Unicode MS"/>
              </a:rPr>
              <a:t>project</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a:solidFill>
                  <a:schemeClr val="tx1"/>
                </a:solidFill>
                <a:latin typeface="Arial Unicode MS"/>
              </a:rPr>
              <a:t>an adult </a:t>
            </a:r>
            <a:r>
              <a:rPr lang="de-DE" altLang="de-DE" dirty="0" err="1">
                <a:solidFill>
                  <a:schemeClr val="tx1"/>
                </a:solidFill>
                <a:latin typeface="Arial Unicode MS"/>
              </a:rPr>
              <a:t>education</a:t>
            </a:r>
            <a:r>
              <a:rPr lang="de-DE" altLang="de-DE" dirty="0">
                <a:solidFill>
                  <a:schemeClr val="tx1"/>
                </a:solidFill>
                <a:latin typeface="Arial Unicode MS"/>
              </a:rPr>
              <a:t> </a:t>
            </a:r>
            <a:r>
              <a:rPr lang="de-DE" altLang="de-DE" dirty="0" err="1">
                <a:solidFill>
                  <a:schemeClr val="tx1"/>
                </a:solidFill>
                <a:latin typeface="Arial Unicode MS"/>
              </a:rPr>
              <a:t>provider</a:t>
            </a:r>
            <a:r>
              <a:rPr lang="de-DE" altLang="de-DE" dirty="0">
                <a:solidFill>
                  <a:schemeClr val="tx1"/>
                </a:solidFill>
                <a:latin typeface="Arial Unicode MS"/>
              </a:rPr>
              <a:t> etc. must </a:t>
            </a:r>
            <a:r>
              <a:rPr lang="de-DE" altLang="de-DE" dirty="0" err="1">
                <a:solidFill>
                  <a:schemeClr val="tx1"/>
                </a:solidFill>
                <a:latin typeface="Arial Unicode MS"/>
              </a:rPr>
              <a:t>ensure</a:t>
            </a:r>
            <a:br>
              <a:rPr lang="de-DE" altLang="de-DE" dirty="0">
                <a:solidFill>
                  <a:schemeClr val="tx1"/>
                </a:solidFill>
                <a:latin typeface="Arial Unicode MS"/>
              </a:rPr>
            </a:b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fulfillment</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quality</a:t>
            </a:r>
            <a:r>
              <a:rPr lang="de-DE" altLang="de-DE" dirty="0">
                <a:solidFill>
                  <a:schemeClr val="tx1"/>
                </a:solidFill>
                <a:latin typeface="Arial Unicode MS"/>
              </a:rPr>
              <a:t> </a:t>
            </a:r>
            <a:r>
              <a:rPr lang="de-DE" altLang="de-DE" dirty="0" err="1">
                <a:solidFill>
                  <a:schemeClr val="tx1"/>
                </a:solidFill>
                <a:latin typeface="Arial Unicode MS"/>
              </a:rPr>
              <a:t>criteria</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evaluations</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of</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the</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educational</a:t>
            </a:r>
            <a:r>
              <a:rPr kumimoji="0" lang="de-DE" altLang="de-DE" sz="1000" b="0" i="0" u="none" strike="noStrike" cap="none" normalizeH="0" baseline="0" dirty="0">
                <a:ln>
                  <a:noFill/>
                </a:ln>
                <a:solidFill>
                  <a:schemeClr val="tx1"/>
                </a:solidFill>
                <a:effectLst/>
                <a:latin typeface="Arial Unicode MS"/>
              </a:rPr>
              <a:t> </a:t>
            </a:r>
            <a:r>
              <a:rPr kumimoji="0" lang="de-DE" altLang="de-DE" sz="1000" b="0" i="0" u="none" strike="noStrike" cap="none" normalizeH="0" baseline="0" dirty="0" err="1">
                <a:ln>
                  <a:noFill/>
                </a:ln>
                <a:solidFill>
                  <a:schemeClr val="tx1"/>
                </a:solidFill>
                <a:effectLst/>
                <a:latin typeface="Arial Unicode MS"/>
              </a:rPr>
              <a:t>offers</a:t>
            </a:r>
            <a:r>
              <a:rPr kumimoji="0" lang="de-DE" altLang="de-DE" sz="1000" b="0" i="0" u="none" strike="noStrike" cap="none" normalizeH="0" baseline="0" dirty="0">
                <a:ln>
                  <a:noFill/>
                </a:ln>
                <a:solidFill>
                  <a:schemeClr val="tx1"/>
                </a:solidFill>
                <a:effectLst/>
                <a:latin typeface="Arial Unicode MS"/>
              </a:rPr>
              <a:t> and </a:t>
            </a:r>
            <a:r>
              <a:rPr kumimoji="0" lang="de-DE" altLang="de-DE" sz="1000" b="0" i="0" u="none" strike="noStrike" cap="none" normalizeH="0" baseline="0" dirty="0" err="1">
                <a:ln>
                  <a:noFill/>
                </a:ln>
                <a:solidFill>
                  <a:schemeClr val="tx1"/>
                </a:solidFill>
                <a:effectLst/>
                <a:latin typeface="Arial Unicode MS"/>
              </a:rPr>
              <a:t>measures</a:t>
            </a:r>
            <a:r>
              <a:rPr kumimoji="0" lang="de-DE" altLang="de-DE" sz="1000" b="0" i="0" u="none" strike="noStrike" cap="none" normalizeH="0" baseline="0" dirty="0">
                <a:ln>
                  <a:noFill/>
                </a:ln>
                <a:solidFill>
                  <a:schemeClr val="tx1"/>
                </a:solidFill>
                <a:effectLst/>
                <a:latin typeface="Arial Unicode MS"/>
              </a:rPr>
              <a:t>.</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Product</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and Course Accreditation</a:t>
            </a:r>
            <a:endParaRPr lang="de-DE" b="1" dirty="0">
              <a:solidFill>
                <a:schemeClr val="bg1"/>
              </a:solidFill>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a:t>The EU-CERT Accreditation - </a:t>
            </a:r>
            <a:r>
              <a:rPr lang="de-DE" dirty="0" err="1"/>
              <a:t>Process</a:t>
            </a:r>
            <a:endParaRPr lang="de-DE" dirty="0"/>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2229073870"/>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Suggestions</a:t>
            </a:r>
            <a:r>
              <a:rPr lang="de-DE" dirty="0"/>
              <a:t> </a:t>
            </a:r>
            <a:r>
              <a:rPr lang="de-DE" dirty="0" err="1"/>
              <a:t>for</a:t>
            </a:r>
            <a:r>
              <a:rPr lang="de-DE" dirty="0"/>
              <a:t> </a:t>
            </a:r>
            <a:r>
              <a:rPr lang="de-DE" dirty="0" err="1"/>
              <a:t>criteria</a:t>
            </a:r>
            <a:r>
              <a:rPr lang="de-DE" dirty="0"/>
              <a:t> </a:t>
            </a:r>
            <a:r>
              <a:rPr lang="de-DE" dirty="0" err="1"/>
              <a:t>for</a:t>
            </a:r>
            <a:r>
              <a:rPr lang="de-DE" dirty="0"/>
              <a:t> </a:t>
            </a:r>
            <a:r>
              <a:rPr lang="de-DE" dirty="0" err="1"/>
              <a:t>the</a:t>
            </a:r>
            <a:br>
              <a:rPr lang="de-DE" dirty="0"/>
            </a:br>
            <a:r>
              <a:rPr lang="de-DE" dirty="0"/>
              <a:t>System / Institutional Accreditation</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Description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institution</a:t>
            </a:r>
            <a:r>
              <a:rPr lang="de-DE" altLang="de-DE" dirty="0">
                <a:solidFill>
                  <a:schemeClr val="tx1"/>
                </a:solidFill>
                <a:latin typeface="Arial Unicode MS"/>
              </a:rPr>
              <a:t> / adult </a:t>
            </a:r>
            <a:r>
              <a:rPr lang="de-DE" altLang="de-DE" dirty="0" err="1">
                <a:solidFill>
                  <a:schemeClr val="tx1"/>
                </a:solidFill>
                <a:latin typeface="Arial Unicode MS"/>
              </a:rPr>
              <a:t>education</a:t>
            </a:r>
            <a:r>
              <a:rPr lang="de-DE" altLang="de-DE" dirty="0">
                <a:solidFill>
                  <a:schemeClr val="tx1"/>
                </a:solidFill>
                <a:latin typeface="Arial Unicode MS"/>
              </a:rPr>
              <a:t> </a:t>
            </a:r>
            <a:r>
              <a:rPr lang="de-DE" altLang="de-DE" dirty="0" err="1">
                <a:solidFill>
                  <a:schemeClr val="tx1"/>
                </a:solidFill>
                <a:latin typeface="Arial Unicode MS"/>
              </a:rPr>
              <a:t>provider</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Mission </a:t>
            </a:r>
            <a:r>
              <a:rPr lang="de-DE" altLang="de-DE" dirty="0" err="1">
                <a:solidFill>
                  <a:schemeClr val="tx1"/>
                </a:solidFill>
                <a:latin typeface="Arial Unicode MS"/>
              </a:rPr>
              <a:t>statement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Service Areas</a:t>
            </a:r>
          </a:p>
          <a:p>
            <a:pPr marL="285750" indent="-285750">
              <a:buFont typeface="Arial" panose="020B0604020202020204" pitchFamily="34" charset="0"/>
              <a:buChar char="•"/>
            </a:pPr>
            <a:r>
              <a:rPr lang="de-DE" altLang="de-DE" dirty="0">
                <a:solidFill>
                  <a:schemeClr val="tx1"/>
                </a:solidFill>
                <a:latin typeface="Arial Unicode MS"/>
              </a:rPr>
              <a:t>Description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quality</a:t>
            </a:r>
            <a:r>
              <a:rPr lang="de-DE" altLang="de-DE" dirty="0">
                <a:solidFill>
                  <a:schemeClr val="tx1"/>
                </a:solidFill>
                <a:latin typeface="Arial Unicode MS"/>
              </a:rPr>
              <a:t> </a:t>
            </a:r>
            <a:r>
              <a:rPr lang="de-DE" altLang="de-DE" dirty="0" err="1">
                <a:solidFill>
                  <a:schemeClr val="tx1"/>
                </a:solidFill>
                <a:latin typeface="Arial Unicode MS"/>
              </a:rPr>
              <a:t>management</a:t>
            </a:r>
            <a:r>
              <a:rPr lang="de-DE" altLang="de-DE" dirty="0">
                <a:solidFill>
                  <a:schemeClr val="tx1"/>
                </a:solidFill>
                <a:latin typeface="Arial Unicode MS"/>
              </a:rPr>
              <a:t> </a:t>
            </a:r>
            <a:r>
              <a:rPr lang="de-DE" altLang="de-DE" dirty="0" err="1">
                <a:solidFill>
                  <a:schemeClr val="tx1"/>
                </a:solidFill>
                <a:latin typeface="Arial Unicode MS"/>
              </a:rPr>
              <a:t>system</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Staff</a:t>
            </a:r>
            <a:r>
              <a:rPr lang="de-DE" altLang="de-DE" dirty="0">
                <a:solidFill>
                  <a:schemeClr val="tx1"/>
                </a:solidFill>
                <a:latin typeface="Arial Unicode MS"/>
              </a:rPr>
              <a:t> Training &amp; </a:t>
            </a:r>
            <a:r>
              <a:rPr lang="de-DE" altLang="de-DE" dirty="0" err="1">
                <a:solidFill>
                  <a:schemeClr val="tx1"/>
                </a:solidFill>
                <a:latin typeface="Arial Unicode MS"/>
              </a:rPr>
              <a:t>Qualifications</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Stakeholder Communication</a:t>
            </a:r>
            <a:endParaRPr lang="de-DE" altLang="de-DE" dirty="0">
              <a:solidFill>
                <a:schemeClr val="tx1"/>
              </a:solidFill>
              <a:latin typeface="Arial Unicode MS"/>
            </a:endParaRPr>
          </a:p>
          <a:p>
            <a:pPr algn="ct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Formal </a:t>
            </a:r>
            <a:r>
              <a:rPr lang="de-DE" altLang="de-DE" b="1" dirty="0" err="1">
                <a:solidFill>
                  <a:schemeClr val="bg1"/>
                </a:solidFill>
                <a:latin typeface="Arial Unicode MS"/>
              </a:rPr>
              <a:t>criteria</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Suggestions</a:t>
            </a:r>
            <a:r>
              <a:rPr lang="de-DE" dirty="0"/>
              <a:t> </a:t>
            </a:r>
            <a:r>
              <a:rPr lang="de-DE" dirty="0" err="1"/>
              <a:t>for</a:t>
            </a:r>
            <a:r>
              <a:rPr lang="de-DE" dirty="0"/>
              <a:t> </a:t>
            </a:r>
            <a:r>
              <a:rPr lang="de-DE" dirty="0" err="1"/>
              <a:t>criteria</a:t>
            </a:r>
            <a:r>
              <a:rPr lang="de-DE" dirty="0"/>
              <a:t> </a:t>
            </a:r>
            <a:r>
              <a:rPr lang="de-DE" dirty="0" err="1"/>
              <a:t>for</a:t>
            </a:r>
            <a:r>
              <a:rPr lang="de-DE" dirty="0"/>
              <a:t> </a:t>
            </a:r>
            <a:r>
              <a:rPr lang="de-DE" dirty="0" err="1"/>
              <a:t>the</a:t>
            </a:r>
            <a:br>
              <a:rPr lang="de-DE" dirty="0"/>
            </a:br>
            <a:r>
              <a:rPr lang="de-DE" dirty="0"/>
              <a:t>System / Institutional Accreditation</a:t>
            </a:r>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Decision-making</a:t>
            </a:r>
            <a:r>
              <a:rPr lang="de-DE" altLang="de-DE" dirty="0">
                <a:solidFill>
                  <a:schemeClr val="tx1"/>
                </a:solidFill>
                <a:latin typeface="Arial Unicode MS"/>
              </a:rPr>
              <a:t> </a:t>
            </a:r>
            <a:r>
              <a:rPr lang="de-DE" altLang="de-DE" dirty="0" err="1">
                <a:solidFill>
                  <a:schemeClr val="tx1"/>
                </a:solidFill>
                <a:latin typeface="Arial Unicode MS"/>
              </a:rPr>
              <a:t>processes</a:t>
            </a:r>
            <a:r>
              <a:rPr lang="de-DE" altLang="de-DE" dirty="0">
                <a:solidFill>
                  <a:schemeClr val="tx1"/>
                </a:solidFill>
                <a:latin typeface="Arial Unicode MS"/>
              </a:rPr>
              <a:t>, </a:t>
            </a:r>
            <a:r>
              <a:rPr lang="de-DE" altLang="de-DE" dirty="0" err="1">
                <a:solidFill>
                  <a:schemeClr val="tx1"/>
                </a:solidFill>
                <a:latin typeface="Arial Unicode MS"/>
              </a:rPr>
              <a:t>competencies</a:t>
            </a:r>
            <a:r>
              <a:rPr lang="de-DE" altLang="de-DE" dirty="0">
                <a:solidFill>
                  <a:schemeClr val="tx1"/>
                </a:solidFill>
                <a:latin typeface="Arial Unicode MS"/>
              </a:rPr>
              <a:t> and </a:t>
            </a:r>
            <a:r>
              <a:rPr lang="de-DE" altLang="de-DE" dirty="0" err="1">
                <a:solidFill>
                  <a:schemeClr val="tx1"/>
                </a:solidFill>
                <a:latin typeface="Arial Unicode MS"/>
              </a:rPr>
              <a:t>responsibilities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Independence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the</a:t>
            </a:r>
            <a:r>
              <a:rPr lang="de-DE" altLang="de-DE" dirty="0">
                <a:solidFill>
                  <a:schemeClr val="tx1"/>
                </a:solidFill>
                <a:latin typeface="Arial Unicode MS"/>
              </a:rPr>
              <a:t> </a:t>
            </a:r>
            <a:r>
              <a:rPr lang="de-DE" altLang="de-DE" dirty="0" err="1">
                <a:solidFill>
                  <a:schemeClr val="tx1"/>
                </a:solidFill>
                <a:latin typeface="Arial Unicode MS"/>
              </a:rPr>
              <a:t>quality</a:t>
            </a:r>
            <a:r>
              <a:rPr lang="de-DE" altLang="de-DE" dirty="0">
                <a:solidFill>
                  <a:schemeClr val="tx1"/>
                </a:solidFill>
                <a:latin typeface="Arial Unicode MS"/>
              </a:rPr>
              <a:t> </a:t>
            </a:r>
            <a:r>
              <a:rPr lang="de-DE" altLang="de-DE" dirty="0" err="1">
                <a:solidFill>
                  <a:schemeClr val="tx1"/>
                </a:solidFill>
                <a:latin typeface="Arial Unicode MS"/>
              </a:rPr>
              <a:t>assessments</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err="1">
                <a:solidFill>
                  <a:schemeClr val="tx1"/>
                </a:solidFill>
                <a:latin typeface="Arial Unicode MS"/>
              </a:rPr>
              <a:t>Resource</a:t>
            </a:r>
            <a:r>
              <a:rPr lang="de-DE" altLang="de-DE" dirty="0">
                <a:solidFill>
                  <a:schemeClr val="tx1"/>
                </a:solidFill>
                <a:latin typeface="Arial Unicode MS"/>
              </a:rPr>
              <a:t> </a:t>
            </a:r>
            <a:r>
              <a:rPr lang="de-DE" altLang="de-DE" dirty="0" err="1">
                <a:solidFill>
                  <a:schemeClr val="tx1"/>
                </a:solidFill>
                <a:latin typeface="Arial Unicode MS"/>
              </a:rPr>
              <a:t>allocation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Ensureance</a:t>
            </a:r>
            <a:r>
              <a:rPr lang="de-DE" altLang="de-DE" dirty="0">
                <a:solidFill>
                  <a:schemeClr val="tx1"/>
                </a:solidFill>
                <a:latin typeface="Arial Unicode MS"/>
              </a:rPr>
              <a:t> and </a:t>
            </a:r>
            <a:r>
              <a:rPr lang="de-DE" altLang="de-DE" dirty="0" err="1">
                <a:solidFill>
                  <a:schemeClr val="tx1"/>
                </a:solidFill>
                <a:latin typeface="Arial Unicode MS"/>
              </a:rPr>
              <a:t>continous</a:t>
            </a:r>
            <a:r>
              <a:rPr lang="de-DE" altLang="de-DE" dirty="0">
                <a:solidFill>
                  <a:schemeClr val="tx1"/>
                </a:solidFill>
                <a:latin typeface="Arial Unicode MS"/>
              </a:rPr>
              <a:t> </a:t>
            </a:r>
            <a:r>
              <a:rPr lang="de-DE" altLang="de-DE" dirty="0" err="1">
                <a:solidFill>
                  <a:schemeClr val="tx1"/>
                </a:solidFill>
                <a:latin typeface="Arial Unicode MS"/>
              </a:rPr>
              <a:t>development</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functionality</a:t>
            </a:r>
            <a:r>
              <a:rPr lang="de-DE" altLang="de-DE" dirty="0">
                <a:solidFill>
                  <a:schemeClr val="tx1"/>
                </a:solidFill>
                <a:latin typeface="Arial Unicode MS"/>
              </a:rPr>
              <a:t> and </a:t>
            </a:r>
            <a:r>
              <a:rPr lang="de-DE" altLang="de-DE" dirty="0" err="1">
                <a:solidFill>
                  <a:schemeClr val="tx1"/>
                </a:solidFill>
                <a:latin typeface="Arial Unicode MS"/>
              </a:rPr>
              <a:t>effectiveness</a:t>
            </a:r>
            <a:r>
              <a:rPr lang="de-DE" altLang="de-DE" dirty="0">
                <a:solidFill>
                  <a:schemeClr val="tx1"/>
                </a:solidFill>
                <a:latin typeface="Arial Unicode MS"/>
              </a:rPr>
              <a:t> in </a:t>
            </a:r>
            <a:r>
              <a:rPr lang="de-DE" altLang="de-DE" dirty="0" err="1">
                <a:solidFill>
                  <a:schemeClr val="tx1"/>
                </a:solidFill>
                <a:latin typeface="Arial Unicode MS"/>
              </a:rPr>
              <a:t>relation</a:t>
            </a:r>
            <a:r>
              <a:rPr lang="de-DE" altLang="de-DE" dirty="0">
                <a:solidFill>
                  <a:schemeClr val="tx1"/>
                </a:solidFill>
                <a:latin typeface="Arial Unicode MS"/>
              </a:rPr>
              <a:t> to adult </a:t>
            </a:r>
            <a:r>
              <a:rPr lang="de-DE" altLang="de-DE" dirty="0" err="1">
                <a:solidFill>
                  <a:schemeClr val="tx1"/>
                </a:solidFill>
                <a:latin typeface="Arial Unicode MS"/>
              </a:rPr>
              <a:t>eduaction</a:t>
            </a:r>
            <a:r>
              <a:rPr lang="de-DE" altLang="de-DE" dirty="0">
                <a:solidFill>
                  <a:schemeClr val="tx1"/>
                </a:solidFill>
                <a:latin typeface="Arial Unicode MS"/>
              </a:rPr>
              <a:t> </a:t>
            </a:r>
            <a:r>
              <a:rPr lang="de-DE" altLang="de-DE" dirty="0" err="1">
                <a:solidFill>
                  <a:schemeClr val="tx1"/>
                </a:solidFill>
                <a:latin typeface="Arial Unicode MS"/>
              </a:rPr>
              <a:t>quality</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a:solidFill>
                  <a:schemeClr val="tx1"/>
                </a:solidFill>
                <a:latin typeface="Arial Unicode MS"/>
              </a:rPr>
              <a:t>Impact</a:t>
            </a:r>
          </a:p>
          <a:p>
            <a:pPr marL="285750" indent="-285750">
              <a:buFont typeface="Arial" panose="020B0604020202020204" pitchFamily="34" charset="0"/>
              <a:buChar char="•"/>
            </a:pPr>
            <a:r>
              <a:rPr lang="de-DE" altLang="de-DE" dirty="0" err="1">
                <a:solidFill>
                  <a:schemeClr val="tx1"/>
                </a:solidFill>
                <a:latin typeface="Arial Unicode MS"/>
              </a:rPr>
              <a:t>Types</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used</a:t>
            </a:r>
            <a:r>
              <a:rPr lang="de-DE" altLang="de-DE" dirty="0">
                <a:solidFill>
                  <a:schemeClr val="tx1"/>
                </a:solidFill>
                <a:latin typeface="Arial Unicode MS"/>
              </a:rPr>
              <a:t> </a:t>
            </a:r>
            <a:r>
              <a:rPr lang="de-DE" altLang="de-DE" dirty="0" err="1">
                <a:solidFill>
                  <a:schemeClr val="tx1"/>
                </a:solidFill>
                <a:latin typeface="Arial Unicode MS"/>
              </a:rPr>
              <a:t>documentation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Cooperations</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Subject</a:t>
            </a:r>
            <a:r>
              <a:rPr lang="de-DE" altLang="de-DE" b="1" dirty="0">
                <a:solidFill>
                  <a:schemeClr val="bg1"/>
                </a:solidFill>
                <a:latin typeface="Arial Unicode MS"/>
              </a:rPr>
              <a:t>- / </a:t>
            </a:r>
            <a:r>
              <a:rPr lang="de-DE" altLang="de-DE" b="1" dirty="0" err="1">
                <a:solidFill>
                  <a:schemeClr val="bg1"/>
                </a:solidFill>
                <a:latin typeface="Arial Unicode MS"/>
              </a:rPr>
              <a:t>content-related</a:t>
            </a:r>
            <a:r>
              <a:rPr lang="de-DE" altLang="de-DE" b="1" dirty="0">
                <a:solidFill>
                  <a:schemeClr val="bg1"/>
                </a:solidFill>
                <a:latin typeface="Arial Unicode MS"/>
              </a:rPr>
              <a:t> </a:t>
            </a:r>
            <a:r>
              <a:rPr lang="de-DE" altLang="de-DE" b="1" dirty="0" err="1">
                <a:solidFill>
                  <a:schemeClr val="bg1"/>
                </a:solidFill>
                <a:latin typeface="Arial Unicode MS"/>
              </a:rPr>
              <a:t>criteria</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Suggestions</a:t>
            </a:r>
            <a:r>
              <a:rPr lang="de-DE" dirty="0"/>
              <a:t> </a:t>
            </a:r>
            <a:r>
              <a:rPr lang="de-DE" dirty="0" err="1"/>
              <a:t>for</a:t>
            </a:r>
            <a:r>
              <a:rPr lang="de-DE" dirty="0"/>
              <a:t> </a:t>
            </a:r>
            <a:r>
              <a:rPr lang="de-DE" dirty="0" err="1"/>
              <a:t>criteria</a:t>
            </a:r>
            <a:r>
              <a:rPr lang="de-DE" dirty="0"/>
              <a:t> </a:t>
            </a:r>
            <a:r>
              <a:rPr lang="de-DE" dirty="0" err="1"/>
              <a:t>for</a:t>
            </a:r>
            <a:r>
              <a:rPr lang="de-DE" dirty="0"/>
              <a:t> </a:t>
            </a:r>
            <a:r>
              <a:rPr lang="de-DE" dirty="0" err="1"/>
              <a:t>the</a:t>
            </a:r>
            <a:br>
              <a:rPr lang="de-DE" dirty="0"/>
            </a:br>
            <a:r>
              <a:rPr lang="en-US" dirty="0"/>
              <a:t>Product, Material, OER and Course Accreditation</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3070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Institution</a:t>
            </a:r>
          </a:p>
          <a:p>
            <a:pPr marL="285750" indent="-285750">
              <a:buFont typeface="Arial" panose="020B0604020202020204" pitchFamily="34" charset="0"/>
              <a:buChar char="•"/>
            </a:pPr>
            <a:r>
              <a:rPr lang="de-DE" altLang="de-DE" dirty="0">
                <a:solidFill>
                  <a:schemeClr val="tx1"/>
                </a:solidFill>
                <a:latin typeface="Arial Unicode MS"/>
              </a:rPr>
              <a:t>Type </a:t>
            </a:r>
            <a:r>
              <a:rPr lang="de-DE" altLang="de-DE" dirty="0" err="1">
                <a:solidFill>
                  <a:schemeClr val="tx1"/>
                </a:solidFill>
                <a:latin typeface="Arial Unicode MS"/>
              </a:rPr>
              <a:t>of</a:t>
            </a:r>
            <a:r>
              <a:rPr lang="de-DE" altLang="de-DE" dirty="0">
                <a:solidFill>
                  <a:schemeClr val="tx1"/>
                </a:solidFill>
                <a:latin typeface="Arial Unicode MS"/>
              </a:rPr>
              <a:t> </a:t>
            </a:r>
            <a:r>
              <a:rPr lang="en-US" altLang="de-DE" dirty="0">
                <a:solidFill>
                  <a:schemeClr val="tx1"/>
                </a:solidFill>
                <a:latin typeface="Arial Unicode MS"/>
              </a:rPr>
              <a:t>Product, Material, OER and Course</a:t>
            </a:r>
          </a:p>
          <a:p>
            <a:pPr marL="285750" indent="-285750">
              <a:buFont typeface="Arial" panose="020B0604020202020204" pitchFamily="34" charset="0"/>
              <a:buChar char="•"/>
            </a:pPr>
            <a:r>
              <a:rPr lang="en-US" altLang="de-DE" dirty="0">
                <a:solidFill>
                  <a:schemeClr val="tx1"/>
                </a:solidFill>
                <a:latin typeface="Arial Unicode MS"/>
              </a:rPr>
              <a:t>Target group</a:t>
            </a:r>
          </a:p>
          <a:p>
            <a:pPr marL="285750" indent="-285750">
              <a:buFont typeface="Arial" panose="020B0604020202020204" pitchFamily="34" charset="0"/>
              <a:buChar char="•"/>
            </a:pPr>
            <a:r>
              <a:rPr lang="en-US" altLang="de-DE" dirty="0">
                <a:solidFill>
                  <a:schemeClr val="tx1"/>
                </a:solidFill>
                <a:latin typeface="Arial Unicode MS"/>
              </a:rPr>
              <a:t>Transparency</a:t>
            </a:r>
          </a:p>
          <a:p>
            <a:pPr marL="285750" indent="-285750">
              <a:buFont typeface="Arial" panose="020B0604020202020204" pitchFamily="34" charset="0"/>
              <a:buChar char="•"/>
            </a:pPr>
            <a:r>
              <a:rPr lang="en-US" altLang="de-DE" dirty="0">
                <a:solidFill>
                  <a:schemeClr val="tx1"/>
                </a:solidFill>
                <a:latin typeface="Arial Unicode MS"/>
              </a:rPr>
              <a:t>timeliness</a:t>
            </a:r>
          </a:p>
          <a:p>
            <a:pPr marL="285750" indent="-285750">
              <a:buFont typeface="Arial" panose="020B0604020202020204" pitchFamily="34" charset="0"/>
              <a:buChar char="•"/>
            </a:pPr>
            <a:r>
              <a:rPr lang="de-DE" altLang="de-DE" dirty="0" err="1">
                <a:solidFill>
                  <a:schemeClr val="tx1"/>
                </a:solidFill>
                <a:latin typeface="Arial Unicode MS"/>
              </a:rPr>
              <a:t>Interdisciplinary</a:t>
            </a:r>
            <a:r>
              <a:rPr lang="de-DE" altLang="de-DE" dirty="0">
                <a:solidFill>
                  <a:schemeClr val="tx1"/>
                </a:solidFill>
                <a:latin typeface="Arial Unicode MS"/>
              </a:rPr>
              <a:t> </a:t>
            </a:r>
            <a:r>
              <a:rPr lang="de-DE" altLang="de-DE" dirty="0" err="1">
                <a:solidFill>
                  <a:schemeClr val="tx1"/>
                </a:solidFill>
                <a:latin typeface="Arial Unicode MS"/>
              </a:rPr>
              <a:t>learning</a:t>
            </a:r>
            <a:r>
              <a:rPr lang="de-DE" altLang="de-DE" dirty="0">
                <a:solidFill>
                  <a:schemeClr val="tx1"/>
                </a:solidFill>
                <a:latin typeface="Arial Unicode MS"/>
              </a:rPr>
              <a:t> </a:t>
            </a:r>
            <a:r>
              <a:rPr lang="de-DE" altLang="de-DE" dirty="0" err="1">
                <a:solidFill>
                  <a:schemeClr val="tx1"/>
                </a:solidFill>
                <a:latin typeface="Arial Unicode MS"/>
              </a:rPr>
              <a:t>opportunities</a:t>
            </a:r>
            <a:endParaRPr lang="en-US" altLang="de-DE" dirty="0">
              <a:solidFill>
                <a:schemeClr val="tx1"/>
              </a:solidFill>
              <a:latin typeface="Arial Unicode MS"/>
            </a:endParaRPr>
          </a:p>
          <a:p>
            <a:pPr marL="285750" indent="-285750">
              <a:buFont typeface="Arial" panose="020B0604020202020204" pitchFamily="34" charset="0"/>
              <a:buChar char="•"/>
            </a:pPr>
            <a:r>
              <a:rPr lang="en-US" altLang="de-DE" dirty="0">
                <a:solidFill>
                  <a:schemeClr val="tx1"/>
                </a:solidFill>
                <a:latin typeface="Arial Unicode MS"/>
              </a:rPr>
              <a:t>Openness</a:t>
            </a:r>
          </a:p>
          <a:p>
            <a:pPr marL="285750" indent="-285750">
              <a:buFont typeface="Arial" panose="020B0604020202020204" pitchFamily="34" charset="0"/>
              <a:buChar char="•"/>
            </a:pPr>
            <a:r>
              <a:rPr lang="en-US" altLang="de-DE" dirty="0">
                <a:solidFill>
                  <a:schemeClr val="tx1"/>
                </a:solidFill>
                <a:latin typeface="Arial Unicode MS"/>
              </a:rPr>
              <a:t>Aims and </a:t>
            </a:r>
            <a:r>
              <a:rPr lang="de-DE" altLang="de-DE" dirty="0" err="1">
                <a:solidFill>
                  <a:schemeClr val="tx1"/>
                </a:solidFill>
                <a:latin typeface="Arial Unicode MS"/>
              </a:rPr>
              <a:t>clarity</a:t>
            </a:r>
            <a:r>
              <a:rPr lang="de-DE" altLang="de-DE" dirty="0">
                <a:solidFill>
                  <a:schemeClr val="tx1"/>
                </a:solidFill>
                <a:latin typeface="Arial Unicode MS"/>
              </a:rPr>
              <a:t>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purpose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Usability</a:t>
            </a:r>
          </a:p>
          <a:p>
            <a:pPr marL="285750" indent="-285750">
              <a:buFont typeface="Arial" panose="020B0604020202020204" pitchFamily="34" charset="0"/>
              <a:buChar char="•"/>
            </a:pPr>
            <a:r>
              <a:rPr lang="de-DE" altLang="de-DE" dirty="0" err="1">
                <a:solidFill>
                  <a:schemeClr val="tx1"/>
                </a:solidFill>
                <a:latin typeface="Arial Unicode MS"/>
              </a:rPr>
              <a:t>Cost</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International/national/regional/</a:t>
            </a:r>
            <a:r>
              <a:rPr lang="de-DE" altLang="de-DE" dirty="0" err="1">
                <a:solidFill>
                  <a:schemeClr val="tx1"/>
                </a:solidFill>
                <a:latin typeface="Arial Unicode MS"/>
              </a:rPr>
              <a:t>local</a:t>
            </a:r>
            <a:r>
              <a:rPr lang="de-DE" altLang="de-DE" dirty="0">
                <a:solidFill>
                  <a:schemeClr val="tx1"/>
                </a:solidFill>
                <a:latin typeface="Arial Unicode MS"/>
              </a:rPr>
              <a:t> </a:t>
            </a:r>
            <a:r>
              <a:rPr lang="de-DE" altLang="de-DE" dirty="0" err="1">
                <a:solidFill>
                  <a:schemeClr val="tx1"/>
                </a:solidFill>
                <a:latin typeface="Arial Unicode MS"/>
              </a:rPr>
              <a:t>embedding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Learning </a:t>
            </a:r>
            <a:r>
              <a:rPr lang="de-DE" altLang="de-DE" dirty="0" err="1">
                <a:solidFill>
                  <a:schemeClr val="tx1"/>
                </a:solidFill>
                <a:latin typeface="Arial Unicode MS"/>
              </a:rPr>
              <a:t>outcomes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Gender </a:t>
            </a:r>
            <a:r>
              <a:rPr lang="de-DE" altLang="de-DE" dirty="0" err="1">
                <a:solidFill>
                  <a:schemeClr val="tx1"/>
                </a:solidFill>
                <a:latin typeface="Arial Unicode MS"/>
              </a:rPr>
              <a:t>equality</a:t>
            </a:r>
            <a:r>
              <a:rPr lang="de-DE" altLang="de-DE" dirty="0">
                <a:solidFill>
                  <a:schemeClr val="tx1"/>
                </a:solidFill>
                <a:latin typeface="Arial Unicode MS"/>
              </a:rPr>
              <a:t> </a:t>
            </a:r>
          </a:p>
          <a:p>
            <a:pPr marL="285750" indent="-285750">
              <a:buFont typeface="Arial" panose="020B0604020202020204" pitchFamily="34" charset="0"/>
              <a:buChar char="•"/>
            </a:pPr>
            <a:r>
              <a:rPr lang="de-DE" altLang="de-DE" dirty="0" err="1">
                <a:solidFill>
                  <a:schemeClr val="tx1"/>
                </a:solidFill>
                <a:latin typeface="Arial Unicode MS"/>
              </a:rPr>
              <a:t>Staff</a:t>
            </a:r>
            <a:r>
              <a:rPr lang="de-DE" altLang="de-DE" dirty="0">
                <a:solidFill>
                  <a:schemeClr val="tx1"/>
                </a:solidFill>
                <a:latin typeface="Arial Unicode MS"/>
              </a:rPr>
              <a:t> Training &amp; </a:t>
            </a:r>
            <a:r>
              <a:rPr lang="de-DE" altLang="de-DE" dirty="0" err="1">
                <a:solidFill>
                  <a:schemeClr val="tx1"/>
                </a:solidFill>
                <a:latin typeface="Arial Unicode MS"/>
              </a:rPr>
              <a:t>Qualifications</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Stakeholder Communication</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Formal </a:t>
            </a:r>
            <a:r>
              <a:rPr lang="de-DE" altLang="de-DE" b="1" dirty="0" err="1">
                <a:solidFill>
                  <a:schemeClr val="bg1"/>
                </a:solidFill>
                <a:latin typeface="Arial Unicode MS"/>
              </a:rPr>
              <a:t>criteria</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Suggestions</a:t>
            </a:r>
            <a:r>
              <a:rPr lang="de-DE" dirty="0"/>
              <a:t> </a:t>
            </a:r>
            <a:r>
              <a:rPr lang="de-DE" dirty="0" err="1"/>
              <a:t>for</a:t>
            </a:r>
            <a:r>
              <a:rPr lang="de-DE" dirty="0"/>
              <a:t> </a:t>
            </a:r>
            <a:r>
              <a:rPr lang="de-DE" dirty="0" err="1"/>
              <a:t>criteria</a:t>
            </a:r>
            <a:r>
              <a:rPr lang="de-DE" dirty="0"/>
              <a:t> </a:t>
            </a:r>
            <a:r>
              <a:rPr lang="de-DE" dirty="0" err="1"/>
              <a:t>for</a:t>
            </a:r>
            <a:r>
              <a:rPr lang="de-DE" dirty="0"/>
              <a:t> </a:t>
            </a:r>
            <a:r>
              <a:rPr lang="de-DE" dirty="0" err="1"/>
              <a:t>the</a:t>
            </a:r>
            <a:br>
              <a:rPr lang="de-DE" dirty="0"/>
            </a:br>
            <a:r>
              <a:rPr lang="en-US" dirty="0"/>
              <a:t>Product, Material, OER and Course Accreditation</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6516711" cy="47836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Living </a:t>
            </a:r>
            <a:r>
              <a:rPr lang="de-DE" altLang="de-DE" dirty="0" err="1">
                <a:solidFill>
                  <a:schemeClr val="tx1"/>
                </a:solidFill>
                <a:latin typeface="Arial Unicode MS"/>
              </a:rPr>
              <a:t>orientation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Action </a:t>
            </a:r>
            <a:r>
              <a:rPr lang="de-DE" altLang="de-DE" dirty="0" err="1">
                <a:solidFill>
                  <a:schemeClr val="tx1"/>
                </a:solidFill>
                <a:latin typeface="Arial Unicode MS"/>
              </a:rPr>
              <a:t>orientation</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Promotion </a:t>
            </a:r>
            <a:r>
              <a:rPr lang="de-DE" altLang="de-DE" dirty="0" err="1">
                <a:solidFill>
                  <a:schemeClr val="tx1"/>
                </a:solidFill>
                <a:latin typeface="Arial Unicode MS"/>
              </a:rPr>
              <a:t>of</a:t>
            </a:r>
            <a:r>
              <a:rPr lang="de-DE" altLang="de-DE" dirty="0">
                <a:solidFill>
                  <a:schemeClr val="tx1"/>
                </a:solidFill>
                <a:latin typeface="Arial Unicode MS"/>
              </a:rPr>
              <a:t> a personal </a:t>
            </a:r>
            <a:r>
              <a:rPr lang="de-DE" altLang="de-DE" dirty="0" err="1">
                <a:solidFill>
                  <a:schemeClr val="tx1"/>
                </a:solidFill>
                <a:latin typeface="Arial Unicode MS"/>
              </a:rPr>
              <a:t>attitude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Promotion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networked</a:t>
            </a:r>
            <a:r>
              <a:rPr lang="de-DE" altLang="de-DE" dirty="0">
                <a:solidFill>
                  <a:schemeClr val="tx1"/>
                </a:solidFill>
                <a:latin typeface="Arial Unicode MS"/>
              </a:rPr>
              <a:t> </a:t>
            </a:r>
            <a:r>
              <a:rPr lang="de-DE" altLang="de-DE" dirty="0" err="1">
                <a:solidFill>
                  <a:schemeClr val="tx1"/>
                </a:solidFill>
                <a:latin typeface="Arial Unicode MS"/>
              </a:rPr>
              <a:t>thinking</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Promotion </a:t>
            </a:r>
            <a:r>
              <a:rPr lang="de-DE" altLang="de-DE" dirty="0" err="1">
                <a:solidFill>
                  <a:schemeClr val="tx1"/>
                </a:solidFill>
                <a:latin typeface="Arial Unicode MS"/>
              </a:rPr>
              <a:t>of</a:t>
            </a:r>
            <a:r>
              <a:rPr lang="de-DE" altLang="de-DE" dirty="0">
                <a:solidFill>
                  <a:schemeClr val="tx1"/>
                </a:solidFill>
                <a:latin typeface="Arial Unicode MS"/>
              </a:rPr>
              <a:t> </a:t>
            </a:r>
            <a:r>
              <a:rPr lang="de-DE" altLang="de-DE" dirty="0" err="1">
                <a:solidFill>
                  <a:schemeClr val="tx1"/>
                </a:solidFill>
                <a:latin typeface="Arial Unicode MS"/>
              </a:rPr>
              <a:t>values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Quality </a:t>
            </a:r>
            <a:r>
              <a:rPr lang="de-DE" altLang="de-DE" dirty="0" err="1">
                <a:solidFill>
                  <a:schemeClr val="tx1"/>
                </a:solidFill>
                <a:latin typeface="Arial Unicode MS"/>
              </a:rPr>
              <a:t>assureance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Course:</a:t>
            </a:r>
            <a:br>
              <a:rPr lang="de-DE" altLang="de-DE" dirty="0">
                <a:solidFill>
                  <a:schemeClr val="tx1"/>
                </a:solidFill>
                <a:latin typeface="Arial Unicode MS"/>
              </a:rPr>
            </a:br>
            <a:r>
              <a:rPr lang="de-DE" altLang="de-DE" dirty="0">
                <a:solidFill>
                  <a:schemeClr val="tx1"/>
                </a:solidFill>
                <a:latin typeface="Arial Unicode MS"/>
              </a:rPr>
              <a:t>Curriculum, </a:t>
            </a:r>
            <a:r>
              <a:rPr lang="en-US" altLang="de-DE" dirty="0">
                <a:solidFill>
                  <a:schemeClr val="tx1"/>
                </a:solidFill>
                <a:latin typeface="Arial Unicode MS"/>
              </a:rPr>
              <a:t>Aim, Target group, </a:t>
            </a:r>
            <a:r>
              <a:rPr lang="de-DE" altLang="de-DE" dirty="0">
                <a:solidFill>
                  <a:schemeClr val="tx1"/>
                </a:solidFill>
                <a:latin typeface="Arial Unicode MS"/>
              </a:rPr>
              <a:t>Profile/</a:t>
            </a:r>
            <a:r>
              <a:rPr lang="de-DE" altLang="de-DE" dirty="0" err="1">
                <a:solidFill>
                  <a:schemeClr val="tx1"/>
                </a:solidFill>
                <a:latin typeface="Arial Unicode MS"/>
              </a:rPr>
              <a:t>concept</a:t>
            </a:r>
            <a:r>
              <a:rPr lang="de-DE" altLang="de-DE" dirty="0">
                <a:solidFill>
                  <a:schemeClr val="tx1"/>
                </a:solidFill>
                <a:latin typeface="Arial Unicode MS"/>
              </a:rPr>
              <a:t>, Topic, </a:t>
            </a:r>
            <a:r>
              <a:rPr lang="de-DE" altLang="de-DE" dirty="0" err="1">
                <a:solidFill>
                  <a:schemeClr val="tx1"/>
                </a:solidFill>
                <a:latin typeface="Arial Unicode MS"/>
              </a:rPr>
              <a:t>Capacity</a:t>
            </a:r>
            <a:r>
              <a:rPr lang="de-DE" altLang="de-DE" dirty="0">
                <a:solidFill>
                  <a:schemeClr val="tx1"/>
                </a:solidFill>
                <a:latin typeface="Arial Unicode MS"/>
              </a:rPr>
              <a:t>, </a:t>
            </a:r>
            <a:r>
              <a:rPr lang="de-DE" altLang="de-DE" dirty="0" err="1">
                <a:solidFill>
                  <a:schemeClr val="tx1"/>
                </a:solidFill>
                <a:latin typeface="Arial Unicode MS"/>
              </a:rPr>
              <a:t>Frequency</a:t>
            </a:r>
            <a:r>
              <a:rPr lang="de-DE" altLang="de-DE" dirty="0">
                <a:solidFill>
                  <a:schemeClr val="tx1"/>
                </a:solidFill>
                <a:latin typeface="Arial Unicode MS"/>
              </a:rPr>
              <a:t>, Duration, </a:t>
            </a:r>
            <a:r>
              <a:rPr lang="de-DE" altLang="de-DE" dirty="0" err="1">
                <a:solidFill>
                  <a:schemeClr val="tx1"/>
                </a:solidFill>
                <a:latin typeface="Arial Unicode MS"/>
              </a:rPr>
              <a:t>Certification</a:t>
            </a:r>
            <a:r>
              <a:rPr lang="de-DE" altLang="de-DE" dirty="0">
                <a:solidFill>
                  <a:schemeClr val="tx1"/>
                </a:solidFill>
                <a:latin typeface="Arial Unicode MS"/>
              </a:rPr>
              <a:t>, Degree </a:t>
            </a:r>
            <a:r>
              <a:rPr lang="de-DE" altLang="de-DE" dirty="0" err="1">
                <a:solidFill>
                  <a:schemeClr val="tx1"/>
                </a:solidFill>
                <a:latin typeface="Arial Unicode MS"/>
              </a:rPr>
              <a:t>designation</a:t>
            </a:r>
            <a:r>
              <a:rPr lang="de-DE" altLang="de-DE" dirty="0">
                <a:solidFill>
                  <a:schemeClr val="tx1"/>
                </a:solidFill>
                <a:latin typeface="Arial Unicode MS"/>
              </a:rPr>
              <a:t>, Admission </a:t>
            </a:r>
            <a:r>
              <a:rPr lang="de-DE" altLang="de-DE" dirty="0" err="1">
                <a:solidFill>
                  <a:schemeClr val="tx1"/>
                </a:solidFill>
                <a:latin typeface="Arial Unicode MS"/>
              </a:rPr>
              <a:t>requirements</a:t>
            </a:r>
            <a:r>
              <a:rPr lang="de-DE" altLang="de-DE" dirty="0">
                <a:solidFill>
                  <a:schemeClr val="tx1"/>
                </a:solidFill>
                <a:latin typeface="Arial Unicode MS"/>
              </a:rPr>
              <a:t> and </a:t>
            </a:r>
            <a:r>
              <a:rPr lang="de-DE" altLang="de-DE" dirty="0" err="1">
                <a:solidFill>
                  <a:schemeClr val="tx1"/>
                </a:solidFill>
                <a:latin typeface="Arial Unicode MS"/>
              </a:rPr>
              <a:t>transitions</a:t>
            </a:r>
            <a:r>
              <a:rPr lang="de-DE" altLang="de-DE" dirty="0">
                <a:solidFill>
                  <a:schemeClr val="tx1"/>
                </a:solidFill>
                <a:latin typeface="Arial Unicode MS"/>
              </a:rPr>
              <a:t> </a:t>
            </a:r>
            <a:r>
              <a:rPr lang="de-DE" altLang="de-DE" dirty="0" err="1">
                <a:solidFill>
                  <a:schemeClr val="tx1"/>
                </a:solidFill>
                <a:latin typeface="Arial Unicode MS"/>
              </a:rPr>
              <a:t>between</a:t>
            </a:r>
            <a:r>
              <a:rPr lang="de-DE" altLang="de-DE" dirty="0">
                <a:solidFill>
                  <a:schemeClr val="tx1"/>
                </a:solidFill>
                <a:latin typeface="Arial Unicode MS"/>
              </a:rPr>
              <a:t> </a:t>
            </a:r>
            <a:r>
              <a:rPr lang="de-DE" altLang="de-DE" dirty="0" err="1">
                <a:solidFill>
                  <a:schemeClr val="tx1"/>
                </a:solidFill>
                <a:latin typeface="Arial Unicode MS"/>
              </a:rPr>
              <a:t>courses</a:t>
            </a:r>
            <a:r>
              <a:rPr lang="de-DE" altLang="de-DE" dirty="0">
                <a:solidFill>
                  <a:schemeClr val="tx1"/>
                </a:solidFill>
                <a:latin typeface="Arial Unicode MS"/>
              </a:rPr>
              <a:t>, </a:t>
            </a:r>
            <a:r>
              <a:rPr lang="de-DE" altLang="de-DE" dirty="0" err="1">
                <a:solidFill>
                  <a:schemeClr val="tx1"/>
                </a:solidFill>
                <a:latin typeface="Arial Unicode MS"/>
              </a:rPr>
              <a:t>Modularisation</a:t>
            </a:r>
            <a:r>
              <a:rPr lang="de-DE" altLang="de-DE" dirty="0">
                <a:solidFill>
                  <a:schemeClr val="tx1"/>
                </a:solidFill>
                <a:latin typeface="Arial Unicode MS"/>
              </a:rPr>
              <a:t>, Assessment, </a:t>
            </a:r>
            <a:r>
              <a:rPr lang="de-DE" altLang="de-DE" dirty="0" err="1">
                <a:solidFill>
                  <a:schemeClr val="tx1"/>
                </a:solidFill>
                <a:latin typeface="Arial Unicode MS"/>
              </a:rPr>
              <a:t>Didactic</a:t>
            </a:r>
            <a:r>
              <a:rPr lang="de-DE" altLang="de-DE" dirty="0">
                <a:solidFill>
                  <a:schemeClr val="tx1"/>
                </a:solidFill>
                <a:latin typeface="Arial Unicode MS"/>
              </a:rPr>
              <a:t> </a:t>
            </a:r>
            <a:r>
              <a:rPr lang="de-DE" altLang="de-DE" dirty="0" err="1">
                <a:solidFill>
                  <a:schemeClr val="tx1"/>
                </a:solidFill>
                <a:latin typeface="Arial Unicode MS"/>
              </a:rPr>
              <a:t>setting</a:t>
            </a:r>
            <a:r>
              <a:rPr lang="de-DE" altLang="de-DE" dirty="0">
                <a:solidFill>
                  <a:schemeClr val="tx1"/>
                </a:solidFill>
                <a:latin typeface="Arial Unicode MS"/>
              </a:rPr>
              <a:t>, </a:t>
            </a:r>
            <a:r>
              <a:rPr lang="de-DE" altLang="de-DE" dirty="0" err="1">
                <a:solidFill>
                  <a:schemeClr val="tx1"/>
                </a:solidFill>
                <a:latin typeface="Arial Unicode MS"/>
              </a:rPr>
              <a:t>Staff</a:t>
            </a:r>
            <a:r>
              <a:rPr lang="de-DE" altLang="de-DE" dirty="0">
                <a:solidFill>
                  <a:schemeClr val="tx1"/>
                </a:solidFill>
                <a:latin typeface="Arial Unicode MS"/>
              </a:rPr>
              <a:t> </a:t>
            </a:r>
            <a:r>
              <a:rPr lang="de-DE" altLang="de-DE" dirty="0" err="1">
                <a:solidFill>
                  <a:schemeClr val="tx1"/>
                </a:solidFill>
                <a:latin typeface="Arial Unicode MS"/>
              </a:rPr>
              <a:t>resources</a:t>
            </a:r>
            <a:br>
              <a:rPr lang="de-DE" altLang="de-DE" dirty="0">
                <a:solidFill>
                  <a:schemeClr val="tx1"/>
                </a:solidFill>
                <a:latin typeface="Arial Unicode MS"/>
              </a:rPr>
            </a:br>
            <a:r>
              <a:rPr lang="de-DE" altLang="de-DE" dirty="0" err="1">
                <a:solidFill>
                  <a:schemeClr val="tx1"/>
                </a:solidFill>
                <a:latin typeface="Arial Unicode MS"/>
              </a:rPr>
              <a:t>Addressed</a:t>
            </a:r>
            <a:r>
              <a:rPr lang="de-DE" altLang="de-DE" dirty="0">
                <a:solidFill>
                  <a:schemeClr val="tx1"/>
                </a:solidFill>
                <a:latin typeface="Arial Unicode MS"/>
              </a:rPr>
              <a:t> </a:t>
            </a:r>
            <a:r>
              <a:rPr lang="de-DE" altLang="de-DE" dirty="0" err="1">
                <a:solidFill>
                  <a:schemeClr val="tx1"/>
                </a:solidFill>
                <a:latin typeface="Arial Unicode MS"/>
              </a:rPr>
              <a:t>compectences</a:t>
            </a:r>
            <a:r>
              <a:rPr lang="de-DE" altLang="de-DE" dirty="0">
                <a:solidFill>
                  <a:schemeClr val="tx1"/>
                </a:solidFill>
                <a:latin typeface="Arial Unicode MS"/>
              </a:rPr>
              <a:t>/</a:t>
            </a:r>
            <a:r>
              <a:rPr lang="de-DE" altLang="de-DE" dirty="0" err="1">
                <a:solidFill>
                  <a:schemeClr val="tx1"/>
                </a:solidFill>
                <a:latin typeface="Arial Unicode MS"/>
              </a:rPr>
              <a:t>skills</a:t>
            </a:r>
            <a:r>
              <a:rPr lang="de-DE" altLang="de-DE" dirty="0">
                <a:solidFill>
                  <a:schemeClr val="tx1"/>
                </a:solidFill>
                <a:latin typeface="Arial Unicode MS"/>
              </a:rPr>
              <a:t>, Digital support</a:t>
            </a:r>
          </a:p>
          <a:p>
            <a:pPr marL="285750" indent="-285750">
              <a:buFont typeface="Arial" panose="020B0604020202020204" pitchFamily="34" charset="0"/>
              <a:buChar char="•"/>
            </a:pPr>
            <a:r>
              <a:rPr lang="en-US" altLang="de-DE" dirty="0">
                <a:solidFill>
                  <a:schemeClr val="tx1"/>
                </a:solidFill>
                <a:latin typeface="Arial Unicode MS"/>
              </a:rPr>
              <a:t>Product, Material, OER:</a:t>
            </a:r>
            <a:br>
              <a:rPr lang="en-US" altLang="de-DE" dirty="0">
                <a:solidFill>
                  <a:schemeClr val="tx1"/>
                </a:solidFill>
                <a:latin typeface="Arial Unicode MS"/>
              </a:rPr>
            </a:br>
            <a:r>
              <a:rPr lang="en-US" altLang="de-DE" dirty="0">
                <a:solidFill>
                  <a:schemeClr val="tx1"/>
                </a:solidFill>
                <a:latin typeface="Arial Unicode MS"/>
              </a:rPr>
              <a:t>Aim, Target group, Scope, Topic, </a:t>
            </a:r>
            <a:r>
              <a:rPr lang="de-DE" altLang="de-DE" dirty="0" err="1">
                <a:solidFill>
                  <a:schemeClr val="tx1"/>
                </a:solidFill>
                <a:latin typeface="Arial Unicode MS"/>
              </a:rPr>
              <a:t>Addressed</a:t>
            </a:r>
            <a:r>
              <a:rPr lang="de-DE" altLang="de-DE" dirty="0">
                <a:solidFill>
                  <a:schemeClr val="tx1"/>
                </a:solidFill>
                <a:latin typeface="Arial Unicode MS"/>
              </a:rPr>
              <a:t> </a:t>
            </a:r>
            <a:r>
              <a:rPr lang="de-DE" altLang="de-DE" dirty="0" err="1">
                <a:solidFill>
                  <a:schemeClr val="tx1"/>
                </a:solidFill>
                <a:latin typeface="Arial Unicode MS"/>
              </a:rPr>
              <a:t>compectences</a:t>
            </a:r>
            <a:r>
              <a:rPr lang="de-DE" altLang="de-DE" dirty="0">
                <a:solidFill>
                  <a:schemeClr val="tx1"/>
                </a:solidFill>
                <a:latin typeface="Arial Unicode MS"/>
              </a:rPr>
              <a:t>/</a:t>
            </a:r>
            <a:r>
              <a:rPr lang="de-DE" altLang="de-DE" dirty="0" err="1">
                <a:solidFill>
                  <a:schemeClr val="tx1"/>
                </a:solidFill>
                <a:latin typeface="Arial Unicode MS"/>
              </a:rPr>
              <a:t>skills</a:t>
            </a:r>
            <a:r>
              <a:rPr lang="de-DE" altLang="de-DE" dirty="0">
                <a:solidFill>
                  <a:schemeClr val="tx1"/>
                </a:solidFill>
                <a:latin typeface="Arial Unicode MS"/>
              </a:rPr>
              <a:t>, </a:t>
            </a:r>
            <a:r>
              <a:rPr lang="de-DE" altLang="de-DE" dirty="0" err="1">
                <a:solidFill>
                  <a:schemeClr val="tx1"/>
                </a:solidFill>
                <a:latin typeface="Arial Unicode MS"/>
              </a:rPr>
              <a:t>Didactic</a:t>
            </a:r>
            <a:r>
              <a:rPr lang="de-DE" altLang="de-DE" dirty="0">
                <a:solidFill>
                  <a:schemeClr val="tx1"/>
                </a:solidFill>
                <a:latin typeface="Arial Unicode MS"/>
              </a:rPr>
              <a:t> </a:t>
            </a:r>
            <a:r>
              <a:rPr lang="de-DE" altLang="de-DE" dirty="0" err="1">
                <a:solidFill>
                  <a:schemeClr val="tx1"/>
                </a:solidFill>
                <a:latin typeface="Arial Unicode MS"/>
              </a:rPr>
              <a:t>setting</a:t>
            </a:r>
            <a:r>
              <a:rPr lang="de-DE" altLang="de-DE" dirty="0">
                <a:solidFill>
                  <a:schemeClr val="tx1"/>
                </a:solidFill>
                <a:latin typeface="Arial Unicode MS"/>
              </a:rPr>
              <a:t>, Digital support</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Subject</a:t>
            </a:r>
            <a:r>
              <a:rPr lang="de-DE" altLang="de-DE" b="1" dirty="0">
                <a:solidFill>
                  <a:schemeClr val="bg1"/>
                </a:solidFill>
                <a:latin typeface="Arial Unicode MS"/>
              </a:rPr>
              <a:t>- / </a:t>
            </a:r>
            <a:r>
              <a:rPr lang="de-DE" altLang="de-DE" b="1" dirty="0" err="1">
                <a:solidFill>
                  <a:schemeClr val="bg1"/>
                </a:solidFill>
                <a:latin typeface="Arial Unicode MS"/>
              </a:rPr>
              <a:t>content-related</a:t>
            </a:r>
            <a:r>
              <a:rPr lang="de-DE" altLang="de-DE" b="1" dirty="0">
                <a:solidFill>
                  <a:schemeClr val="bg1"/>
                </a:solidFill>
                <a:latin typeface="Arial Unicode MS"/>
              </a:rPr>
              <a:t> </a:t>
            </a:r>
            <a:r>
              <a:rPr lang="de-DE" altLang="de-DE" b="1" dirty="0" err="1">
                <a:solidFill>
                  <a:schemeClr val="bg1"/>
                </a:solidFill>
                <a:latin typeface="Arial Unicode MS"/>
              </a:rPr>
              <a:t>criteria</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691</Words>
  <Application>Microsoft Office PowerPoint</Application>
  <PresentationFormat>Breitbild</PresentationFormat>
  <Paragraphs>96</Paragraphs>
  <Slides>10</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10</vt:i4>
      </vt:variant>
    </vt:vector>
  </HeadingPairs>
  <TitlesOfParts>
    <vt:vector size="19" baseType="lpstr">
      <vt:lpstr>宋体</vt:lpstr>
      <vt:lpstr>Arial</vt:lpstr>
      <vt:lpstr>Arial Unicode MS</vt:lpstr>
      <vt:lpstr>Calibri</vt:lpstr>
      <vt:lpstr>Calibri Light</vt:lpstr>
      <vt:lpstr>Euphemia</vt:lpstr>
      <vt:lpstr>Times New Roman</vt:lpstr>
      <vt:lpstr>Wingdings 3</vt:lpstr>
      <vt:lpstr>Rückblick</vt:lpstr>
      <vt:lpstr>EU-CERT: European Certificates and Accreditation for European Projects</vt:lpstr>
      <vt:lpstr>The two basic concepts of EU-CERT accreditation</vt:lpstr>
      <vt:lpstr>System / Institutional Accreditation</vt:lpstr>
      <vt:lpstr>System / Institutional Accreditation</vt:lpstr>
      <vt:lpstr>The EU-CERT Accreditation - Process</vt:lpstr>
      <vt:lpstr>Suggestions for criteria for the System / Institutional Accreditation</vt:lpstr>
      <vt:lpstr>Suggestions for criteria for the System / Institutional Accreditation</vt:lpstr>
      <vt:lpstr>Suggestions for criteria for the Product, Material, OER and Course Accreditation</vt:lpstr>
      <vt:lpstr>Suggestions for criteria for the Product, Material, OER and Course Accreditation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2022-10-20T09:00:53Z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