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669088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/OLyFNydcrQLrfAA3Q5sij1bz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08D934-6962-4C53-B569-D229A0B230A9}">
  <a:tblStyle styleId="{8408D934-6962-4C53-B569-D229A0B230A9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CF0"/>
          </a:solidFill>
        </a:fill>
      </a:tcStyle>
    </a:wholeTbl>
    <a:band1H>
      <a:tcTxStyle/>
      <a:tcStyle>
        <a:tcBdr/>
        <a:fill>
          <a:solidFill>
            <a:srgbClr val="D4D6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6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4098" y="132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0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8" y="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2000" y="744538"/>
            <a:ext cx="260508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4538"/>
            <a:ext cx="260508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nittsüberschrift">
  <p:cSld name="1_Abschnittsüberschrift">
    <p:bg>
      <p:bgPr>
        <a:solidFill>
          <a:srgbClr val="001746">
            <a:alpha val="49803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7344991" y="32835898"/>
            <a:ext cx="16921880" cy="18722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1008287" y="648322"/>
            <a:ext cx="23330592" cy="3240360"/>
          </a:xfrm>
          <a:prstGeom prst="roundRect">
            <a:avLst>
              <a:gd name="adj" fmla="val 16667"/>
            </a:avLst>
          </a:prstGeom>
          <a:solidFill>
            <a:srgbClr val="001746"/>
          </a:solidFill>
          <a:ln w="127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349725" tIns="174850" rIns="349725" bIns="174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Corbe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152303" y="648322"/>
            <a:ext cx="2297055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00" tIns="54150" rIns="108300" bIns="541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3" descr="UPB_Standar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9007" y="33179746"/>
            <a:ext cx="4459261" cy="116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20727153" y="1045537"/>
            <a:ext cx="3322929" cy="25599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1133" y="35035279"/>
            <a:ext cx="1821878" cy="64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42518" y="32961885"/>
            <a:ext cx="4008329" cy="164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37579" y="33411962"/>
            <a:ext cx="4343226" cy="1084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"/>
          <p:cNvGrpSpPr/>
          <p:nvPr/>
        </p:nvGrpSpPr>
        <p:grpSpPr>
          <a:xfrm>
            <a:off x="21000126" y="1108632"/>
            <a:ext cx="2776982" cy="2433791"/>
            <a:chOff x="1645920" y="1071155"/>
            <a:chExt cx="6296297" cy="5299166"/>
          </a:xfrm>
        </p:grpSpPr>
        <p:sp>
          <p:nvSpPr>
            <p:cNvPr id="23" name="Google Shape;23;p3"/>
            <p:cNvSpPr/>
            <p:nvPr/>
          </p:nvSpPr>
          <p:spPr>
            <a:xfrm>
              <a:off x="5357315" y="3444845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5897483" y="3627585"/>
              <a:ext cx="352407" cy="663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 flipH="1">
              <a:off x="5321154" y="3625410"/>
              <a:ext cx="352407" cy="663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645920" y="1071155"/>
              <a:ext cx="3637684" cy="3474167"/>
            </a:xfrm>
            <a:custGeom>
              <a:avLst/>
              <a:gdLst/>
              <a:ahLst/>
              <a:cxnLst/>
              <a:rect l="l" t="t" r="r" b="b"/>
              <a:pathLst>
                <a:path w="3637684" h="3474167" extrusionOk="0">
                  <a:moveTo>
                    <a:pt x="2455817" y="0"/>
                  </a:moveTo>
                  <a:cubicBezTo>
                    <a:pt x="2879664" y="0"/>
                    <a:pt x="3278433" y="91667"/>
                    <a:pt x="3626405" y="253047"/>
                  </a:cubicBezTo>
                  <a:lnTo>
                    <a:pt x="3637684" y="258897"/>
                  </a:lnTo>
                  <a:lnTo>
                    <a:pt x="3394165" y="248196"/>
                  </a:lnTo>
                  <a:cubicBezTo>
                    <a:pt x="1791362" y="248196"/>
                    <a:pt x="492033" y="1378894"/>
                    <a:pt x="492033" y="2773681"/>
                  </a:cubicBezTo>
                  <a:cubicBezTo>
                    <a:pt x="492033" y="2948030"/>
                    <a:pt x="512335" y="3118251"/>
                    <a:pt x="550994" y="3282654"/>
                  </a:cubicBezTo>
                  <a:lnTo>
                    <a:pt x="607581" y="3474167"/>
                  </a:lnTo>
                  <a:lnTo>
                    <a:pt x="560789" y="3430214"/>
                  </a:lnTo>
                  <a:cubicBezTo>
                    <a:pt x="210452" y="3067800"/>
                    <a:pt x="0" y="2603177"/>
                    <a:pt x="0" y="2096589"/>
                  </a:cubicBezTo>
                  <a:cubicBezTo>
                    <a:pt x="0" y="938675"/>
                    <a:pt x="1099507" y="0"/>
                    <a:pt x="2455817" y="0"/>
                  </a:cubicBezTo>
                  <a:close/>
                </a:path>
              </a:pathLst>
            </a:cu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19050" cap="flat" cmpd="sng">
              <a:solidFill>
                <a:srgbClr val="535A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253501" y="1330052"/>
              <a:ext cx="5688716" cy="5040269"/>
            </a:xfrm>
            <a:custGeom>
              <a:avLst/>
              <a:gdLst/>
              <a:ahLst/>
              <a:cxnLst/>
              <a:rect l="l" t="t" r="r" b="b"/>
              <a:pathLst>
                <a:path w="5688716" h="5040269" extrusionOk="0">
                  <a:moveTo>
                    <a:pt x="3030103" y="0"/>
                  </a:moveTo>
                  <a:lnTo>
                    <a:pt x="3083310" y="2338"/>
                  </a:lnTo>
                  <a:cubicBezTo>
                    <a:pt x="4546728" y="131668"/>
                    <a:pt x="5688716" y="1207171"/>
                    <a:pt x="5688716" y="2514784"/>
                  </a:cubicBezTo>
                  <a:cubicBezTo>
                    <a:pt x="5688716" y="3909571"/>
                    <a:pt x="4389387" y="5040269"/>
                    <a:pt x="2786584" y="5040269"/>
                  </a:cubicBezTo>
                  <a:cubicBezTo>
                    <a:pt x="1484307" y="5040269"/>
                    <a:pt x="382370" y="4293832"/>
                    <a:pt x="14926" y="3265786"/>
                  </a:cubicBezTo>
                  <a:lnTo>
                    <a:pt x="0" y="3215270"/>
                  </a:lnTo>
                  <a:lnTo>
                    <a:pt x="111711" y="3320204"/>
                  </a:lnTo>
                  <a:cubicBezTo>
                    <a:pt x="556127" y="3699612"/>
                    <a:pt x="1170081" y="3934281"/>
                    <a:pt x="1848236" y="3934281"/>
                  </a:cubicBezTo>
                  <a:cubicBezTo>
                    <a:pt x="3204546" y="3934281"/>
                    <a:pt x="4304053" y="2995606"/>
                    <a:pt x="4304053" y="1837692"/>
                  </a:cubicBezTo>
                  <a:cubicBezTo>
                    <a:pt x="4304053" y="1113996"/>
                    <a:pt x="3874558" y="475940"/>
                    <a:pt x="3221307" y="99168"/>
                  </a:cubicBezTo>
                  <a:lnTo>
                    <a:pt x="3030103" y="0"/>
                  </a:lnTo>
                  <a:close/>
                </a:path>
              </a:pathLst>
            </a:cu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19050" cap="flat" cmpd="sng">
              <a:solidFill>
                <a:srgbClr val="535A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487783" y="2168434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10800000" flipH="1">
              <a:off x="3814352" y="2359028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10800000" flipH="1">
              <a:off x="3814352" y="2638699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526438" y="2168434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774110" y="2168434"/>
              <a:ext cx="398498" cy="470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2438010" y="3436923"/>
              <a:ext cx="812682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5400000">
              <a:off x="2819819" y="3615145"/>
              <a:ext cx="375634" cy="470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337718" y="3434817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10800000" flipH="1">
              <a:off x="3664287" y="3625411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10800000" flipH="1">
              <a:off x="3664287" y="3905082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379400" y="3444846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10800000" flipH="1">
              <a:off x="4705969" y="3635439"/>
              <a:ext cx="251547" cy="126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05969" y="3907257"/>
              <a:ext cx="535580" cy="479573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10800000">
              <a:off x="4904818" y="3898537"/>
              <a:ext cx="535580" cy="479573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10800000" flipH="1">
              <a:off x="4795019" y="3635439"/>
              <a:ext cx="251547" cy="126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7861694" y="33163890"/>
            <a:ext cx="1299935" cy="1200032"/>
            <a:chOff x="1645920" y="1071155"/>
            <a:chExt cx="6296297" cy="5299166"/>
          </a:xfrm>
        </p:grpSpPr>
        <p:sp>
          <p:nvSpPr>
            <p:cNvPr id="44" name="Google Shape;44;p3"/>
            <p:cNvSpPr/>
            <p:nvPr/>
          </p:nvSpPr>
          <p:spPr>
            <a:xfrm>
              <a:off x="5357315" y="3444845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5897483" y="3627585"/>
              <a:ext cx="352407" cy="663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5321154" y="3625410"/>
              <a:ext cx="352407" cy="663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645920" y="1071155"/>
              <a:ext cx="3637684" cy="3474167"/>
            </a:xfrm>
            <a:custGeom>
              <a:avLst/>
              <a:gdLst/>
              <a:ahLst/>
              <a:cxnLst/>
              <a:rect l="l" t="t" r="r" b="b"/>
              <a:pathLst>
                <a:path w="3637684" h="3474167" extrusionOk="0">
                  <a:moveTo>
                    <a:pt x="2455817" y="0"/>
                  </a:moveTo>
                  <a:cubicBezTo>
                    <a:pt x="2879664" y="0"/>
                    <a:pt x="3278433" y="91667"/>
                    <a:pt x="3626405" y="253047"/>
                  </a:cubicBezTo>
                  <a:lnTo>
                    <a:pt x="3637684" y="258897"/>
                  </a:lnTo>
                  <a:lnTo>
                    <a:pt x="3394165" y="248196"/>
                  </a:lnTo>
                  <a:cubicBezTo>
                    <a:pt x="1791362" y="248196"/>
                    <a:pt x="492033" y="1378894"/>
                    <a:pt x="492033" y="2773681"/>
                  </a:cubicBezTo>
                  <a:cubicBezTo>
                    <a:pt x="492033" y="2948030"/>
                    <a:pt x="512335" y="3118251"/>
                    <a:pt x="550994" y="3282654"/>
                  </a:cubicBezTo>
                  <a:lnTo>
                    <a:pt x="607581" y="3474167"/>
                  </a:lnTo>
                  <a:lnTo>
                    <a:pt x="560789" y="3430214"/>
                  </a:lnTo>
                  <a:cubicBezTo>
                    <a:pt x="210452" y="3067800"/>
                    <a:pt x="0" y="2603177"/>
                    <a:pt x="0" y="2096589"/>
                  </a:cubicBezTo>
                  <a:cubicBezTo>
                    <a:pt x="0" y="938675"/>
                    <a:pt x="1099507" y="0"/>
                    <a:pt x="2455817" y="0"/>
                  </a:cubicBezTo>
                  <a:close/>
                </a:path>
              </a:pathLst>
            </a:cu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19050" cap="flat" cmpd="sng">
              <a:solidFill>
                <a:srgbClr val="535A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253501" y="1330052"/>
              <a:ext cx="5688716" cy="5040269"/>
            </a:xfrm>
            <a:custGeom>
              <a:avLst/>
              <a:gdLst/>
              <a:ahLst/>
              <a:cxnLst/>
              <a:rect l="l" t="t" r="r" b="b"/>
              <a:pathLst>
                <a:path w="5688716" h="5040269" extrusionOk="0">
                  <a:moveTo>
                    <a:pt x="3030103" y="0"/>
                  </a:moveTo>
                  <a:lnTo>
                    <a:pt x="3083310" y="2338"/>
                  </a:lnTo>
                  <a:cubicBezTo>
                    <a:pt x="4546728" y="131668"/>
                    <a:pt x="5688716" y="1207171"/>
                    <a:pt x="5688716" y="2514784"/>
                  </a:cubicBezTo>
                  <a:cubicBezTo>
                    <a:pt x="5688716" y="3909571"/>
                    <a:pt x="4389387" y="5040269"/>
                    <a:pt x="2786584" y="5040269"/>
                  </a:cubicBezTo>
                  <a:cubicBezTo>
                    <a:pt x="1484307" y="5040269"/>
                    <a:pt x="382370" y="4293832"/>
                    <a:pt x="14926" y="3265786"/>
                  </a:cubicBezTo>
                  <a:lnTo>
                    <a:pt x="0" y="3215270"/>
                  </a:lnTo>
                  <a:lnTo>
                    <a:pt x="111711" y="3320204"/>
                  </a:lnTo>
                  <a:cubicBezTo>
                    <a:pt x="556127" y="3699612"/>
                    <a:pt x="1170081" y="3934281"/>
                    <a:pt x="1848236" y="3934281"/>
                  </a:cubicBezTo>
                  <a:cubicBezTo>
                    <a:pt x="3204546" y="3934281"/>
                    <a:pt x="4304053" y="2995606"/>
                    <a:pt x="4304053" y="1837692"/>
                  </a:cubicBezTo>
                  <a:cubicBezTo>
                    <a:pt x="4304053" y="1113996"/>
                    <a:pt x="3874558" y="475940"/>
                    <a:pt x="3221307" y="99168"/>
                  </a:cubicBezTo>
                  <a:lnTo>
                    <a:pt x="3030103" y="0"/>
                  </a:lnTo>
                  <a:close/>
                </a:path>
              </a:pathLst>
            </a:cu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19050" cap="flat" cmpd="sng">
              <a:solidFill>
                <a:srgbClr val="535A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487783" y="2168434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3814352" y="2359028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3814352" y="2638699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26438" y="2168434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774110" y="2168434"/>
              <a:ext cx="398498" cy="470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2438010" y="3436923"/>
              <a:ext cx="812682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5400000">
              <a:off x="2819819" y="3615145"/>
              <a:ext cx="375634" cy="470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337718" y="3434817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10800000" flipH="1">
              <a:off x="3664287" y="3625411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rot="10800000" flipH="1">
              <a:off x="3664287" y="3905082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379400" y="3444846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10800000" flipH="1">
              <a:off x="4705969" y="3635439"/>
              <a:ext cx="251547" cy="126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705969" y="3907257"/>
              <a:ext cx="535580" cy="479573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10800000">
              <a:off x="4904818" y="3898537"/>
              <a:ext cx="535580" cy="479573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4795019" y="3635439"/>
              <a:ext cx="251547" cy="126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bg>
      <p:bgPr>
        <a:solidFill>
          <a:srgbClr val="001746">
            <a:alpha val="49803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7344991" y="32907906"/>
            <a:ext cx="16777864" cy="18722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008287" y="648322"/>
            <a:ext cx="23330592" cy="3240360"/>
          </a:xfrm>
          <a:prstGeom prst="roundRect">
            <a:avLst>
              <a:gd name="adj" fmla="val 16667"/>
            </a:avLst>
          </a:prstGeom>
          <a:solidFill>
            <a:srgbClr val="001746"/>
          </a:solidFill>
          <a:ln w="127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349725" tIns="174850" rIns="349725" bIns="174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Corbe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1152303" y="648322"/>
            <a:ext cx="2297055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300" tIns="54150" rIns="108300" bIns="541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" name="Google Shape;68;p4" descr="C:\Users\Yi Li\AppData\Local\Temp\notesC9812B\~354281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4463" y="33220215"/>
            <a:ext cx="2952328" cy="144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 descr="UPB_Standa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015" y="33220768"/>
            <a:ext cx="4757598" cy="1246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4"/>
          <p:cNvGrpSpPr/>
          <p:nvPr/>
        </p:nvGrpSpPr>
        <p:grpSpPr>
          <a:xfrm>
            <a:off x="17861694" y="33163890"/>
            <a:ext cx="1299935" cy="1200032"/>
            <a:chOff x="1645920" y="1071155"/>
            <a:chExt cx="6296297" cy="5299166"/>
          </a:xfrm>
        </p:grpSpPr>
        <p:sp>
          <p:nvSpPr>
            <p:cNvPr id="71" name="Google Shape;71;p4"/>
            <p:cNvSpPr/>
            <p:nvPr/>
          </p:nvSpPr>
          <p:spPr>
            <a:xfrm>
              <a:off x="5357315" y="3444845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 rot="10800000" flipH="1">
              <a:off x="5897483" y="3627585"/>
              <a:ext cx="352407" cy="663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 rot="10800000" flipH="1">
              <a:off x="5321154" y="3625410"/>
              <a:ext cx="352407" cy="663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45920" y="1071155"/>
              <a:ext cx="3637684" cy="3474167"/>
            </a:xfrm>
            <a:custGeom>
              <a:avLst/>
              <a:gdLst/>
              <a:ahLst/>
              <a:cxnLst/>
              <a:rect l="l" t="t" r="r" b="b"/>
              <a:pathLst>
                <a:path w="3637684" h="3474167" extrusionOk="0">
                  <a:moveTo>
                    <a:pt x="2455817" y="0"/>
                  </a:moveTo>
                  <a:cubicBezTo>
                    <a:pt x="2879664" y="0"/>
                    <a:pt x="3278433" y="91667"/>
                    <a:pt x="3626405" y="253047"/>
                  </a:cubicBezTo>
                  <a:lnTo>
                    <a:pt x="3637684" y="258897"/>
                  </a:lnTo>
                  <a:lnTo>
                    <a:pt x="3394165" y="248196"/>
                  </a:lnTo>
                  <a:cubicBezTo>
                    <a:pt x="1791362" y="248196"/>
                    <a:pt x="492033" y="1378894"/>
                    <a:pt x="492033" y="2773681"/>
                  </a:cubicBezTo>
                  <a:cubicBezTo>
                    <a:pt x="492033" y="2948030"/>
                    <a:pt x="512335" y="3118251"/>
                    <a:pt x="550994" y="3282654"/>
                  </a:cubicBezTo>
                  <a:lnTo>
                    <a:pt x="607581" y="3474167"/>
                  </a:lnTo>
                  <a:lnTo>
                    <a:pt x="560789" y="3430214"/>
                  </a:lnTo>
                  <a:cubicBezTo>
                    <a:pt x="210452" y="3067800"/>
                    <a:pt x="0" y="2603177"/>
                    <a:pt x="0" y="2096589"/>
                  </a:cubicBezTo>
                  <a:cubicBezTo>
                    <a:pt x="0" y="938675"/>
                    <a:pt x="1099507" y="0"/>
                    <a:pt x="2455817" y="0"/>
                  </a:cubicBezTo>
                  <a:close/>
                </a:path>
              </a:pathLst>
            </a:cu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19050" cap="flat" cmpd="sng">
              <a:solidFill>
                <a:srgbClr val="535A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253501" y="1330052"/>
              <a:ext cx="5688716" cy="5040269"/>
            </a:xfrm>
            <a:custGeom>
              <a:avLst/>
              <a:gdLst/>
              <a:ahLst/>
              <a:cxnLst/>
              <a:rect l="l" t="t" r="r" b="b"/>
              <a:pathLst>
                <a:path w="5688716" h="5040269" extrusionOk="0">
                  <a:moveTo>
                    <a:pt x="3030103" y="0"/>
                  </a:moveTo>
                  <a:lnTo>
                    <a:pt x="3083310" y="2338"/>
                  </a:lnTo>
                  <a:cubicBezTo>
                    <a:pt x="4546728" y="131668"/>
                    <a:pt x="5688716" y="1207171"/>
                    <a:pt x="5688716" y="2514784"/>
                  </a:cubicBezTo>
                  <a:cubicBezTo>
                    <a:pt x="5688716" y="3909571"/>
                    <a:pt x="4389387" y="5040269"/>
                    <a:pt x="2786584" y="5040269"/>
                  </a:cubicBezTo>
                  <a:cubicBezTo>
                    <a:pt x="1484307" y="5040269"/>
                    <a:pt x="382370" y="4293832"/>
                    <a:pt x="14926" y="3265786"/>
                  </a:cubicBezTo>
                  <a:lnTo>
                    <a:pt x="0" y="3215270"/>
                  </a:lnTo>
                  <a:lnTo>
                    <a:pt x="111711" y="3320204"/>
                  </a:lnTo>
                  <a:cubicBezTo>
                    <a:pt x="556127" y="3699612"/>
                    <a:pt x="1170081" y="3934281"/>
                    <a:pt x="1848236" y="3934281"/>
                  </a:cubicBezTo>
                  <a:cubicBezTo>
                    <a:pt x="3204546" y="3934281"/>
                    <a:pt x="4304053" y="2995606"/>
                    <a:pt x="4304053" y="1837692"/>
                  </a:cubicBezTo>
                  <a:cubicBezTo>
                    <a:pt x="4304053" y="1113996"/>
                    <a:pt x="3874558" y="475940"/>
                    <a:pt x="3221307" y="99168"/>
                  </a:cubicBezTo>
                  <a:lnTo>
                    <a:pt x="3030103" y="0"/>
                  </a:lnTo>
                  <a:close/>
                </a:path>
              </a:pathLst>
            </a:cu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 w="19050" cap="flat" cmpd="sng">
              <a:solidFill>
                <a:srgbClr val="535A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7783" y="2168434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 rot="10800000" flipH="1">
              <a:off x="3814352" y="2359028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rot="10800000" flipH="1">
              <a:off x="3814352" y="2638699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526438" y="2168434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774110" y="2168434"/>
              <a:ext cx="398498" cy="470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5400000">
              <a:off x="2438010" y="3436923"/>
              <a:ext cx="812682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5400000">
              <a:off x="2819819" y="3615145"/>
              <a:ext cx="375634" cy="470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337718" y="3434817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10800000" flipH="1">
              <a:off x="3664287" y="3625411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10800000" flipH="1">
              <a:off x="3664287" y="3905082"/>
              <a:ext cx="613954" cy="1152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4379400" y="3444846"/>
              <a:ext cx="862149" cy="796835"/>
            </a:xfrm>
            <a:prstGeom prst="ellipse">
              <a:avLst/>
            </a:prstGeom>
            <a:gradFill>
              <a:gsLst>
                <a:gs pos="0">
                  <a:srgbClr val="F7F8FA"/>
                </a:gs>
                <a:gs pos="74000">
                  <a:srgbClr val="525A7D"/>
                </a:gs>
                <a:gs pos="83000">
                  <a:srgbClr val="00206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10800000" flipH="1">
              <a:off x="4705969" y="3635439"/>
              <a:ext cx="251547" cy="126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705969" y="3907257"/>
              <a:ext cx="535580" cy="479573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10800000">
              <a:off x="4904818" y="3898537"/>
              <a:ext cx="535580" cy="479573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 rot="10800000" flipH="1">
              <a:off x="4795019" y="3635439"/>
              <a:ext cx="251547" cy="126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7579" y="33411962"/>
            <a:ext cx="4343226" cy="108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Unbenannt-1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1127901" y="9689814"/>
            <a:ext cx="27399761" cy="2080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936279" y="4608762"/>
            <a:ext cx="23474608" cy="30315367"/>
          </a:xfrm>
          <a:prstGeom prst="roundRect">
            <a:avLst>
              <a:gd name="adj" fmla="val 3143"/>
            </a:avLst>
          </a:prstGeom>
          <a:solidFill>
            <a:srgbClr val="FFFFFF">
              <a:alpha val="90588"/>
            </a:srgbClr>
          </a:solidFill>
          <a:ln>
            <a:noFill/>
          </a:ln>
        </p:spPr>
        <p:txBody>
          <a:bodyPr spcFirstLastPara="1" wrap="square" lIns="108300" tIns="54150" rIns="108300" bIns="54150" anchor="t" anchorCtr="0">
            <a:noAutofit/>
          </a:bodyPr>
          <a:lstStyle/>
          <a:p>
            <a:pPr marL="1573785" marR="0" lvl="0" indent="-1311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85"/>
              <a:buFont typeface="Noto Sans Symbols"/>
              <a:buNone/>
            </a:pPr>
            <a:endParaRPr sz="4300" b="0" i="0" u="none" strike="noStrike" cap="none">
              <a:solidFill>
                <a:srgbClr val="0017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" name="Google Shape;12;p2" descr="visitenkar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70387" y="30658843"/>
            <a:ext cx="7971362" cy="49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2592463" y="32102884"/>
            <a:ext cx="4722825" cy="237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25" tIns="174850" rIns="349725" bIns="1748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>
                <a:solidFill>
                  <a:srgbClr val="001746"/>
                </a:solidFill>
                <a:latin typeface="Corbel"/>
                <a:ea typeface="Corbel"/>
                <a:cs typeface="Corbel"/>
                <a:sym typeface="Corbel"/>
              </a:rPr>
              <a:t>Coordination du projet</a:t>
            </a:r>
            <a:endParaRPr sz="2800" b="1" i="0" u="none" strike="noStrike" cap="none">
              <a:solidFill>
                <a:srgbClr val="00174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>
                <a:solidFill>
                  <a:srgbClr val="001746"/>
                </a:solidFill>
                <a:latin typeface="Corbel"/>
                <a:ea typeface="Corbel"/>
                <a:cs typeface="Corbel"/>
                <a:sym typeface="Corbel"/>
              </a:rPr>
              <a:t>Marc Beutner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17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7272983" y="31035698"/>
            <a:ext cx="16890844" cy="885349"/>
            <a:chOff x="7473849" y="32099556"/>
            <a:chExt cx="16890844" cy="885349"/>
          </a:xfrm>
        </p:grpSpPr>
        <p:sp>
          <p:nvSpPr>
            <p:cNvPr id="98" name="Google Shape;98;p1"/>
            <p:cNvSpPr/>
            <p:nvPr/>
          </p:nvSpPr>
          <p:spPr>
            <a:xfrm>
              <a:off x="7593304" y="32099556"/>
              <a:ext cx="16771389" cy="885349"/>
            </a:xfrm>
            <a:prstGeom prst="roundRect">
              <a:avLst>
                <a:gd name="adj" fmla="val 16667"/>
              </a:avLst>
            </a:prstGeom>
            <a:solidFill>
              <a:srgbClr val="E61E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a</a:t>
              </a:r>
              <a:br>
                <a:rPr lang="de-DE" sz="10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r>
                <a:rPr lang="de-DE" sz="26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https://EU-CERT.eduproject.eu</a:t>
              </a:r>
              <a:endParaRPr sz="3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endParaRPr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7473849" y="32331842"/>
              <a:ext cx="34933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------</a:t>
              </a: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20845501" y="32331842"/>
              <a:ext cx="34933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------</a:t>
              </a:r>
              <a:endParaRPr/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644213" y="895098"/>
            <a:ext cx="23493800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EU-CERT</a:t>
            </a:r>
            <a:br>
              <a:rPr lang="de-DE" sz="4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de-DE" sz="4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Certificats et accréditations européens pour les projets européens</a:t>
            </a:r>
            <a:endParaRPr/>
          </a:p>
        </p:txBody>
      </p:sp>
      <p:grpSp>
        <p:nvGrpSpPr>
          <p:cNvPr id="102" name="Google Shape;102;p1"/>
          <p:cNvGrpSpPr/>
          <p:nvPr/>
        </p:nvGrpSpPr>
        <p:grpSpPr>
          <a:xfrm>
            <a:off x="1474801" y="4614101"/>
            <a:ext cx="22313810" cy="6463267"/>
            <a:chOff x="1474802" y="4486104"/>
            <a:chExt cx="22663200" cy="10815241"/>
          </a:xfrm>
        </p:grpSpPr>
        <p:sp>
          <p:nvSpPr>
            <p:cNvPr id="103" name="Google Shape;103;p1"/>
            <p:cNvSpPr/>
            <p:nvPr/>
          </p:nvSpPr>
          <p:spPr>
            <a:xfrm>
              <a:off x="1474802" y="4654541"/>
              <a:ext cx="22663200" cy="89776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BD6"/>
                </a:gs>
                <a:gs pos="50000">
                  <a:srgbClr val="C6D4E4"/>
                </a:gs>
                <a:gs pos="100000">
                  <a:srgbClr val="E3E9F1"/>
                </a:gs>
              </a:gsLst>
              <a:lin ang="2700000" scaled="0"/>
            </a:gra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903078" y="4486104"/>
              <a:ext cx="22039274" cy="10815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b="1" u="sng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Études </a:t>
              </a:r>
              <a:r>
                <a:rPr lang="de-DE" sz="3200" b="1" u="sng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préliminaires</a:t>
              </a:r>
              <a:r>
                <a:rPr lang="de-DE" sz="3200" b="1" u="sng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b="1" u="sng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l'EU</a:t>
              </a:r>
              <a:r>
                <a:rPr lang="de-DE" sz="3200" b="1" u="sng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-CERT - Analyse des </a:t>
              </a:r>
              <a:r>
                <a:rPr lang="de-DE" sz="3200" b="1" u="sng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besoins</a:t>
              </a:r>
              <a:r>
                <a:rPr lang="de-DE" sz="3200" b="1" u="sng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(</a:t>
              </a:r>
              <a:r>
                <a:rPr lang="de-DE" sz="3200" b="1" u="sng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hiver</a:t>
              </a:r>
              <a:r>
                <a:rPr lang="de-DE" sz="3200" b="1" u="sng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2020, N=250)</a:t>
              </a:r>
              <a:endParaRPr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87%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utilisateurs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consultés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se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plaignent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du manque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transparence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et de la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faible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qualité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résultats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projets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européens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d'éducation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adultes,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qui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ne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peuvent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être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transférés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dans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la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pratique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quotidienne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l'éducation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adultes.</a:t>
              </a:r>
              <a:r>
                <a:rPr lang="sk-SK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86,5 %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déclaré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qu'il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était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absolument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nécessaire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d'adopter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approches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certification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fondées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sur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données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probantes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et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certificats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étaient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indispensables à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l'éducation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adultes. Le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participant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a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insisté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sur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le fait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le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besoin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concerne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spécifiquement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certificats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accrédités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r>
                <a:rPr lang="sk-SK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84%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répondu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projets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d'éducation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adultes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l'UE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étaient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considérés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comme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critiques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en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qui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concerne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la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qualité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leurs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résultats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r>
                <a:rPr lang="sk-SK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participants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souligné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nombreux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projets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l'UE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produisent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résultats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pour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l'éducation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adultes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mais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endParaRPr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(a)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peu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gens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connaissent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(79%), </a:t>
              </a:r>
              <a:endParaRPr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(b) la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qualité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résultats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n'est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certifiée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(87%), et </a:t>
              </a:r>
              <a:endParaRPr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(c) et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possibilités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transfert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dans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d'autres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organismes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d'éducation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des adultes ne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clairement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de-DE" sz="32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définies</a:t>
              </a:r>
              <a:r>
                <a:rPr lang="de-DE" sz="32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(89,5 %).</a:t>
              </a:r>
              <a:endParaRPr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rbel"/>
                <a:buNone/>
              </a:pPr>
              <a:endParaRPr sz="3000" b="0" i="0" u="none" strike="noStrike" cap="none" dirty="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243620" y="2801407"/>
            <a:ext cx="13905501" cy="141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2298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0"/>
              <a:buFont typeface="Noto Sans Symbols"/>
              <a:buNone/>
            </a:pPr>
            <a:r>
              <a:rPr lang="de-DE" sz="2800" b="0" i="1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Numéro de référence : </a:t>
            </a:r>
            <a:r>
              <a:rPr lang="de-DE" sz="2800" b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2021-1-DE02-KA220-ADU-000033541 </a:t>
            </a:r>
            <a:br>
              <a:rPr lang="de-DE" sz="2800" b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de-DE" sz="2800" b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Durée du contrat : 01.02.2022 - 31.05.2024 (28 mois) </a:t>
            </a:r>
            <a:endParaRPr/>
          </a:p>
          <a:p>
            <a:pPr marL="262298" marR="0" lvl="0" indent="0" algn="l" rtl="0">
              <a:spcBef>
                <a:spcPts val="2677"/>
              </a:spcBef>
              <a:spcAft>
                <a:spcPts val="0"/>
              </a:spcAft>
              <a:buClr>
                <a:schemeClr val="dk2"/>
              </a:buClr>
              <a:buSzPts val="2660"/>
              <a:buFont typeface="Noto Sans Symbols"/>
              <a:buNone/>
            </a:pPr>
            <a:endParaRPr sz="2800" b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1394301" y="10236750"/>
            <a:ext cx="10974414" cy="7382396"/>
            <a:chOff x="1522911" y="15598690"/>
            <a:chExt cx="10789665" cy="7382396"/>
          </a:xfrm>
        </p:grpSpPr>
        <p:sp>
          <p:nvSpPr>
            <p:cNvPr id="107" name="Google Shape;107;p1"/>
            <p:cNvSpPr/>
            <p:nvPr/>
          </p:nvSpPr>
          <p:spPr>
            <a:xfrm>
              <a:off x="1522911" y="15598690"/>
              <a:ext cx="10789665" cy="73823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BD6"/>
                </a:gs>
                <a:gs pos="50000">
                  <a:srgbClr val="C6D4E4"/>
                </a:gs>
                <a:gs pos="100000">
                  <a:srgbClr val="E3E9F1"/>
                </a:gs>
              </a:gsLst>
              <a:lin ang="2700000" scaled="0"/>
            </a:gra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732198" y="15797320"/>
              <a:ext cx="10060657" cy="3969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62298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40"/>
                <a:buFont typeface="Noto Sans Symbols"/>
                <a:buNone/>
              </a:pPr>
              <a:r>
                <a:rPr lang="de-DE" sz="3200" b="1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de-DE" sz="3200" b="1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projet</a:t>
              </a:r>
              <a:r>
                <a:rPr lang="de-DE" sz="3200" b="1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EU-CERT entre en </a:t>
              </a:r>
              <a:r>
                <a:rPr lang="de-DE" sz="3200" b="1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  <a:p>
              <a:pPr marL="262298" marR="0" lvl="0" indent="0" algn="just" rtl="0">
                <a:spcBef>
                  <a:spcPts val="2677"/>
                </a:spcBef>
                <a:spcAft>
                  <a:spcPts val="0"/>
                </a:spcAft>
                <a:buClr>
                  <a:schemeClr val="dk2"/>
                </a:buClr>
                <a:buSzPts val="3040"/>
                <a:buFont typeface="Noto Sans Symbols"/>
                <a:buNone/>
              </a:pP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tente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d'améliorer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qualité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l'éducation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et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contribue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à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garantir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prestataires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d'éducation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sont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mesure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trouver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résultats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d'éducation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de haute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qualité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peuvent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être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utilisés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pratique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basent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d'excellents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projets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d'éducation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adultes. </a:t>
              </a:r>
              <a:endParaRPr dirty="0"/>
            </a:p>
            <a:p>
              <a:pPr marL="262298" marR="0" lvl="0" indent="0" algn="just" rtl="0">
                <a:spcBef>
                  <a:spcPts val="2677"/>
                </a:spcBef>
                <a:spcAft>
                  <a:spcPts val="0"/>
                </a:spcAft>
                <a:buClr>
                  <a:schemeClr val="dk2"/>
                </a:buClr>
                <a:buSzPts val="3040"/>
                <a:buFont typeface="Noto Sans Symbols"/>
                <a:buNone/>
              </a:pP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conséquent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consortium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du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développer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mécanisme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contrôle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l'efficacité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du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projet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d'éducation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par le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biais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d'un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système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d'accréditation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basé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critères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clairs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procédure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3200" b="0" u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d'accréditation</a:t>
              </a:r>
              <a:r>
                <a:rPr lang="de-DE" sz="3200" b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solide. </a:t>
              </a:r>
              <a:endParaRPr dirty="0"/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12998958" y="10303641"/>
            <a:ext cx="10809892" cy="12872228"/>
            <a:chOff x="12998958" y="15604967"/>
            <a:chExt cx="10809892" cy="7570902"/>
          </a:xfrm>
        </p:grpSpPr>
        <p:sp>
          <p:nvSpPr>
            <p:cNvPr id="110" name="Google Shape;110;p1"/>
            <p:cNvSpPr/>
            <p:nvPr/>
          </p:nvSpPr>
          <p:spPr>
            <a:xfrm>
              <a:off x="12998958" y="15604967"/>
              <a:ext cx="10789665" cy="73823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BD6"/>
                </a:gs>
                <a:gs pos="50000">
                  <a:srgbClr val="C6D4E4"/>
                </a:gs>
                <a:gs pos="100000">
                  <a:srgbClr val="E3E9F1"/>
                </a:gs>
              </a:gsLst>
              <a:lin ang="2700000" scaled="0"/>
            </a:gra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3750450" y="15822066"/>
              <a:ext cx="10058400" cy="7353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rmAutofit lnSpcReduction="10000"/>
            </a:bodyPr>
            <a:lstStyle/>
            <a:p>
              <a:pPr marL="91440" marR="0" lvl="0" indent="-254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4000"/>
                <a:buFont typeface="Calibri"/>
                <a:buChar char=" "/>
              </a:pP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Avantages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l'EU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-CERT : </a:t>
              </a:r>
              <a:endParaRPr dirty="0"/>
            </a:p>
            <a:p>
              <a:pPr marL="91440" marR="0" lvl="0" indent="-25400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4000"/>
                <a:buFont typeface="Calibri"/>
                <a:buChar char=" "/>
              </a:pP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Cela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contribuera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à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soutenir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valeurs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communes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partagées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dans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l'éducation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et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constitue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l'engagement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civique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qui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encouragé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par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d'excellentes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approches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l'éducation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adultes. </a:t>
              </a:r>
              <a:endParaRPr dirty="0"/>
            </a:p>
            <a:p>
              <a:pPr marL="91440" marR="0" lvl="0" indent="-25400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4000"/>
                <a:buFont typeface="Calibri"/>
                <a:buChar char=" "/>
              </a:pP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outre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il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favorise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participation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éducateurs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d'adultes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européens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à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réseau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d'éducation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de haute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qualité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dont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normes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sont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garanties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dirty="0"/>
            </a:p>
            <a:p>
              <a:pPr marL="91440" marR="0" lvl="0" indent="-25400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4000"/>
                <a:buFont typeface="Calibri"/>
                <a:buChar char=" "/>
              </a:pP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système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d'accréditation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pour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projets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menés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dans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le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cadre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l'éducation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promeut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l'idée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d'ERAMUS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 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et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offre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autre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moyen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transparence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et de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visibilité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Europe. </a:t>
              </a:r>
              <a:endParaRPr dirty="0"/>
            </a:p>
            <a:p>
              <a:pPr marL="91440" marR="0" lvl="0" indent="-25400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4000"/>
                <a:buFont typeface="Calibri"/>
                <a:buChar char=" "/>
              </a:pP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Tous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seniors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et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tous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citoyens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européens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ont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possibilité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trouver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d'excellentes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ressources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matière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d'éducation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adultes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grâce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aux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informations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et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aux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normes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d'accréditation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Il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s'agit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d'une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base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essentielle </a:t>
              </a:r>
              <a:r>
                <a:rPr lang="de-DE" sz="40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pour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améliorer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l'assurance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qualité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dans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40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l'éducation</a:t>
              </a:r>
              <a:r>
                <a:rPr lang="de-DE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des adultes</a:t>
              </a:r>
              <a:r>
                <a:rPr lang="de-DE" sz="4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2" name="Google Shape;112;p1"/>
          <p:cNvGraphicFramePr/>
          <p:nvPr/>
        </p:nvGraphicFramePr>
        <p:xfrm>
          <a:off x="1394301" y="23229808"/>
          <a:ext cx="22414525" cy="7796205"/>
        </p:xfrm>
        <a:graphic>
          <a:graphicData uri="http://schemas.openxmlformats.org/drawingml/2006/table">
            <a:tbl>
              <a:tblPr firstRow="1" bandRow="1">
                <a:noFill/>
                <a:tableStyleId>{8408D934-6962-4C53-B569-D229A0B230A9}</a:tableStyleId>
              </a:tblPr>
              <a:tblGrid>
                <a:gridCol w="348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u="none" strike="noStrike" cap="none"/>
                        <a:t>Résultats du projet CERT de l'UE 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3200" b="1" u="none" strike="noStrike" cap="none"/>
                        <a:t>Résultats du projet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3200" b="1"/>
                        <a:t>Titre de l'activité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3200" b="1"/>
                        <a:t>Organisation pilote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Recherche sur les critères de qualité, l'accréditation et les structures de certification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Université de Paderborn - Allemagne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Conception des processus d'accréditation et de certification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STANDO - Chypre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Accréditation Conception et programmation du site web et de la base de données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Ingenious Knowledge GmbH - Allemagne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4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Manuel d'accréditation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rPr lang="de-DE" sz="2800"/>
                        <a:t>Université de Paderborn - Allemagne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Accréditation et certification - Extension aux prestataires de formation pour adultes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Esquare - France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Document d'orientation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Associação Rede de Universidades da Terceira Idade - Portugal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Résultat du projet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EU-CERT - Rapport du profane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/>
                        <a:t>TIR Consulting Group j.d.o.o - Croatie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3" name="Google Shape;113;p1"/>
          <p:cNvGrpSpPr/>
          <p:nvPr/>
        </p:nvGrpSpPr>
        <p:grpSpPr>
          <a:xfrm>
            <a:off x="1474801" y="17857339"/>
            <a:ext cx="12005349" cy="4875025"/>
            <a:chOff x="1567903" y="23484160"/>
            <a:chExt cx="11716882" cy="7400511"/>
          </a:xfrm>
        </p:grpSpPr>
        <p:sp>
          <p:nvSpPr>
            <p:cNvPr id="114" name="Google Shape;114;p1"/>
            <p:cNvSpPr/>
            <p:nvPr/>
          </p:nvSpPr>
          <p:spPr>
            <a:xfrm>
              <a:off x="1567903" y="23502275"/>
              <a:ext cx="10581432" cy="73823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BD6"/>
                </a:gs>
                <a:gs pos="50000">
                  <a:srgbClr val="C6D4E4"/>
                </a:gs>
                <a:gs pos="100000">
                  <a:srgbClr val="E3E9F1"/>
                </a:gs>
              </a:gsLst>
              <a:lin ang="2700000" scaled="0"/>
            </a:gra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15" name="Google Shape;11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65318" y="29031744"/>
              <a:ext cx="989860" cy="618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65318" y="24678838"/>
              <a:ext cx="989860" cy="618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91548" y="24530105"/>
              <a:ext cx="989860" cy="659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17956" y="26991603"/>
              <a:ext cx="1078206" cy="539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65318" y="26828114"/>
              <a:ext cx="1243733" cy="866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47502" y="29031744"/>
              <a:ext cx="1122300" cy="673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"/>
            <p:cNvSpPr/>
            <p:nvPr/>
          </p:nvSpPr>
          <p:spPr>
            <a:xfrm>
              <a:off x="6697078" y="24568200"/>
              <a:ext cx="2915428" cy="1541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Université de Paderborn Allemagne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(Coordinateur)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704146" y="28526357"/>
              <a:ext cx="3610459" cy="1541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Ingenious Knowledge GmbH Allemagne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(Partenaire technique)</a:t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965366" y="26613472"/>
              <a:ext cx="248278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TIR Consulting Group j.d.o.o Croatia Grad Zagreb</a:t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704146" y="26579864"/>
              <a:ext cx="2369785" cy="1541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Esquare France Provence-Alpes-Côte d'Azur</a:t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934247" y="28780892"/>
              <a:ext cx="2310414" cy="1541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STANDO LTD Chypre Κύπρος (Kýpros) Nicosie</a:t>
              </a:r>
              <a:endParaRPr/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3226385" y="23484160"/>
              <a:ext cx="10058400" cy="827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9144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3600"/>
                <a:buFont typeface="Calibri"/>
                <a:buChar char=" "/>
              </a:pPr>
              <a:r>
                <a:rPr lang="de-DE" sz="36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Partenaires</a:t>
              </a:r>
              <a:r>
                <a:rPr lang="de-DE" sz="36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du </a:t>
              </a:r>
              <a:r>
                <a:rPr lang="de-DE" sz="36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projet</a:t>
              </a:r>
              <a:r>
                <a:rPr lang="de-DE" sz="36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CERT de </a:t>
              </a:r>
              <a:r>
                <a:rPr lang="de-DE" sz="36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l'UE</a:t>
              </a:r>
              <a:r>
                <a:rPr lang="de-DE" sz="36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  <a:p>
              <a:pPr marL="91440" marR="0" lvl="0" indent="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3600"/>
                <a:buFont typeface="Calibri"/>
                <a:buNone/>
              </a:pPr>
              <a:endParaRPr sz="3600" b="1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" marR="0" lvl="0" indent="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3600"/>
                <a:buFont typeface="Calibri"/>
                <a:buNone/>
              </a:pPr>
              <a:endParaRPr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" marR="0" lvl="0" indent="-228600" algn="l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1CADE4"/>
                </a:buClr>
                <a:buSzPts val="3600"/>
                <a:buFont typeface="Calibri"/>
                <a:buChar char=" "/>
              </a:pPr>
              <a:r>
                <a:rPr lang="de-DE" sz="3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 txBox="1"/>
            <p:nvPr/>
          </p:nvSpPr>
          <p:spPr>
            <a:xfrm>
              <a:off x="1768672" y="24322372"/>
              <a:ext cx="2915427" cy="4376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262298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900"/>
                <a:buFont typeface="Noto Sans Symbols"/>
                <a:buNone/>
              </a:pPr>
              <a:r>
                <a:rPr lang="de-DE" sz="2000" b="0" u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Associação Rede de Universidades da Terceira Idade PortugalCentro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5_Iapetus">
  <a:themeElements>
    <a:clrScheme name="Benutzerdefiniert 2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E98211"/>
      </a:accent3>
      <a:accent4>
        <a:srgbClr val="FADA7A"/>
      </a:accent4>
      <a:accent5>
        <a:srgbClr val="E4E8AF"/>
      </a:accent5>
      <a:accent6>
        <a:srgbClr val="B20202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Noto Sans Symbols</vt:lpstr>
      <vt:lpstr>Corbel</vt:lpstr>
      <vt:lpstr>Calibri</vt:lpstr>
      <vt:lpstr>5_Iapetus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Beutner</dc:creator>
  <cp:keywords>, docId:C5507AD3EA5D327BB2CBB71E239668BE</cp:keywords>
  <cp:lastModifiedBy>Zuzana Kusá</cp:lastModifiedBy>
  <cp:revision>1</cp:revision>
  <dcterms:created xsi:type="dcterms:W3CDTF">2010-08-25T14:48:58Z</dcterms:created>
  <dcterms:modified xsi:type="dcterms:W3CDTF">2024-01-15T10:11:45Z</dcterms:modified>
</cp:coreProperties>
</file>