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36004500" cx="25203150"/>
  <p:notesSz cx="6669075" cy="9928225"/>
  <p:embeddedFontLst>
    <p:embeddedFont>
      <p:font typeface="Corbel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  <p:ext uri="{2D200454-40CA-4A62-9FC3-DE9A4176ACB9}">
      <p15:notesGuideLst>
        <p15:guide id="1" orient="horz" pos="3110">
          <p15:clr>
            <a:srgbClr val="A4A3A4"/>
          </p15:clr>
        </p15:guide>
        <p15:guide id="2" pos="2101">
          <p15:clr>
            <a:srgbClr val="A4A3A4"/>
          </p15:clr>
        </p15:guide>
        <p15:guide id="3" orient="horz" pos="3128">
          <p15:clr>
            <a:srgbClr val="A4A3A4"/>
          </p15:clr>
        </p15:guide>
      </p15:notesGuideLst>
    </p:ext>
    <p:ext uri="GoogleSlidesCustomDataVersion2">
      <go:slidesCustomData xmlns:go="http://customooxmlschemas.google.com/" r:id="rId12" roundtripDataSignature="AMtx7mh1hwSfls+pHLfWsScdm6CvuOgH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42E5B61-A941-4487-BFB8-42FEF9E01292}">
  <a:tblStyle styleId="{342E5B61-A941-4487-BFB8-42FEF9E01292}" styleName="Table_0">
    <a:wholeTbl>
      <a:tcTxStyle b="off" i="off">
        <a:font>
          <a:latin typeface="Corbel"/>
          <a:ea typeface="Corbel"/>
          <a:cs typeface="Corbe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BECF0"/>
          </a:solidFill>
        </a:fill>
      </a:tcStyle>
    </a:wholeTbl>
    <a:band1H>
      <a:tcTxStyle b="off" i="off"/>
      <a:tcStyle>
        <a:fill>
          <a:solidFill>
            <a:srgbClr val="D4D6E0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4D6E0"/>
          </a:solidFill>
        </a:fill>
      </a:tcStyle>
    </a:band1V>
    <a:band2V>
      <a:tcTxStyle b="off" i="off"/>
    </a:band2V>
    <a:lastCol>
      <a:tcTxStyle b="on" i="off">
        <a:font>
          <a:latin typeface="Corbel"/>
          <a:ea typeface="Corbel"/>
          <a:cs typeface="Corbe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orbel"/>
          <a:ea typeface="Corbel"/>
          <a:cs typeface="Corbe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orbel"/>
          <a:ea typeface="Corbel"/>
          <a:cs typeface="Corbe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orbel"/>
          <a:ea typeface="Corbel"/>
          <a:cs typeface="Corbe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340" orient="horz"/>
        <p:guide pos="7938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10" orient="horz"/>
        <p:guide pos="2101"/>
        <p:guide pos="3128" orient="horz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Corbel-boldItalic.fntdata"/><Relationship Id="rId10" Type="http://schemas.openxmlformats.org/officeDocument/2006/relationships/font" Target="fonts/Corbel-italic.fntdata"/><Relationship Id="rId12" Type="http://customschemas.google.com/relationships/presentationmetadata" Target="metadata"/><Relationship Id="rId9" Type="http://schemas.openxmlformats.org/officeDocument/2006/relationships/font" Target="fonts/Corbel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Corbe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1" y="1"/>
            <a:ext cx="2889938" cy="496411"/>
          </a:xfrm>
          <a:prstGeom prst="rect">
            <a:avLst/>
          </a:prstGeom>
          <a:noFill/>
          <a:ln>
            <a:noFill/>
          </a:ln>
        </p:spPr>
        <p:txBody>
          <a:bodyPr anchorCtr="0" anchor="t" bIns="45400" lIns="90800" spcFirstLastPara="1" rIns="90800" wrap="square" tIns="454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777608" y="1"/>
            <a:ext cx="2889938" cy="496411"/>
          </a:xfrm>
          <a:prstGeom prst="rect">
            <a:avLst/>
          </a:prstGeom>
          <a:noFill/>
          <a:ln>
            <a:noFill/>
          </a:ln>
        </p:spPr>
        <p:txBody>
          <a:bodyPr anchorCtr="0" anchor="t" bIns="45400" lIns="90800" spcFirstLastPara="1" rIns="90800" wrap="square" tIns="454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032000" y="744538"/>
            <a:ext cx="260508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  <a:noFill/>
          <a:ln>
            <a:noFill/>
          </a:ln>
        </p:spPr>
        <p:txBody>
          <a:bodyPr anchorCtr="0" anchor="t" bIns="45400" lIns="90800" spcFirstLastPara="1" rIns="90800" wrap="square" tIns="454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1" y="9430091"/>
            <a:ext cx="2889938" cy="496411"/>
          </a:xfrm>
          <a:prstGeom prst="rect">
            <a:avLst/>
          </a:prstGeom>
          <a:noFill/>
          <a:ln>
            <a:noFill/>
          </a:ln>
        </p:spPr>
        <p:txBody>
          <a:bodyPr anchorCtr="0" anchor="b" bIns="45400" lIns="90800" spcFirstLastPara="1" rIns="90800" wrap="square" tIns="454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777608" y="9430091"/>
            <a:ext cx="2889938" cy="496411"/>
          </a:xfrm>
          <a:prstGeom prst="rect">
            <a:avLst/>
          </a:prstGeom>
          <a:noFill/>
          <a:ln>
            <a:noFill/>
          </a:ln>
        </p:spPr>
        <p:txBody>
          <a:bodyPr anchorCtr="0" anchor="b" bIns="45400" lIns="90800" spcFirstLastPara="1" rIns="90800" wrap="square" tIns="45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de-DE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  <a:noFill/>
          <a:ln>
            <a:noFill/>
          </a:ln>
        </p:spPr>
        <p:txBody>
          <a:bodyPr anchorCtr="0" anchor="t" bIns="45400" lIns="90800" spcFirstLastPara="1" rIns="90800" wrap="square" tIns="454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2032000" y="744538"/>
            <a:ext cx="2605088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image" Target="../media/image11.png"/><Relationship Id="rId5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Abschnittsüberschrift">
  <p:cSld name="1_Abschnittsüberschrift">
    <p:bg>
      <p:bgPr>
        <a:solidFill>
          <a:srgbClr val="001746">
            <a:alpha val="49411"/>
          </a:srgbClr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7344991" y="32835898"/>
            <a:ext cx="16921880" cy="187220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rgbClr val="00174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00"/>
              <a:buFont typeface="Arial"/>
              <a:buNone/>
            </a:pPr>
            <a:r>
              <a:t/>
            </a:r>
            <a:endParaRPr b="0" i="0" sz="69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" name="Google Shape;15;p3"/>
          <p:cNvSpPr/>
          <p:nvPr/>
        </p:nvSpPr>
        <p:spPr>
          <a:xfrm>
            <a:off x="1008287" y="648322"/>
            <a:ext cx="23330592" cy="3240360"/>
          </a:xfrm>
          <a:prstGeom prst="roundRect">
            <a:avLst>
              <a:gd fmla="val 16667" name="adj"/>
            </a:avLst>
          </a:prstGeom>
          <a:solidFill>
            <a:srgbClr val="001746"/>
          </a:solidFill>
          <a:ln cap="flat" cmpd="sng" w="1270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44450" algn="ctr" dir="5400000" dist="27940">
              <a:srgbClr val="000000">
                <a:alpha val="31372"/>
              </a:srgbClr>
            </a:outerShdw>
          </a:effectLst>
        </p:spPr>
        <p:txBody>
          <a:bodyPr anchorCtr="0" anchor="t" bIns="174850" lIns="349725" spcFirstLastPara="1" rIns="349725" wrap="square" tIns="1748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400"/>
              <a:buFont typeface="Corbe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1152303" y="648322"/>
            <a:ext cx="22970552" cy="324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54150" lIns="108300" spcFirstLastPara="1" rIns="108300" wrap="square" tIns="541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UPB_Standard.png" id="17" name="Google Shape;17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89007" y="33179746"/>
            <a:ext cx="4459261" cy="116832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/>
          <p:nvPr/>
        </p:nvSpPr>
        <p:spPr>
          <a:xfrm>
            <a:off x="20727153" y="1045537"/>
            <a:ext cx="3322929" cy="2559983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00"/>
              <a:buFont typeface="Arial"/>
              <a:buNone/>
            </a:pPr>
            <a:r>
              <a:t/>
            </a:r>
            <a:endParaRPr b="0" i="0" sz="69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111133" y="35035279"/>
            <a:ext cx="1821878" cy="6417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042518" y="32961885"/>
            <a:ext cx="4008329" cy="16410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2637579" y="33411962"/>
            <a:ext cx="4343226" cy="108487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" name="Google Shape;22;p3"/>
          <p:cNvGrpSpPr/>
          <p:nvPr/>
        </p:nvGrpSpPr>
        <p:grpSpPr>
          <a:xfrm>
            <a:off x="21000126" y="1108632"/>
            <a:ext cx="2776982" cy="2433791"/>
            <a:chOff x="1645920" y="1071155"/>
            <a:chExt cx="6296297" cy="5299166"/>
          </a:xfrm>
        </p:grpSpPr>
        <p:sp>
          <p:nvSpPr>
            <p:cNvPr id="23" name="Google Shape;23;p3"/>
            <p:cNvSpPr/>
            <p:nvPr/>
          </p:nvSpPr>
          <p:spPr>
            <a:xfrm>
              <a:off x="5357315" y="3444845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flipH="1" rot="10800000">
              <a:off x="5897483" y="3627585"/>
              <a:ext cx="352407" cy="66341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 flipH="1" rot="10800000">
              <a:off x="5321154" y="3625410"/>
              <a:ext cx="352407" cy="66341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1645920" y="1071155"/>
              <a:ext cx="3637684" cy="3474167"/>
            </a:xfrm>
            <a:custGeom>
              <a:rect b="b" l="l" r="r" t="t"/>
              <a:pathLst>
                <a:path extrusionOk="0" h="3474167" w="3637684">
                  <a:moveTo>
                    <a:pt x="2455817" y="0"/>
                  </a:moveTo>
                  <a:cubicBezTo>
                    <a:pt x="2879664" y="0"/>
                    <a:pt x="3278433" y="91667"/>
                    <a:pt x="3626405" y="253047"/>
                  </a:cubicBezTo>
                  <a:lnTo>
                    <a:pt x="3637684" y="258897"/>
                  </a:lnTo>
                  <a:lnTo>
                    <a:pt x="3394165" y="248196"/>
                  </a:lnTo>
                  <a:cubicBezTo>
                    <a:pt x="1791362" y="248196"/>
                    <a:pt x="492033" y="1378894"/>
                    <a:pt x="492033" y="2773681"/>
                  </a:cubicBezTo>
                  <a:cubicBezTo>
                    <a:pt x="492033" y="2948030"/>
                    <a:pt x="512335" y="3118251"/>
                    <a:pt x="550994" y="3282654"/>
                  </a:cubicBezTo>
                  <a:lnTo>
                    <a:pt x="607581" y="3474167"/>
                  </a:lnTo>
                  <a:lnTo>
                    <a:pt x="560789" y="3430214"/>
                  </a:lnTo>
                  <a:cubicBezTo>
                    <a:pt x="210452" y="3067800"/>
                    <a:pt x="0" y="2603177"/>
                    <a:pt x="0" y="2096589"/>
                  </a:cubicBezTo>
                  <a:cubicBezTo>
                    <a:pt x="0" y="938675"/>
                    <a:pt x="1099507" y="0"/>
                    <a:pt x="2455817" y="0"/>
                  </a:cubicBezTo>
                  <a:close/>
                </a:path>
              </a:pathLst>
            </a:cu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 cap="flat" cmpd="sng" w="19050">
              <a:solidFill>
                <a:srgbClr val="535A7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2253501" y="1330052"/>
              <a:ext cx="5688716" cy="5040269"/>
            </a:xfrm>
            <a:custGeom>
              <a:rect b="b" l="l" r="r" t="t"/>
              <a:pathLst>
                <a:path extrusionOk="0" h="5040269" w="5688716">
                  <a:moveTo>
                    <a:pt x="3030103" y="0"/>
                  </a:moveTo>
                  <a:lnTo>
                    <a:pt x="3083310" y="2338"/>
                  </a:lnTo>
                  <a:cubicBezTo>
                    <a:pt x="4546728" y="131668"/>
                    <a:pt x="5688716" y="1207171"/>
                    <a:pt x="5688716" y="2514784"/>
                  </a:cubicBezTo>
                  <a:cubicBezTo>
                    <a:pt x="5688716" y="3909571"/>
                    <a:pt x="4389387" y="5040269"/>
                    <a:pt x="2786584" y="5040269"/>
                  </a:cubicBezTo>
                  <a:cubicBezTo>
                    <a:pt x="1484307" y="5040269"/>
                    <a:pt x="382370" y="4293832"/>
                    <a:pt x="14926" y="3265786"/>
                  </a:cubicBezTo>
                  <a:lnTo>
                    <a:pt x="0" y="3215270"/>
                  </a:lnTo>
                  <a:lnTo>
                    <a:pt x="111711" y="3320204"/>
                  </a:lnTo>
                  <a:cubicBezTo>
                    <a:pt x="556127" y="3699612"/>
                    <a:pt x="1170081" y="3934281"/>
                    <a:pt x="1848236" y="3934281"/>
                  </a:cubicBezTo>
                  <a:cubicBezTo>
                    <a:pt x="3204546" y="3934281"/>
                    <a:pt x="4304053" y="2995606"/>
                    <a:pt x="4304053" y="1837692"/>
                  </a:cubicBezTo>
                  <a:cubicBezTo>
                    <a:pt x="4304053" y="1113996"/>
                    <a:pt x="3874558" y="475940"/>
                    <a:pt x="3221307" y="99168"/>
                  </a:cubicBezTo>
                  <a:lnTo>
                    <a:pt x="3030103" y="0"/>
                  </a:lnTo>
                  <a:close/>
                </a:path>
              </a:pathLst>
            </a:cu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 cap="flat" cmpd="sng" w="19050">
              <a:solidFill>
                <a:srgbClr val="535A7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3487783" y="2168434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9" name="Google Shape;29;p3"/>
            <p:cNvSpPr/>
            <p:nvPr/>
          </p:nvSpPr>
          <p:spPr>
            <a:xfrm flipH="1" rot="10800000">
              <a:off x="3814352" y="2359028"/>
              <a:ext cx="613954" cy="1152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 flipH="1" rot="10800000">
              <a:off x="3814352" y="2638699"/>
              <a:ext cx="613954" cy="1152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4526438" y="2168434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4774110" y="2168434"/>
              <a:ext cx="398498" cy="47026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 rot="5400000">
              <a:off x="2438010" y="3436923"/>
              <a:ext cx="812682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 rot="5400000">
              <a:off x="2819819" y="3615145"/>
              <a:ext cx="375634" cy="47026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3337718" y="3434817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 flipH="1" rot="10800000">
              <a:off x="3664287" y="3625411"/>
              <a:ext cx="613954" cy="1152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 flipH="1" rot="10800000">
              <a:off x="3664287" y="3905082"/>
              <a:ext cx="613954" cy="1152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4379400" y="3444846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 flipH="1" rot="10800000">
              <a:off x="4705969" y="3635439"/>
              <a:ext cx="251547" cy="12666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4705969" y="3907257"/>
              <a:ext cx="535580" cy="479573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1" name="Google Shape;41;p3"/>
            <p:cNvSpPr/>
            <p:nvPr/>
          </p:nvSpPr>
          <p:spPr>
            <a:xfrm rot="10800000">
              <a:off x="4904818" y="3898537"/>
              <a:ext cx="535580" cy="479573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2" name="Google Shape;42;p3"/>
            <p:cNvSpPr/>
            <p:nvPr/>
          </p:nvSpPr>
          <p:spPr>
            <a:xfrm flipH="1" rot="10800000">
              <a:off x="4795019" y="3635439"/>
              <a:ext cx="251547" cy="12666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7861694" y="33163890"/>
            <a:ext cx="1299935" cy="1200032"/>
            <a:chOff x="1645920" y="1071155"/>
            <a:chExt cx="6296297" cy="5299166"/>
          </a:xfrm>
        </p:grpSpPr>
        <p:sp>
          <p:nvSpPr>
            <p:cNvPr id="44" name="Google Shape;44;p3"/>
            <p:cNvSpPr/>
            <p:nvPr/>
          </p:nvSpPr>
          <p:spPr>
            <a:xfrm>
              <a:off x="5357315" y="3444845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5" name="Google Shape;45;p3"/>
            <p:cNvSpPr/>
            <p:nvPr/>
          </p:nvSpPr>
          <p:spPr>
            <a:xfrm flipH="1" rot="10800000">
              <a:off x="5897483" y="3627585"/>
              <a:ext cx="352407" cy="66341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6" name="Google Shape;46;p3"/>
            <p:cNvSpPr/>
            <p:nvPr/>
          </p:nvSpPr>
          <p:spPr>
            <a:xfrm flipH="1" rot="10800000">
              <a:off x="5321154" y="3625410"/>
              <a:ext cx="352407" cy="66341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1645920" y="1071155"/>
              <a:ext cx="3637684" cy="3474167"/>
            </a:xfrm>
            <a:custGeom>
              <a:rect b="b" l="l" r="r" t="t"/>
              <a:pathLst>
                <a:path extrusionOk="0" h="3474167" w="3637684">
                  <a:moveTo>
                    <a:pt x="2455817" y="0"/>
                  </a:moveTo>
                  <a:cubicBezTo>
                    <a:pt x="2879664" y="0"/>
                    <a:pt x="3278433" y="91667"/>
                    <a:pt x="3626405" y="253047"/>
                  </a:cubicBezTo>
                  <a:lnTo>
                    <a:pt x="3637684" y="258897"/>
                  </a:lnTo>
                  <a:lnTo>
                    <a:pt x="3394165" y="248196"/>
                  </a:lnTo>
                  <a:cubicBezTo>
                    <a:pt x="1791362" y="248196"/>
                    <a:pt x="492033" y="1378894"/>
                    <a:pt x="492033" y="2773681"/>
                  </a:cubicBezTo>
                  <a:cubicBezTo>
                    <a:pt x="492033" y="2948030"/>
                    <a:pt x="512335" y="3118251"/>
                    <a:pt x="550994" y="3282654"/>
                  </a:cubicBezTo>
                  <a:lnTo>
                    <a:pt x="607581" y="3474167"/>
                  </a:lnTo>
                  <a:lnTo>
                    <a:pt x="560789" y="3430214"/>
                  </a:lnTo>
                  <a:cubicBezTo>
                    <a:pt x="210452" y="3067800"/>
                    <a:pt x="0" y="2603177"/>
                    <a:pt x="0" y="2096589"/>
                  </a:cubicBezTo>
                  <a:cubicBezTo>
                    <a:pt x="0" y="938675"/>
                    <a:pt x="1099507" y="0"/>
                    <a:pt x="2455817" y="0"/>
                  </a:cubicBezTo>
                  <a:close/>
                </a:path>
              </a:pathLst>
            </a:cu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 cap="flat" cmpd="sng" w="19050">
              <a:solidFill>
                <a:srgbClr val="535A7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2253501" y="1330052"/>
              <a:ext cx="5688716" cy="5040269"/>
            </a:xfrm>
            <a:custGeom>
              <a:rect b="b" l="l" r="r" t="t"/>
              <a:pathLst>
                <a:path extrusionOk="0" h="5040269" w="5688716">
                  <a:moveTo>
                    <a:pt x="3030103" y="0"/>
                  </a:moveTo>
                  <a:lnTo>
                    <a:pt x="3083310" y="2338"/>
                  </a:lnTo>
                  <a:cubicBezTo>
                    <a:pt x="4546728" y="131668"/>
                    <a:pt x="5688716" y="1207171"/>
                    <a:pt x="5688716" y="2514784"/>
                  </a:cubicBezTo>
                  <a:cubicBezTo>
                    <a:pt x="5688716" y="3909571"/>
                    <a:pt x="4389387" y="5040269"/>
                    <a:pt x="2786584" y="5040269"/>
                  </a:cubicBezTo>
                  <a:cubicBezTo>
                    <a:pt x="1484307" y="5040269"/>
                    <a:pt x="382370" y="4293832"/>
                    <a:pt x="14926" y="3265786"/>
                  </a:cubicBezTo>
                  <a:lnTo>
                    <a:pt x="0" y="3215270"/>
                  </a:lnTo>
                  <a:lnTo>
                    <a:pt x="111711" y="3320204"/>
                  </a:lnTo>
                  <a:cubicBezTo>
                    <a:pt x="556127" y="3699612"/>
                    <a:pt x="1170081" y="3934281"/>
                    <a:pt x="1848236" y="3934281"/>
                  </a:cubicBezTo>
                  <a:cubicBezTo>
                    <a:pt x="3204546" y="3934281"/>
                    <a:pt x="4304053" y="2995606"/>
                    <a:pt x="4304053" y="1837692"/>
                  </a:cubicBezTo>
                  <a:cubicBezTo>
                    <a:pt x="4304053" y="1113996"/>
                    <a:pt x="3874558" y="475940"/>
                    <a:pt x="3221307" y="99168"/>
                  </a:cubicBezTo>
                  <a:lnTo>
                    <a:pt x="3030103" y="0"/>
                  </a:lnTo>
                  <a:close/>
                </a:path>
              </a:pathLst>
            </a:cu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 cap="flat" cmpd="sng" w="19050">
              <a:solidFill>
                <a:srgbClr val="535A7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3487783" y="2168434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0" name="Google Shape;50;p3"/>
            <p:cNvSpPr/>
            <p:nvPr/>
          </p:nvSpPr>
          <p:spPr>
            <a:xfrm flipH="1" rot="10800000">
              <a:off x="3814352" y="2359028"/>
              <a:ext cx="613954" cy="1152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1" name="Google Shape;51;p3"/>
            <p:cNvSpPr/>
            <p:nvPr/>
          </p:nvSpPr>
          <p:spPr>
            <a:xfrm flipH="1" rot="10800000">
              <a:off x="3814352" y="2638699"/>
              <a:ext cx="613954" cy="1152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4526438" y="2168434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4774110" y="2168434"/>
              <a:ext cx="398498" cy="47026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4" name="Google Shape;54;p3"/>
            <p:cNvSpPr/>
            <p:nvPr/>
          </p:nvSpPr>
          <p:spPr>
            <a:xfrm rot="5400000">
              <a:off x="2438010" y="3436923"/>
              <a:ext cx="812682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 rot="5400000">
              <a:off x="2819819" y="3615145"/>
              <a:ext cx="375634" cy="47026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3337718" y="3434817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 flipH="1" rot="10800000">
              <a:off x="3664287" y="3625411"/>
              <a:ext cx="613954" cy="1152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 flipH="1" rot="10800000">
              <a:off x="3664287" y="3905082"/>
              <a:ext cx="613954" cy="1152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379400" y="3444846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 flipH="1" rot="10800000">
              <a:off x="4705969" y="3635439"/>
              <a:ext cx="251547" cy="12666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4705969" y="3907257"/>
              <a:ext cx="535580" cy="479573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2" name="Google Shape;62;p3"/>
            <p:cNvSpPr/>
            <p:nvPr/>
          </p:nvSpPr>
          <p:spPr>
            <a:xfrm rot="10800000">
              <a:off x="4904818" y="3898537"/>
              <a:ext cx="535580" cy="479573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3" name="Google Shape;63;p3"/>
            <p:cNvSpPr/>
            <p:nvPr/>
          </p:nvSpPr>
          <p:spPr>
            <a:xfrm flipH="1" rot="10800000">
              <a:off x="4795019" y="3635439"/>
              <a:ext cx="251547" cy="12666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überschrift">
  <p:cSld name="Abschnittsüberschrift">
    <p:bg>
      <p:bgPr>
        <a:solidFill>
          <a:srgbClr val="001746">
            <a:alpha val="49411"/>
          </a:srgbClr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"/>
          <p:cNvSpPr/>
          <p:nvPr/>
        </p:nvSpPr>
        <p:spPr>
          <a:xfrm>
            <a:off x="7344991" y="32907906"/>
            <a:ext cx="16777864" cy="187220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rgbClr val="00174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900"/>
              <a:buFont typeface="Arial"/>
              <a:buNone/>
            </a:pPr>
            <a:r>
              <a:t/>
            </a:r>
            <a:endParaRPr b="0" i="0" sz="69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6" name="Google Shape;66;p4"/>
          <p:cNvSpPr/>
          <p:nvPr/>
        </p:nvSpPr>
        <p:spPr>
          <a:xfrm>
            <a:off x="1008287" y="648322"/>
            <a:ext cx="23330592" cy="3240360"/>
          </a:xfrm>
          <a:prstGeom prst="roundRect">
            <a:avLst>
              <a:gd fmla="val 16667" name="adj"/>
            </a:avLst>
          </a:prstGeom>
          <a:solidFill>
            <a:srgbClr val="001746"/>
          </a:solidFill>
          <a:ln cap="flat" cmpd="sng" w="1270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44450" algn="ctr" dir="5400000" dist="27940">
              <a:srgbClr val="000000">
                <a:alpha val="31372"/>
              </a:srgbClr>
            </a:outerShdw>
          </a:effectLst>
        </p:spPr>
        <p:txBody>
          <a:bodyPr anchorCtr="0" anchor="t" bIns="174850" lIns="349725" spcFirstLastPara="1" rIns="349725" wrap="square" tIns="1748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400"/>
              <a:buFont typeface="Corbe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4"/>
          <p:cNvSpPr txBox="1"/>
          <p:nvPr>
            <p:ph type="title"/>
          </p:nvPr>
        </p:nvSpPr>
        <p:spPr>
          <a:xfrm>
            <a:off x="1152303" y="648322"/>
            <a:ext cx="22970552" cy="324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54150" lIns="108300" spcFirstLastPara="1" rIns="108300" wrap="square" tIns="541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C:\Users\Yi Li\AppData\Local\Temp\notesC9812B\~3542819.png" id="68" name="Google Shape;6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4463" y="33220215"/>
            <a:ext cx="2952328" cy="14424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PB_Standard.png" id="69" name="Google Shape;6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61015" y="33220768"/>
            <a:ext cx="4757598" cy="124648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0" name="Google Shape;70;p4"/>
          <p:cNvGrpSpPr/>
          <p:nvPr/>
        </p:nvGrpSpPr>
        <p:grpSpPr>
          <a:xfrm>
            <a:off x="17861694" y="33163890"/>
            <a:ext cx="1299935" cy="1200032"/>
            <a:chOff x="1645920" y="1071155"/>
            <a:chExt cx="6296297" cy="5299166"/>
          </a:xfrm>
        </p:grpSpPr>
        <p:sp>
          <p:nvSpPr>
            <p:cNvPr id="71" name="Google Shape;71;p4"/>
            <p:cNvSpPr/>
            <p:nvPr/>
          </p:nvSpPr>
          <p:spPr>
            <a:xfrm>
              <a:off x="5357315" y="3444845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2" name="Google Shape;72;p4"/>
            <p:cNvSpPr/>
            <p:nvPr/>
          </p:nvSpPr>
          <p:spPr>
            <a:xfrm flipH="1" rot="10800000">
              <a:off x="5897483" y="3627585"/>
              <a:ext cx="352407" cy="66341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 flipH="1" rot="10800000">
              <a:off x="5321154" y="3625410"/>
              <a:ext cx="352407" cy="66341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1645920" y="1071155"/>
              <a:ext cx="3637684" cy="3474167"/>
            </a:xfrm>
            <a:custGeom>
              <a:rect b="b" l="l" r="r" t="t"/>
              <a:pathLst>
                <a:path extrusionOk="0" h="3474167" w="3637684">
                  <a:moveTo>
                    <a:pt x="2455817" y="0"/>
                  </a:moveTo>
                  <a:cubicBezTo>
                    <a:pt x="2879664" y="0"/>
                    <a:pt x="3278433" y="91667"/>
                    <a:pt x="3626405" y="253047"/>
                  </a:cubicBezTo>
                  <a:lnTo>
                    <a:pt x="3637684" y="258897"/>
                  </a:lnTo>
                  <a:lnTo>
                    <a:pt x="3394165" y="248196"/>
                  </a:lnTo>
                  <a:cubicBezTo>
                    <a:pt x="1791362" y="248196"/>
                    <a:pt x="492033" y="1378894"/>
                    <a:pt x="492033" y="2773681"/>
                  </a:cubicBezTo>
                  <a:cubicBezTo>
                    <a:pt x="492033" y="2948030"/>
                    <a:pt x="512335" y="3118251"/>
                    <a:pt x="550994" y="3282654"/>
                  </a:cubicBezTo>
                  <a:lnTo>
                    <a:pt x="607581" y="3474167"/>
                  </a:lnTo>
                  <a:lnTo>
                    <a:pt x="560789" y="3430214"/>
                  </a:lnTo>
                  <a:cubicBezTo>
                    <a:pt x="210452" y="3067800"/>
                    <a:pt x="0" y="2603177"/>
                    <a:pt x="0" y="2096589"/>
                  </a:cubicBezTo>
                  <a:cubicBezTo>
                    <a:pt x="0" y="938675"/>
                    <a:pt x="1099507" y="0"/>
                    <a:pt x="2455817" y="0"/>
                  </a:cubicBezTo>
                  <a:close/>
                </a:path>
              </a:pathLst>
            </a:cu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 cap="flat" cmpd="sng" w="19050">
              <a:solidFill>
                <a:srgbClr val="535A7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2253501" y="1330052"/>
              <a:ext cx="5688716" cy="5040269"/>
            </a:xfrm>
            <a:custGeom>
              <a:rect b="b" l="l" r="r" t="t"/>
              <a:pathLst>
                <a:path extrusionOk="0" h="5040269" w="5688716">
                  <a:moveTo>
                    <a:pt x="3030103" y="0"/>
                  </a:moveTo>
                  <a:lnTo>
                    <a:pt x="3083310" y="2338"/>
                  </a:lnTo>
                  <a:cubicBezTo>
                    <a:pt x="4546728" y="131668"/>
                    <a:pt x="5688716" y="1207171"/>
                    <a:pt x="5688716" y="2514784"/>
                  </a:cubicBezTo>
                  <a:cubicBezTo>
                    <a:pt x="5688716" y="3909571"/>
                    <a:pt x="4389387" y="5040269"/>
                    <a:pt x="2786584" y="5040269"/>
                  </a:cubicBezTo>
                  <a:cubicBezTo>
                    <a:pt x="1484307" y="5040269"/>
                    <a:pt x="382370" y="4293832"/>
                    <a:pt x="14926" y="3265786"/>
                  </a:cubicBezTo>
                  <a:lnTo>
                    <a:pt x="0" y="3215270"/>
                  </a:lnTo>
                  <a:lnTo>
                    <a:pt x="111711" y="3320204"/>
                  </a:lnTo>
                  <a:cubicBezTo>
                    <a:pt x="556127" y="3699612"/>
                    <a:pt x="1170081" y="3934281"/>
                    <a:pt x="1848236" y="3934281"/>
                  </a:cubicBezTo>
                  <a:cubicBezTo>
                    <a:pt x="3204546" y="3934281"/>
                    <a:pt x="4304053" y="2995606"/>
                    <a:pt x="4304053" y="1837692"/>
                  </a:cubicBezTo>
                  <a:cubicBezTo>
                    <a:pt x="4304053" y="1113996"/>
                    <a:pt x="3874558" y="475940"/>
                    <a:pt x="3221307" y="99168"/>
                  </a:cubicBezTo>
                  <a:lnTo>
                    <a:pt x="3030103" y="0"/>
                  </a:lnTo>
                  <a:close/>
                </a:path>
              </a:pathLst>
            </a:cu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 cap="flat" cmpd="sng" w="19050">
              <a:solidFill>
                <a:srgbClr val="535A7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3487783" y="2168434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7" name="Google Shape;77;p4"/>
            <p:cNvSpPr/>
            <p:nvPr/>
          </p:nvSpPr>
          <p:spPr>
            <a:xfrm flipH="1" rot="10800000">
              <a:off x="3814352" y="2359028"/>
              <a:ext cx="613954" cy="1152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8" name="Google Shape;78;p4"/>
            <p:cNvSpPr/>
            <p:nvPr/>
          </p:nvSpPr>
          <p:spPr>
            <a:xfrm flipH="1" rot="10800000">
              <a:off x="3814352" y="2638699"/>
              <a:ext cx="613954" cy="1152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4526438" y="2168434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4774110" y="2168434"/>
              <a:ext cx="398498" cy="47026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1" name="Google Shape;81;p4"/>
            <p:cNvSpPr/>
            <p:nvPr/>
          </p:nvSpPr>
          <p:spPr>
            <a:xfrm rot="5400000">
              <a:off x="2438010" y="3436923"/>
              <a:ext cx="812682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2" name="Google Shape;82;p4"/>
            <p:cNvSpPr/>
            <p:nvPr/>
          </p:nvSpPr>
          <p:spPr>
            <a:xfrm rot="5400000">
              <a:off x="2819819" y="3615145"/>
              <a:ext cx="375634" cy="47026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3337718" y="3434817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4" name="Google Shape;84;p4"/>
            <p:cNvSpPr/>
            <p:nvPr/>
          </p:nvSpPr>
          <p:spPr>
            <a:xfrm flipH="1" rot="10800000">
              <a:off x="3664287" y="3625411"/>
              <a:ext cx="613954" cy="1152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5" name="Google Shape;85;p4"/>
            <p:cNvSpPr/>
            <p:nvPr/>
          </p:nvSpPr>
          <p:spPr>
            <a:xfrm flipH="1" rot="10800000">
              <a:off x="3664287" y="3905082"/>
              <a:ext cx="613954" cy="11520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4379400" y="3444846"/>
              <a:ext cx="862149" cy="796835"/>
            </a:xfrm>
            <a:prstGeom prst="ellipse">
              <a:avLst/>
            </a:prstGeom>
            <a:gradFill>
              <a:gsLst>
                <a:gs pos="0">
                  <a:srgbClr val="F7F8FA"/>
                </a:gs>
                <a:gs pos="74000">
                  <a:srgbClr val="525A7D"/>
                </a:gs>
                <a:gs pos="83000">
                  <a:srgbClr val="002060"/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7" name="Google Shape;87;p4"/>
            <p:cNvSpPr/>
            <p:nvPr/>
          </p:nvSpPr>
          <p:spPr>
            <a:xfrm flipH="1" rot="10800000">
              <a:off x="4705969" y="3635439"/>
              <a:ext cx="251547" cy="12666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4705969" y="3907257"/>
              <a:ext cx="535580" cy="479573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9" name="Google Shape;89;p4"/>
            <p:cNvSpPr/>
            <p:nvPr/>
          </p:nvSpPr>
          <p:spPr>
            <a:xfrm rot="10800000">
              <a:off x="4904818" y="3898537"/>
              <a:ext cx="535580" cy="479573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0" name="Google Shape;90;p4"/>
            <p:cNvSpPr/>
            <p:nvPr/>
          </p:nvSpPr>
          <p:spPr>
            <a:xfrm flipH="1" rot="10800000">
              <a:off x="4795019" y="3635439"/>
              <a:ext cx="251547" cy="12666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900"/>
                <a:buFont typeface="Arial"/>
                <a:buNone/>
              </a:pPr>
              <a:r>
                <a:t/>
              </a:r>
              <a:endParaRPr b="0" i="0" sz="69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pic>
        <p:nvPicPr>
          <p:cNvPr id="91" name="Google Shape;9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637579" y="33411962"/>
            <a:ext cx="4343226" cy="10848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benannt-1.wmf" id="10" name="Google Shape;10;p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 rot="5400000">
            <a:off x="-1127901" y="9689814"/>
            <a:ext cx="27399761" cy="2080070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/>
          <p:nvPr/>
        </p:nvSpPr>
        <p:spPr>
          <a:xfrm>
            <a:off x="936279" y="4608762"/>
            <a:ext cx="23474608" cy="30315367"/>
          </a:xfrm>
          <a:prstGeom prst="roundRect">
            <a:avLst>
              <a:gd fmla="val 3143" name="adj"/>
            </a:avLst>
          </a:prstGeom>
          <a:solidFill>
            <a:srgbClr val="FFFFFF">
              <a:alpha val="90196"/>
            </a:srgbClr>
          </a:solidFill>
          <a:ln>
            <a:noFill/>
          </a:ln>
        </p:spPr>
        <p:txBody>
          <a:bodyPr anchorCtr="0" anchor="t" bIns="54150" lIns="108300" spcFirstLastPara="1" rIns="108300" wrap="square" tIns="54150">
            <a:noAutofit/>
          </a:bodyPr>
          <a:lstStyle/>
          <a:p>
            <a:pPr indent="-1311487" lvl="0" marL="157378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85"/>
              <a:buFont typeface="Noto Sans Symbols"/>
              <a:buNone/>
            </a:pPr>
            <a:r>
              <a:t/>
            </a:r>
            <a:endParaRPr b="0" i="0" sz="4300" u="none" cap="none" strike="noStrike">
              <a:solidFill>
                <a:srgbClr val="00174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descr="visitenkarte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770387" y="30658843"/>
            <a:ext cx="7971362" cy="498044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3.png"/><Relationship Id="rId5" Type="http://schemas.openxmlformats.org/officeDocument/2006/relationships/image" Target="../media/image15.png"/><Relationship Id="rId6" Type="http://schemas.openxmlformats.org/officeDocument/2006/relationships/image" Target="../media/image4.jpg"/><Relationship Id="rId7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/>
          <p:nvPr/>
        </p:nvSpPr>
        <p:spPr>
          <a:xfrm>
            <a:off x="2592463" y="32102884"/>
            <a:ext cx="4722825" cy="2378420"/>
          </a:xfrm>
          <a:prstGeom prst="rect">
            <a:avLst/>
          </a:prstGeom>
          <a:noFill/>
          <a:ln>
            <a:noFill/>
          </a:ln>
        </p:spPr>
        <p:txBody>
          <a:bodyPr anchorCtr="0" anchor="t" bIns="174850" lIns="349725" spcFirstLastPara="1" rIns="349725" wrap="square" tIns="1748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de-DE" sz="2800" u="none" cap="none" strike="noStrike">
                <a:solidFill>
                  <a:srgbClr val="001746"/>
                </a:solidFill>
                <a:latin typeface="Corbel"/>
                <a:ea typeface="Corbel"/>
                <a:cs typeface="Corbel"/>
                <a:sym typeface="Corbel"/>
              </a:rPr>
              <a:t>Project coordination</a:t>
            </a:r>
            <a:endParaRPr b="1" i="0" sz="2800" u="none" cap="none" strike="noStrike">
              <a:solidFill>
                <a:srgbClr val="001746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de-DE" sz="2800" u="none" cap="none" strike="noStrike">
                <a:solidFill>
                  <a:srgbClr val="001746"/>
                </a:solidFill>
                <a:latin typeface="Corbel"/>
                <a:ea typeface="Corbel"/>
                <a:cs typeface="Corbel"/>
                <a:sym typeface="Corbel"/>
              </a:rPr>
              <a:t>Prof. Dr. Marc Beutner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174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97" name="Google Shape;97;p1"/>
          <p:cNvGrpSpPr/>
          <p:nvPr/>
        </p:nvGrpSpPr>
        <p:grpSpPr>
          <a:xfrm>
            <a:off x="7272983" y="31035698"/>
            <a:ext cx="16890844" cy="885349"/>
            <a:chOff x="7473849" y="32099556"/>
            <a:chExt cx="16890844" cy="885349"/>
          </a:xfrm>
        </p:grpSpPr>
        <p:sp>
          <p:nvSpPr>
            <p:cNvPr id="98" name="Google Shape;98;p1"/>
            <p:cNvSpPr/>
            <p:nvPr/>
          </p:nvSpPr>
          <p:spPr>
            <a:xfrm>
              <a:off x="7593304" y="32099556"/>
              <a:ext cx="16771389" cy="885349"/>
            </a:xfrm>
            <a:prstGeom prst="roundRect">
              <a:avLst>
                <a:gd fmla="val 16667" name="adj"/>
              </a:avLst>
            </a:prstGeom>
            <a:solidFill>
              <a:srgbClr val="E61E6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de-DE" sz="1000" u="none" cap="none" strike="noStrike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a</a:t>
              </a:r>
              <a:br>
                <a:rPr b="0" i="0" lang="de-DE" sz="1000" u="none" cap="none" strike="noStrike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</a:br>
              <a:r>
                <a:rPr b="0" i="0" lang="de-DE" sz="2600" u="none" cap="none" strike="noStrike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https://EU-CERT.eduproject.eu</a:t>
              </a:r>
              <a:endParaRPr b="0" i="0" sz="3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de-DE" sz="10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"/>
            <p:cNvSpPr txBox="1"/>
            <p:nvPr/>
          </p:nvSpPr>
          <p:spPr>
            <a:xfrm>
              <a:off x="7473849" y="32331842"/>
              <a:ext cx="3493378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de-DE" sz="3200" u="none" cap="none" strike="noStrike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••••••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20845501" y="32331842"/>
              <a:ext cx="3493378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de-DE" sz="3200" u="none" cap="none" strike="noStrike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••••••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1" name="Google Shape;101;p1"/>
          <p:cNvSpPr/>
          <p:nvPr/>
        </p:nvSpPr>
        <p:spPr>
          <a:xfrm>
            <a:off x="644213" y="895098"/>
            <a:ext cx="23493800" cy="16561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de-DE" sz="60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EU-CERT</a:t>
            </a:r>
            <a:br>
              <a:rPr b="0" i="0" lang="de-DE" sz="44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b="0" i="0" lang="de-DE" sz="44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European Certificates and Accreditation for European Projects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2" name="Google Shape;102;p1"/>
          <p:cNvGrpSpPr/>
          <p:nvPr/>
        </p:nvGrpSpPr>
        <p:grpSpPr>
          <a:xfrm>
            <a:off x="1474801" y="4804192"/>
            <a:ext cx="22313810" cy="5394028"/>
            <a:chOff x="1474802" y="4804192"/>
            <a:chExt cx="22663200" cy="9026041"/>
          </a:xfrm>
        </p:grpSpPr>
        <p:sp>
          <p:nvSpPr>
            <p:cNvPr id="103" name="Google Shape;103;p1"/>
            <p:cNvSpPr/>
            <p:nvPr/>
          </p:nvSpPr>
          <p:spPr>
            <a:xfrm>
              <a:off x="1474802" y="4804192"/>
              <a:ext cx="22663200" cy="8609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A2BBD6"/>
                </a:gs>
                <a:gs pos="50000">
                  <a:srgbClr val="C6D4E4"/>
                </a:gs>
                <a:gs pos="100000">
                  <a:srgbClr val="E3E9F1"/>
                </a:gs>
              </a:gsLst>
              <a:lin ang="2700000" scaled="0"/>
            </a:gradFill>
            <a:ln cap="flat" cmpd="sng" w="9525">
              <a:solidFill>
                <a:srgbClr val="00206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t/>
              </a:r>
              <a:endParaRPr b="0" i="0" sz="3000" u="none" cap="none" strike="noStrike">
                <a:solidFill>
                  <a:srgbClr val="002060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1903079" y="5738633"/>
              <a:ext cx="21322200" cy="809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1" lang="de-DE" sz="3200" u="sng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Preliminarna istraživanja EU-CERT-a - Analiza potreba (Zima 2020., N=250)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de-DE" sz="320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87% konzultiranih korisnika žali se na nedostatnu transparentnost i slabu kvalitetu rezultata projekata Europskog obrazovanja odraslih koji se ne mogu primijeniti u svakodnevnoj praksi obrazovanja odraslih.</a:t>
              </a:r>
              <a:endParaRPr sz="3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de-DE" sz="320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86.5% je izjavilo da postoji snažna potreba za usvajanje pristupa utemeljenih na dokazima za certificiranje i da su certifikati vrlo potrebni u obrazovanju odraslih. Sudionici su naglasili da je potreba posebno za akreditiranim certifikatima.</a:t>
              </a:r>
              <a:endParaRPr sz="3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de-DE" sz="320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84% je odgovorilo da su projekti obrazovanja odraslih EU-a viđeni kritički s obzirom na kvalitetu svojih rezultata.</a:t>
              </a:r>
              <a:endParaRPr sz="3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de-DE" sz="320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Sudionici su naglasili da mnogi projekti EU-a stvaraju rezultate za obrazovanje odraslih, ali </a:t>
              </a:r>
              <a:endParaRPr sz="3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de-DE" sz="320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(a) malo ljudi je svjesno njih (79%),</a:t>
              </a:r>
              <a:endParaRPr sz="3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de-DE" sz="320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(b) kvaliteta rezultata nije certificirana (87%), i </a:t>
              </a:r>
              <a:endParaRPr sz="3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de-DE" sz="320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(c) mogućnosti za dobar prijenos u druge organizacije za obrazovanje odraslih nisu jasno definirane (89.5%).</a:t>
              </a:r>
              <a:endParaRPr sz="3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t/>
              </a:r>
              <a:endParaRPr b="0" i="0" sz="32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Corbel"/>
                <a:buNone/>
              </a:pPr>
              <a:r>
                <a:t/>
              </a:r>
              <a:endParaRPr b="0" i="0" sz="3000" u="none" cap="none" strike="noStrike">
                <a:solidFill>
                  <a:srgbClr val="002060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105" name="Google Shape;105;p1"/>
          <p:cNvSpPr txBox="1"/>
          <p:nvPr/>
        </p:nvSpPr>
        <p:spPr>
          <a:xfrm>
            <a:off x="1243620" y="2801407"/>
            <a:ext cx="13905501" cy="1413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26229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60"/>
              <a:buFont typeface="Noto Sans Symbols"/>
              <a:buNone/>
            </a:pPr>
            <a:r>
              <a:rPr b="0" i="1" lang="de-DE" sz="2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Reference Number: </a:t>
            </a:r>
            <a:r>
              <a:rPr b="0" i="0" lang="de-DE" sz="2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2021-1-DE02-KA220-ADU-000033541 </a:t>
            </a:r>
            <a:br>
              <a:rPr b="0" i="0" lang="de-DE" sz="2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b="0" i="0" lang="de-DE" sz="2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Duration: 01.02.2022 – 31.05.2024 (28 month)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262298" marR="0" rtl="0" algn="l">
              <a:lnSpc>
                <a:spcPct val="100000"/>
              </a:lnSpc>
              <a:spcBef>
                <a:spcPts val="2677"/>
              </a:spcBef>
              <a:spcAft>
                <a:spcPts val="0"/>
              </a:spcAft>
              <a:buClr>
                <a:schemeClr val="dk2"/>
              </a:buClr>
              <a:buSzPts val="266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106" name="Google Shape;106;p1"/>
          <p:cNvGrpSpPr/>
          <p:nvPr/>
        </p:nvGrpSpPr>
        <p:grpSpPr>
          <a:xfrm>
            <a:off x="1394301" y="10236750"/>
            <a:ext cx="10974414" cy="7382396"/>
            <a:chOff x="1522911" y="15598690"/>
            <a:chExt cx="10789665" cy="7382396"/>
          </a:xfrm>
        </p:grpSpPr>
        <p:sp>
          <p:nvSpPr>
            <p:cNvPr id="107" name="Google Shape;107;p1"/>
            <p:cNvSpPr/>
            <p:nvPr/>
          </p:nvSpPr>
          <p:spPr>
            <a:xfrm>
              <a:off x="1522911" y="15598690"/>
              <a:ext cx="10789665" cy="7382396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A2BBD6"/>
                </a:gs>
                <a:gs pos="50000">
                  <a:srgbClr val="C6D4E4"/>
                </a:gs>
                <a:gs pos="100000">
                  <a:srgbClr val="E3E9F1"/>
                </a:gs>
              </a:gsLst>
              <a:lin ang="2700000" scaled="0"/>
            </a:gradFill>
            <a:ln cap="flat" cmpd="sng" w="9525">
              <a:solidFill>
                <a:srgbClr val="00206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t/>
              </a:r>
              <a:endParaRPr b="0" i="0" sz="3000" u="none" cap="none" strike="noStrike">
                <a:solidFill>
                  <a:srgbClr val="002060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08" name="Google Shape;108;p1"/>
            <p:cNvSpPr txBox="1"/>
            <p:nvPr/>
          </p:nvSpPr>
          <p:spPr>
            <a:xfrm>
              <a:off x="1732198" y="15797320"/>
              <a:ext cx="10060657" cy="39692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262298" marR="0" rtl="0" algn="just">
                <a:lnSpc>
                  <a:spcPct val="100000"/>
                </a:lnSpc>
                <a:spcBef>
                  <a:spcPts val="2677"/>
                </a:spcBef>
                <a:spcAft>
                  <a:spcPts val="0"/>
                </a:spcAft>
                <a:buClr>
                  <a:schemeClr val="dk2"/>
                </a:buClr>
                <a:buSzPts val="3040"/>
                <a:buFont typeface="Noto Sans Symbols"/>
                <a:buNone/>
              </a:pPr>
              <a:r>
                <a:rPr b="1" lang="de-DE" sz="3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Ovdje dolazi u akciju projekt EU-CERT.</a:t>
              </a:r>
              <a:endParaRPr b="1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262298" marR="0" rtl="0" algn="just">
                <a:lnSpc>
                  <a:spcPct val="100000"/>
                </a:lnSpc>
                <a:spcBef>
                  <a:spcPts val="2677"/>
                </a:spcBef>
                <a:spcAft>
                  <a:spcPts val="0"/>
                </a:spcAft>
                <a:buClr>
                  <a:schemeClr val="dk2"/>
                </a:buClr>
                <a:buSzPts val="3040"/>
                <a:buFont typeface="Noto Sans Symbols"/>
                <a:buNone/>
              </a:pPr>
              <a:r>
                <a:t/>
              </a:r>
              <a:endParaRPr b="1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262298" marR="0" rtl="0" algn="just">
                <a:lnSpc>
                  <a:spcPct val="100000"/>
                </a:lnSpc>
                <a:spcBef>
                  <a:spcPts val="2677"/>
                </a:spcBef>
                <a:spcAft>
                  <a:spcPts val="0"/>
                </a:spcAft>
                <a:buClr>
                  <a:schemeClr val="dk2"/>
                </a:buClr>
                <a:buSzPts val="3040"/>
                <a:buFont typeface="Noto Sans Symbols"/>
                <a:buNone/>
              </a:pPr>
              <a:r>
                <a:rPr lang="de-DE" sz="3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Projekt nastoji unaprijediti kvalitetu obrazovanja odraslih i pomaže osigurati da pružatelji obrazovanja odraslih mogu pronaći visokokvalitetne rezultate obrazovanja odraslih koji se mogu koristiti u praksi i temelje se na izvrsnim projektima obrazovanja odraslih.</a:t>
              </a:r>
              <a:endPara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262298" marR="0" rtl="0" algn="just">
                <a:lnSpc>
                  <a:spcPct val="100000"/>
                </a:lnSpc>
                <a:spcBef>
                  <a:spcPts val="2677"/>
                </a:spcBef>
                <a:spcAft>
                  <a:spcPts val="0"/>
                </a:spcAft>
                <a:buClr>
                  <a:schemeClr val="dk2"/>
                </a:buClr>
                <a:buSzPts val="3040"/>
                <a:buFont typeface="Noto Sans Symbols"/>
                <a:buNone/>
              </a:pPr>
              <a:r>
                <a:rPr lang="de-DE" sz="3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Stoga, konzorcij projekta će razviti mehanizam za praćenje učinkovitosti projekata obrazovanja odraslih putem akreditacijskog sustava koji se temelji na jasnim kriterijima i čvrstom postupku akreditacije.</a:t>
              </a:r>
              <a:r>
                <a:rPr b="0" i="0" lang="de-DE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9" name="Google Shape;109;p1"/>
          <p:cNvGrpSpPr/>
          <p:nvPr/>
        </p:nvGrpSpPr>
        <p:grpSpPr>
          <a:xfrm>
            <a:off x="12998958" y="10303641"/>
            <a:ext cx="10809892" cy="12872228"/>
            <a:chOff x="12998958" y="15604967"/>
            <a:chExt cx="10809892" cy="7570902"/>
          </a:xfrm>
        </p:grpSpPr>
        <p:sp>
          <p:nvSpPr>
            <p:cNvPr id="110" name="Google Shape;110;p1"/>
            <p:cNvSpPr/>
            <p:nvPr/>
          </p:nvSpPr>
          <p:spPr>
            <a:xfrm>
              <a:off x="12998958" y="15604967"/>
              <a:ext cx="10789665" cy="7382396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A2BBD6"/>
                </a:gs>
                <a:gs pos="50000">
                  <a:srgbClr val="C6D4E4"/>
                </a:gs>
                <a:gs pos="100000">
                  <a:srgbClr val="E3E9F1"/>
                </a:gs>
              </a:gsLst>
              <a:lin ang="2700000" scaled="0"/>
            </a:gradFill>
            <a:ln cap="flat" cmpd="sng" w="9525">
              <a:solidFill>
                <a:srgbClr val="00206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t/>
              </a:r>
              <a:endParaRPr b="0" i="0" sz="3000" u="none" cap="none" strike="noStrike">
                <a:solidFill>
                  <a:srgbClr val="002060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11" name="Google Shape;111;p1"/>
            <p:cNvSpPr txBox="1"/>
            <p:nvPr/>
          </p:nvSpPr>
          <p:spPr>
            <a:xfrm>
              <a:off x="13750450" y="15822066"/>
              <a:ext cx="10058400" cy="7353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0" spcFirstLastPara="1" rIns="0" wrap="square" tIns="45700">
              <a:normAutofit/>
            </a:bodyPr>
            <a:lstStyle/>
            <a:p>
              <a:pPr indent="-91440" lvl="0" marL="91440" marR="0" rtl="0" algn="l">
                <a:lnSpc>
                  <a:spcPct val="90000"/>
                </a:lnSpc>
                <a:spcBef>
                  <a:spcPts val="1400"/>
                </a:spcBef>
                <a:spcAft>
                  <a:spcPts val="0"/>
                </a:spcAft>
                <a:buClr>
                  <a:srgbClr val="1CADE4"/>
                </a:buClr>
                <a:buSzPts val="4000"/>
                <a:buFont typeface="Calibri"/>
                <a:buChar char=" "/>
              </a:pPr>
              <a:r>
                <a:rPr b="1" lang="de-DE" sz="4000">
                  <a:latin typeface="Calibri"/>
                  <a:ea typeface="Calibri"/>
                  <a:cs typeface="Calibri"/>
                  <a:sym typeface="Calibri"/>
                </a:rPr>
                <a:t>Prednosti EU-CERT-a:</a:t>
              </a:r>
              <a:endParaRPr b="1" sz="4000">
                <a:latin typeface="Calibri"/>
                <a:ea typeface="Calibri"/>
                <a:cs typeface="Calibri"/>
                <a:sym typeface="Calibri"/>
              </a:endParaRPr>
            </a:p>
            <a:p>
              <a:pPr indent="-91440" lvl="0" marL="91440" marR="0" rtl="0" algn="l">
                <a:lnSpc>
                  <a:spcPct val="90000"/>
                </a:lnSpc>
                <a:spcBef>
                  <a:spcPts val="1400"/>
                </a:spcBef>
                <a:spcAft>
                  <a:spcPts val="0"/>
                </a:spcAft>
                <a:buClr>
                  <a:srgbClr val="1CADE4"/>
                </a:buClr>
                <a:buSzPts val="4000"/>
                <a:buFont typeface="Calibri"/>
                <a:buChar char=" "/>
              </a:pPr>
              <a:r>
                <a:rPr b="1" lang="de-DE" sz="4000">
                  <a:latin typeface="Calibri"/>
                  <a:ea typeface="Calibri"/>
                  <a:cs typeface="Calibri"/>
                  <a:sym typeface="Calibri"/>
                </a:rPr>
                <a:t>Ovo će pomoći u podršci zajedničkim vrijednostima u obrazovanju odraslih i biti temelj za građansko angažiranje koje potiču izvrsni pristupi obrazovanju odraslih. Osim toga, potiče sudjelovanje europskih obrazovatelja odraslih u mreži visokokvalitetnog obrazovanja odraslih s osiguranim standardima.</a:t>
              </a:r>
              <a:endParaRPr b="1" sz="4000">
                <a:latin typeface="Calibri"/>
                <a:ea typeface="Calibri"/>
                <a:cs typeface="Calibri"/>
                <a:sym typeface="Calibri"/>
              </a:endParaRPr>
            </a:p>
            <a:p>
              <a:pPr indent="-91440" lvl="0" marL="91440" marR="0" rtl="0" algn="l">
                <a:lnSpc>
                  <a:spcPct val="90000"/>
                </a:lnSpc>
                <a:spcBef>
                  <a:spcPts val="1400"/>
                </a:spcBef>
                <a:spcAft>
                  <a:spcPts val="0"/>
                </a:spcAft>
                <a:buClr>
                  <a:srgbClr val="1CADE4"/>
                </a:buClr>
                <a:buSzPts val="4000"/>
                <a:buFont typeface="Calibri"/>
                <a:buChar char=" "/>
              </a:pPr>
              <a:r>
                <a:rPr b="1" lang="de-DE" sz="4000">
                  <a:latin typeface="Calibri"/>
                  <a:ea typeface="Calibri"/>
                  <a:cs typeface="Calibri"/>
                  <a:sym typeface="Calibri"/>
                </a:rPr>
                <a:t>Akreditacijski sustav za projekte koji se provode u okviru obrazovanja odraslih promiče ideju ERAMUS+ i pruža dodatan način transparentnosti i vidljivosti u Europi.</a:t>
              </a:r>
              <a:endParaRPr b="1" sz="4000">
                <a:latin typeface="Calibri"/>
                <a:ea typeface="Calibri"/>
                <a:cs typeface="Calibri"/>
                <a:sym typeface="Calibri"/>
              </a:endParaRPr>
            </a:p>
            <a:p>
              <a:pPr indent="-91440" lvl="0" marL="91440" marR="0" rtl="0" algn="l">
                <a:lnSpc>
                  <a:spcPct val="90000"/>
                </a:lnSpc>
                <a:spcBef>
                  <a:spcPts val="1400"/>
                </a:spcBef>
                <a:spcAft>
                  <a:spcPts val="0"/>
                </a:spcAft>
                <a:buClr>
                  <a:srgbClr val="1CADE4"/>
                </a:buClr>
                <a:buSzPts val="4000"/>
                <a:buFont typeface="Calibri"/>
                <a:buChar char=" "/>
              </a:pPr>
              <a:r>
                <a:rPr b="1" lang="de-DE" sz="4000">
                  <a:latin typeface="Calibri"/>
                  <a:ea typeface="Calibri"/>
                  <a:cs typeface="Calibri"/>
                  <a:sym typeface="Calibri"/>
                </a:rPr>
                <a:t>Svi stariji i svi europski građani imaju mogućnost pronaći izvrsne resurse za obrazovanje odraslih putem informacija o akreditaciji i standardima. To je ključna osnova za unapređenje osiguranja kvalitete u obrazovanju odraslih.</a:t>
              </a:r>
              <a:endParaRPr b="1" sz="40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112" name="Google Shape;112;p1"/>
          <p:cNvGraphicFramePr/>
          <p:nvPr/>
        </p:nvGraphicFramePr>
        <p:xfrm>
          <a:off x="1394301" y="232298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{342E5B61-A941-4487-BFB8-42FEF9E01292}</a:tableStyleId>
              </a:tblPr>
              <a:tblGrid>
                <a:gridCol w="3488450"/>
                <a:gridCol w="12130650"/>
                <a:gridCol w="6795425"/>
              </a:tblGrid>
              <a:tr h="503150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None/>
                      </a:pPr>
                      <a:r>
                        <a:rPr lang="de-DE" sz="4000"/>
                        <a:t>Rezultati projekta EU-CERT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</a:tr>
              <a:tr h="503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1" lang="de-DE" sz="3200" u="none" cap="none" strike="noStrike"/>
                        <a:t>Project Results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1" lang="de-DE" sz="3200" u="none" cap="none" strike="noStrike"/>
                        <a:t>Activity Title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1" lang="de-DE" sz="3200" u="none" cap="none" strike="noStrike"/>
                        <a:t>Leading Organisation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78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Project Result 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EU-CERT - Research on Quality criteria, Accreditation and Certificate Structures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University of Paderborn – Germany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78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Project Result 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EU-CERT - Concept Design for Accredition and Certification Processes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STANDO - Cyprus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78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Project Result  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EU-CERT - Accreditation Website and Data-base Design and Programming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Ingenious Knowledge GmbH - Germany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503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Project Result 4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EU-CERT - Accreditation Handbook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Corbel"/>
                        <a:buNone/>
                      </a:pPr>
                      <a:r>
                        <a:rPr lang="de-DE" sz="2800" u="none" cap="none" strike="noStrike"/>
                        <a:t>University of Paderborn - Germany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78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Project Result 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EU-CERT - Accreditation and Certification - Roll-out to adult education providers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Esquare - France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78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Project Result  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EU-CERT - Policy paper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Associação Rede de Universidades da Terceira Idade - Portugal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78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Project Result 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EU-CERT - Layman ́s report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de-DE" sz="2800" u="none" cap="none" strike="noStrike"/>
                        <a:t>TIR Consulting Group j.d.o.o - Croatia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pSp>
        <p:nvGrpSpPr>
          <p:cNvPr id="113" name="Google Shape;113;p1"/>
          <p:cNvGrpSpPr/>
          <p:nvPr/>
        </p:nvGrpSpPr>
        <p:grpSpPr>
          <a:xfrm>
            <a:off x="1474801" y="17869272"/>
            <a:ext cx="13048695" cy="4863092"/>
            <a:chOff x="1567903" y="23502275"/>
            <a:chExt cx="12735158" cy="7382396"/>
          </a:xfrm>
        </p:grpSpPr>
        <p:sp>
          <p:nvSpPr>
            <p:cNvPr id="114" name="Google Shape;114;p1"/>
            <p:cNvSpPr/>
            <p:nvPr/>
          </p:nvSpPr>
          <p:spPr>
            <a:xfrm>
              <a:off x="1567903" y="23502275"/>
              <a:ext cx="10581432" cy="7382396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A2BBD6"/>
                </a:gs>
                <a:gs pos="50000">
                  <a:srgbClr val="C6D4E4"/>
                </a:gs>
                <a:gs pos="100000">
                  <a:srgbClr val="E3E9F1"/>
                </a:gs>
              </a:gsLst>
              <a:lin ang="2700000" scaled="0"/>
            </a:gradFill>
            <a:ln cap="flat" cmpd="sng" w="9525">
              <a:solidFill>
                <a:srgbClr val="00206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t/>
              </a:r>
              <a:endParaRPr b="0" i="0" sz="2800" u="none" cap="none" strike="noStrike">
                <a:solidFill>
                  <a:srgbClr val="002060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pic>
          <p:nvPicPr>
            <p:cNvPr id="115" name="Google Shape;115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5318" y="29031744"/>
              <a:ext cx="989860" cy="61866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6" name="Google Shape;116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5318" y="24678838"/>
              <a:ext cx="989860" cy="61866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" name="Google Shape;117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691548" y="24530105"/>
              <a:ext cx="989860" cy="6599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8" name="Google Shape;118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617956" y="26991603"/>
              <a:ext cx="1078206" cy="53910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Google Shape;119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9865318" y="26828114"/>
              <a:ext cx="1243733" cy="8660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" name="Google Shape;120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4547502" y="29031744"/>
              <a:ext cx="1122300" cy="6733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1" name="Google Shape;121;p1"/>
            <p:cNvSpPr/>
            <p:nvPr/>
          </p:nvSpPr>
          <p:spPr>
            <a:xfrm>
              <a:off x="6697078" y="24568200"/>
              <a:ext cx="2915428" cy="1541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de-DE" sz="20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University of Paderborn Germany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de-DE" sz="20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(Coordinator)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6704146" y="28526357"/>
              <a:ext cx="3610459" cy="1541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de-DE" sz="20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Ingenious Knowledge GmbH Germany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de-DE" sz="20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(Technical partner)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1965366" y="26613472"/>
              <a:ext cx="2482788" cy="15696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de-DE" sz="20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TIR Consulting Group j.d.o.o Croatia Grad Zagreb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6704146" y="26579864"/>
              <a:ext cx="2369785" cy="1541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de-DE" sz="20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Esquare France Provence-Alpes-Côte d'Azur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934247" y="28780892"/>
              <a:ext cx="2310414" cy="1541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de-DE" sz="20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STANDO LTD Cyprus Κύπρος (Kýpros) Nicosia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"/>
            <p:cNvSpPr txBox="1"/>
            <p:nvPr/>
          </p:nvSpPr>
          <p:spPr>
            <a:xfrm>
              <a:off x="4244661" y="23582320"/>
              <a:ext cx="10058400" cy="82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-91440" lvl="0" marL="9144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CADE4"/>
                </a:buClr>
                <a:buSzPts val="3600"/>
                <a:buFont typeface="Calibri"/>
                <a:buChar char=" "/>
              </a:pPr>
              <a:r>
                <a:rPr b="1" lang="de-DE" sz="3600">
                  <a:latin typeface="Calibri"/>
                  <a:ea typeface="Calibri"/>
                  <a:cs typeface="Calibri"/>
                  <a:sym typeface="Calibri"/>
                </a:rPr>
                <a:t>Partneri projekta EU-CERT</a:t>
              </a:r>
              <a:r>
                <a:rPr b="1" i="0" lang="de-DE" sz="36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</a:t>
              </a:r>
              <a:endParaRPr b="1" i="0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91440" marR="0" rtl="0" algn="l">
                <a:lnSpc>
                  <a:spcPct val="90000"/>
                </a:lnSpc>
                <a:spcBef>
                  <a:spcPts val="1400"/>
                </a:spcBef>
                <a:spcAft>
                  <a:spcPts val="0"/>
                </a:spcAft>
                <a:buClr>
                  <a:srgbClr val="1CADE4"/>
                </a:buClr>
                <a:buSzPts val="3600"/>
                <a:buFont typeface="Calibri"/>
                <a:buNone/>
              </a:pPr>
              <a:r>
                <a:t/>
              </a:r>
              <a:endParaRPr b="1" i="0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91440" lvl="0" marL="91440" marR="0" rtl="0" algn="l">
                <a:lnSpc>
                  <a:spcPct val="90000"/>
                </a:lnSpc>
                <a:spcBef>
                  <a:spcPts val="1400"/>
                </a:spcBef>
                <a:spcAft>
                  <a:spcPts val="0"/>
                </a:spcAft>
                <a:buClr>
                  <a:srgbClr val="1CADE4"/>
                </a:buClr>
                <a:buSzPts val="3600"/>
                <a:buFont typeface="Calibri"/>
                <a:buChar char=" "/>
              </a:pPr>
              <a:r>
                <a:rPr b="0" i="0" lang="de-DE" sz="36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b="0" i="0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"/>
            <p:cNvSpPr txBox="1"/>
            <p:nvPr/>
          </p:nvSpPr>
          <p:spPr>
            <a:xfrm>
              <a:off x="1768672" y="24322372"/>
              <a:ext cx="2915427" cy="43764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rmAutofit/>
            </a:bodyPr>
            <a:lstStyle/>
            <a:p>
              <a:pPr indent="0" lvl="0" marL="262298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900"/>
                <a:buFont typeface="Noto Sans Symbols"/>
                <a:buNone/>
              </a:pPr>
              <a:r>
                <a:rPr b="0" i="0" lang="de-DE" sz="20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Associação Rede de Universidades da Terceira Idade PortugalCentro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arissa-Design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5_Iapetus">
  <a:themeElements>
    <a:clrScheme name="Benutzerdefiniert 2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E98211"/>
      </a:accent3>
      <a:accent4>
        <a:srgbClr val="FADA7A"/>
      </a:accent4>
      <a:accent5>
        <a:srgbClr val="E4E8AF"/>
      </a:accent5>
      <a:accent6>
        <a:srgbClr val="B20202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2010-08-25T14:48:58Z</dcterms:created>
  <dc:creator>Marc Beutner</dc:creator>
</cp:coreProperties>
</file>