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25203150" cy="36004500"/>
  <p:notesSz cx="6669088" cy="9928225"/>
  <p:custDataLst>
    <p:tags r:id="rId5"/>
  </p:custDataLst>
  <p:defaultTextStyle>
    <a:defPPr>
      <a:defRPr lang="de-DE"/>
    </a:defPPr>
    <a:lvl1pPr marL="0" algn="l" defTabSz="3496880" rtl="0" eaLnBrk="1" latinLnBrk="0" hangingPunct="1">
      <a:defRPr sz="6900" kern="1200">
        <a:solidFill>
          <a:schemeClr val="tx1"/>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Zoyke" initials="AZ" lastIdx="3" clrIdx="0"/>
  <p:cmAuthor id="1" name="Janine" initials="J" lastIdx="1" clrIdx="1"/>
  <p:cmAuthor id="2" name="Meike Claus" initials="MC" lastIdx="3" clrIdx="2"/>
  <p:cmAuthor id="3" name="Eva" initials="E"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733"/>
    <a:srgbClr val="001746"/>
    <a:srgbClr val="E61E67"/>
    <a:srgbClr val="FFFFFF"/>
    <a:srgbClr val="CEC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2" autoAdjust="0"/>
    <p:restoredTop sz="97681" autoAdjust="0"/>
  </p:normalViewPr>
  <p:slideViewPr>
    <p:cSldViewPr>
      <p:cViewPr>
        <p:scale>
          <a:sx n="50" d="100"/>
          <a:sy n="50" d="100"/>
        </p:scale>
        <p:origin x="307" y="29"/>
      </p:cViewPr>
      <p:guideLst>
        <p:guide orient="horz" pos="11340"/>
        <p:guide pos="79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3021" y="48"/>
      </p:cViewPr>
      <p:guideLst>
        <p:guide orient="horz" pos="3110"/>
        <p:guide pos="210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B9D416BC-379D-4141-BE88-F699B1D468FB}" type="datetimeFigureOut">
              <a:rPr lang="de-DE" smtClean="0"/>
              <a:t>07.12.2023</a:t>
            </a:fld>
            <a:endParaRPr lang="de-DE"/>
          </a:p>
        </p:txBody>
      </p:sp>
      <p:sp>
        <p:nvSpPr>
          <p:cNvPr id="4" name="Fußzeilenplatzhalt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92A0900D-83F1-481B-9EA4-68A76AE36B47}" type="slidenum">
              <a:rPr lang="de-DE" smtClean="0"/>
              <a:t>‹Nr.›</a:t>
            </a:fld>
            <a:endParaRPr lang="de-DE"/>
          </a:p>
        </p:txBody>
      </p:sp>
    </p:spTree>
    <p:extLst>
      <p:ext uri="{BB962C8B-B14F-4D97-AF65-F5344CB8AC3E}">
        <p14:creationId xmlns:p14="http://schemas.microsoft.com/office/powerpoint/2010/main" val="420508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96411"/>
          </a:xfrm>
          <a:prstGeom prst="rect">
            <a:avLst/>
          </a:prstGeom>
        </p:spPr>
        <p:txBody>
          <a:bodyPr vert="horz" lIns="90818" tIns="45409" rIns="90818" bIns="45409" rtlCol="0"/>
          <a:lstStyle>
            <a:lvl1pPr algn="l">
              <a:defRPr sz="1200"/>
            </a:lvl1pPr>
          </a:lstStyle>
          <a:p>
            <a:endParaRPr lang="de-DE" dirty="0"/>
          </a:p>
        </p:txBody>
      </p:sp>
      <p:sp>
        <p:nvSpPr>
          <p:cNvPr id="3" name="Datumsplatzhalter 2"/>
          <p:cNvSpPr>
            <a:spLocks noGrp="1"/>
          </p:cNvSpPr>
          <p:nvPr>
            <p:ph type="dt" idx="1"/>
          </p:nvPr>
        </p:nvSpPr>
        <p:spPr>
          <a:xfrm>
            <a:off x="3777608" y="1"/>
            <a:ext cx="2889938" cy="496411"/>
          </a:xfrm>
          <a:prstGeom prst="rect">
            <a:avLst/>
          </a:prstGeom>
        </p:spPr>
        <p:txBody>
          <a:bodyPr vert="horz" lIns="90818" tIns="45409" rIns="90818" bIns="45409" rtlCol="0"/>
          <a:lstStyle>
            <a:lvl1pPr algn="r">
              <a:defRPr sz="1200"/>
            </a:lvl1pPr>
          </a:lstStyle>
          <a:p>
            <a:fld id="{1E8AB6C0-3371-4C8E-98DA-EF797D68BB92}" type="datetimeFigureOut">
              <a:rPr lang="de-DE" smtClean="0"/>
              <a:pPr/>
              <a:t>07.12.2023</a:t>
            </a:fld>
            <a:endParaRPr lang="de-DE" dirty="0"/>
          </a:p>
        </p:txBody>
      </p:sp>
      <p:sp>
        <p:nvSpPr>
          <p:cNvPr id="4" name="Folienbildplatzhalter 3"/>
          <p:cNvSpPr>
            <a:spLocks noGrp="1" noRot="1" noChangeAspect="1"/>
          </p:cNvSpPr>
          <p:nvPr>
            <p:ph type="sldImg" idx="2"/>
          </p:nvPr>
        </p:nvSpPr>
        <p:spPr>
          <a:xfrm>
            <a:off x="2032000" y="744538"/>
            <a:ext cx="2605088" cy="3722687"/>
          </a:xfrm>
          <a:prstGeom prst="rect">
            <a:avLst/>
          </a:prstGeom>
          <a:noFill/>
          <a:ln w="12700">
            <a:solidFill>
              <a:prstClr val="black"/>
            </a:solidFill>
          </a:ln>
        </p:spPr>
        <p:txBody>
          <a:bodyPr vert="horz" lIns="90818" tIns="45409" rIns="90818" bIns="45409" rtlCol="0" anchor="ctr"/>
          <a:lstStyle/>
          <a:p>
            <a:endParaRPr lang="de-DE" dirty="0"/>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0818" tIns="45409" rIns="90818" bIns="45409"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0091"/>
            <a:ext cx="2889938" cy="496411"/>
          </a:xfrm>
          <a:prstGeom prst="rect">
            <a:avLst/>
          </a:prstGeom>
        </p:spPr>
        <p:txBody>
          <a:bodyPr vert="horz" lIns="90818" tIns="45409" rIns="90818" bIns="45409"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8" y="9430091"/>
            <a:ext cx="2889938" cy="496411"/>
          </a:xfrm>
          <a:prstGeom prst="rect">
            <a:avLst/>
          </a:prstGeom>
        </p:spPr>
        <p:txBody>
          <a:bodyPr vert="horz" lIns="90818" tIns="45409" rIns="90818" bIns="45409" rtlCol="0" anchor="b"/>
          <a:lstStyle>
            <a:lvl1pPr algn="r">
              <a:defRPr sz="1200"/>
            </a:lvl1pPr>
          </a:lstStyle>
          <a:p>
            <a:fld id="{1B24453D-08CF-4ED4-9F26-2E43B737115A}" type="slidenum">
              <a:rPr lang="de-DE" smtClean="0"/>
              <a:pPr/>
              <a:t>‹Nr.›</a:t>
            </a:fld>
            <a:endParaRPr lang="de-DE" dirty="0"/>
          </a:p>
        </p:txBody>
      </p:sp>
    </p:spTree>
    <p:extLst>
      <p:ext uri="{BB962C8B-B14F-4D97-AF65-F5344CB8AC3E}">
        <p14:creationId xmlns:p14="http://schemas.microsoft.com/office/powerpoint/2010/main" val="1518629857"/>
      </p:ext>
    </p:extLst>
  </p:cSld>
  <p:clrMap bg1="lt1" tx1="dk1" bg2="lt2" tx2="dk2" accent1="accent1" accent2="accent2" accent3="accent3" accent4="accent4" accent5="accent5" accent6="accent6" hlink="hlink" folHlink="folHlink"/>
  <p:notesStyle>
    <a:lvl1pPr marL="0" algn="l" defTabSz="3496880" rtl="0" eaLnBrk="1" latinLnBrk="0" hangingPunct="1">
      <a:defRPr sz="4600" kern="1200">
        <a:solidFill>
          <a:schemeClr val="tx1"/>
        </a:solidFill>
        <a:latin typeface="+mn-lt"/>
        <a:ea typeface="+mn-ea"/>
        <a:cs typeface="+mn-cs"/>
      </a:defRPr>
    </a:lvl1pPr>
    <a:lvl2pPr marL="1748440" algn="l" defTabSz="3496880" rtl="0" eaLnBrk="1" latinLnBrk="0" hangingPunct="1">
      <a:defRPr sz="4600" kern="1200">
        <a:solidFill>
          <a:schemeClr val="tx1"/>
        </a:solidFill>
        <a:latin typeface="+mn-lt"/>
        <a:ea typeface="+mn-ea"/>
        <a:cs typeface="+mn-cs"/>
      </a:defRPr>
    </a:lvl2pPr>
    <a:lvl3pPr marL="3496880" algn="l" defTabSz="3496880" rtl="0" eaLnBrk="1" latinLnBrk="0" hangingPunct="1">
      <a:defRPr sz="4600" kern="1200">
        <a:solidFill>
          <a:schemeClr val="tx1"/>
        </a:solidFill>
        <a:latin typeface="+mn-lt"/>
        <a:ea typeface="+mn-ea"/>
        <a:cs typeface="+mn-cs"/>
      </a:defRPr>
    </a:lvl3pPr>
    <a:lvl4pPr marL="5245320" algn="l" defTabSz="3496880" rtl="0" eaLnBrk="1" latinLnBrk="0" hangingPunct="1">
      <a:defRPr sz="4600" kern="1200">
        <a:solidFill>
          <a:schemeClr val="tx1"/>
        </a:solidFill>
        <a:latin typeface="+mn-lt"/>
        <a:ea typeface="+mn-ea"/>
        <a:cs typeface="+mn-cs"/>
      </a:defRPr>
    </a:lvl4pPr>
    <a:lvl5pPr marL="6993762" algn="l" defTabSz="3496880" rtl="0" eaLnBrk="1" latinLnBrk="0" hangingPunct="1">
      <a:defRPr sz="4600" kern="1200">
        <a:solidFill>
          <a:schemeClr val="tx1"/>
        </a:solidFill>
        <a:latin typeface="+mn-lt"/>
        <a:ea typeface="+mn-ea"/>
        <a:cs typeface="+mn-cs"/>
      </a:defRPr>
    </a:lvl5pPr>
    <a:lvl6pPr marL="8742202" algn="l" defTabSz="3496880" rtl="0" eaLnBrk="1" latinLnBrk="0" hangingPunct="1">
      <a:defRPr sz="4600" kern="1200">
        <a:solidFill>
          <a:schemeClr val="tx1"/>
        </a:solidFill>
        <a:latin typeface="+mn-lt"/>
        <a:ea typeface="+mn-ea"/>
        <a:cs typeface="+mn-cs"/>
      </a:defRPr>
    </a:lvl6pPr>
    <a:lvl7pPr marL="10490642" algn="l" defTabSz="3496880" rtl="0" eaLnBrk="1" latinLnBrk="0" hangingPunct="1">
      <a:defRPr sz="4600" kern="1200">
        <a:solidFill>
          <a:schemeClr val="tx1"/>
        </a:solidFill>
        <a:latin typeface="+mn-lt"/>
        <a:ea typeface="+mn-ea"/>
        <a:cs typeface="+mn-cs"/>
      </a:defRPr>
    </a:lvl7pPr>
    <a:lvl8pPr marL="12239082" algn="l" defTabSz="3496880" rtl="0" eaLnBrk="1" latinLnBrk="0" hangingPunct="1">
      <a:defRPr sz="4600" kern="1200">
        <a:solidFill>
          <a:schemeClr val="tx1"/>
        </a:solidFill>
        <a:latin typeface="+mn-lt"/>
        <a:ea typeface="+mn-ea"/>
        <a:cs typeface="+mn-cs"/>
      </a:defRPr>
    </a:lvl8pPr>
    <a:lvl9pPr marL="13987522" algn="l" defTabSz="3496880"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907906"/>
            <a:ext cx="16777864"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0" name="Grafik 9" descr="C:\Users\Yi Li\AppData\Local\Temp\notesC9812B\~3542819.png"/>
          <p:cNvPicPr/>
          <p:nvPr userDrawn="1"/>
        </p:nvPicPr>
        <p:blipFill>
          <a:blip r:embed="rId2" cstate="print"/>
          <a:srcRect/>
          <a:stretch>
            <a:fillRect/>
          </a:stretch>
        </p:blipFill>
        <p:spPr bwMode="auto">
          <a:xfrm>
            <a:off x="20594463" y="33220215"/>
            <a:ext cx="2952328" cy="1442470"/>
          </a:xfrm>
          <a:prstGeom prst="rect">
            <a:avLst/>
          </a:prstGeom>
          <a:noFill/>
          <a:ln w="9525">
            <a:noFill/>
            <a:miter lim="800000"/>
            <a:headEnd/>
            <a:tailEnd/>
          </a:ln>
        </p:spPr>
      </p:pic>
      <p:pic>
        <p:nvPicPr>
          <p:cNvPr id="12" name="Grafik 11" descr="UPB_Standard.png"/>
          <p:cNvPicPr>
            <a:picLocks noChangeAspect="1"/>
          </p:cNvPicPr>
          <p:nvPr userDrawn="1"/>
        </p:nvPicPr>
        <p:blipFill>
          <a:blip r:embed="rId3" cstate="print"/>
          <a:stretch>
            <a:fillRect/>
          </a:stretch>
        </p:blipFill>
        <p:spPr>
          <a:xfrm>
            <a:off x="7561015" y="33220768"/>
            <a:ext cx="4757598" cy="1246484"/>
          </a:xfrm>
          <a:prstGeom prst="rect">
            <a:avLst/>
          </a:prstGeom>
        </p:spPr>
      </p:pic>
      <p:grpSp>
        <p:nvGrpSpPr>
          <p:cNvPr id="7" name="Gruppieren 6">
            <a:extLst>
              <a:ext uri="{FF2B5EF4-FFF2-40B4-BE49-F238E27FC236}">
                <a16:creationId xmlns:a16="http://schemas.microsoft.com/office/drawing/2014/main" id="{6CED9031-FCF9-4E96-9C92-443E210680A0}"/>
              </a:ext>
            </a:extLst>
          </p:cNvPr>
          <p:cNvGrpSpPr/>
          <p:nvPr userDrawn="1"/>
        </p:nvGrpSpPr>
        <p:grpSpPr>
          <a:xfrm>
            <a:off x="17861694" y="33163890"/>
            <a:ext cx="1299935" cy="1200032"/>
            <a:chOff x="1645920" y="1071155"/>
            <a:chExt cx="6296297" cy="5299166"/>
          </a:xfrm>
        </p:grpSpPr>
        <p:sp>
          <p:nvSpPr>
            <p:cNvPr id="8" name="Ellipse 7">
              <a:extLst>
                <a:ext uri="{FF2B5EF4-FFF2-40B4-BE49-F238E27FC236}">
                  <a16:creationId xmlns:a16="http://schemas.microsoft.com/office/drawing/2014/main" id="{D9411CC0-4044-4146-B084-3114E89C31FB}"/>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82D3CEDD-F452-407B-9105-78E220662298}"/>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AFE08091-8864-480B-891D-CC8E5BDBE75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reihandform: Form 13">
              <a:extLst>
                <a:ext uri="{FF2B5EF4-FFF2-40B4-BE49-F238E27FC236}">
                  <a16:creationId xmlns:a16="http://schemas.microsoft.com/office/drawing/2014/main" id="{723703C6-C492-4978-8D3F-5BCF51866069}"/>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Form 14">
              <a:extLst>
                <a:ext uri="{FF2B5EF4-FFF2-40B4-BE49-F238E27FC236}">
                  <a16:creationId xmlns:a16="http://schemas.microsoft.com/office/drawing/2014/main" id="{26CB8634-AE0E-4BE4-B564-C30391EE772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EC93D2C6-6BBC-428A-A121-2D8A6B2FC67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0E78B072-A9D9-4181-B6EB-3D84C406DB0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DAE1356-6069-4C4A-8701-A2672CC23AB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88A2E01-1676-4AE4-BF29-A5B51B6E1F49}"/>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7F2F34D-C3C5-4B16-9376-DAF739188C4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61061222-A007-473F-B350-D6D30640816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8238A90-CD05-4917-8F1C-1AC682D17839}"/>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4166A4A-E6F0-4CE0-939E-4C010C3A01B7}"/>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A20208CD-DEEE-4B0A-90C3-A468C2B7236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35C377C8-41B7-4D92-9CD1-37036EC10706}"/>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29B52AE9-AFD2-4FC5-895D-6BA3E454114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D37D6476-0577-4D87-87AF-F4A94121C9F8}"/>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winkliges Dreieck 27">
              <a:extLst>
                <a:ext uri="{FF2B5EF4-FFF2-40B4-BE49-F238E27FC236}">
                  <a16:creationId xmlns:a16="http://schemas.microsoft.com/office/drawing/2014/main" id="{8A5507BE-01E4-41EC-937F-DBE2B1B4CD72}"/>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winkliges Dreieck 28">
              <a:extLst>
                <a:ext uri="{FF2B5EF4-FFF2-40B4-BE49-F238E27FC236}">
                  <a16:creationId xmlns:a16="http://schemas.microsoft.com/office/drawing/2014/main" id="{9245B77F-0735-4E76-861E-2485E10C239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D911116-1D81-45F0-852B-6981A5933EB5}"/>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1" name="Grafik 30">
            <a:extLst>
              <a:ext uri="{FF2B5EF4-FFF2-40B4-BE49-F238E27FC236}">
                <a16:creationId xmlns:a16="http://schemas.microsoft.com/office/drawing/2014/main" id="{1CA075E6-8DE1-4E6C-8771-9392400C1AF3}"/>
              </a:ext>
            </a:extLst>
          </p:cNvPr>
          <p:cNvPicPr>
            <a:picLocks noChangeAspect="1"/>
          </p:cNvPicPr>
          <p:nvPr userDrawn="1"/>
        </p:nvPicPr>
        <p:blipFill>
          <a:blip r:embed="rId4"/>
          <a:stretch>
            <a:fillRect/>
          </a:stretch>
        </p:blipFill>
        <p:spPr>
          <a:xfrm>
            <a:off x="12637579" y="33411962"/>
            <a:ext cx="4343226" cy="1084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835898"/>
            <a:ext cx="16921880"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2" name="Grafik 11" descr="UPB_Standard.png"/>
          <p:cNvPicPr>
            <a:picLocks noChangeAspect="1"/>
          </p:cNvPicPr>
          <p:nvPr userDrawn="1"/>
        </p:nvPicPr>
        <p:blipFill>
          <a:blip r:embed="rId2" cstate="print"/>
          <a:stretch>
            <a:fillRect/>
          </a:stretch>
        </p:blipFill>
        <p:spPr>
          <a:xfrm>
            <a:off x="7489007" y="33179746"/>
            <a:ext cx="4459261" cy="1168320"/>
          </a:xfrm>
          <a:prstGeom prst="rect">
            <a:avLst/>
          </a:prstGeom>
        </p:spPr>
      </p:pic>
      <p:sp>
        <p:nvSpPr>
          <p:cNvPr id="9" name="Abgerundetes Rechteck 19">
            <a:extLst>
              <a:ext uri="{FF2B5EF4-FFF2-40B4-BE49-F238E27FC236}">
                <a16:creationId xmlns:a16="http://schemas.microsoft.com/office/drawing/2014/main" id="{D78992C0-3B7E-4334-8483-C8AD5FE66BB0}"/>
              </a:ext>
            </a:extLst>
          </p:cNvPr>
          <p:cNvSpPr/>
          <p:nvPr userDrawn="1"/>
        </p:nvSpPr>
        <p:spPr>
          <a:xfrm>
            <a:off x="20727153" y="1045537"/>
            <a:ext cx="3322929" cy="25599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8" name="Grafik 17">
            <a:extLst>
              <a:ext uri="{FF2B5EF4-FFF2-40B4-BE49-F238E27FC236}">
                <a16:creationId xmlns:a16="http://schemas.microsoft.com/office/drawing/2014/main" id="{D5A08FE8-ECEB-4975-9C23-076FD189D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11133" y="35035279"/>
            <a:ext cx="1821878" cy="641798"/>
          </a:xfrm>
          <a:prstGeom prst="rect">
            <a:avLst/>
          </a:prstGeom>
        </p:spPr>
      </p:pic>
      <p:pic>
        <p:nvPicPr>
          <p:cNvPr id="8" name="Grafik 7">
            <a:extLst>
              <a:ext uri="{FF2B5EF4-FFF2-40B4-BE49-F238E27FC236}">
                <a16:creationId xmlns:a16="http://schemas.microsoft.com/office/drawing/2014/main" id="{EEEB3DBC-B751-481D-8A23-F17AD4D59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42518" y="32961885"/>
            <a:ext cx="4008329" cy="1641091"/>
          </a:xfrm>
          <a:prstGeom prst="rect">
            <a:avLst/>
          </a:prstGeom>
        </p:spPr>
      </p:pic>
      <p:pic>
        <p:nvPicPr>
          <p:cNvPr id="13" name="Grafik 12">
            <a:extLst>
              <a:ext uri="{FF2B5EF4-FFF2-40B4-BE49-F238E27FC236}">
                <a16:creationId xmlns:a16="http://schemas.microsoft.com/office/drawing/2014/main" id="{84699848-07A3-40CF-B375-F5BFCE81A6D0}"/>
              </a:ext>
            </a:extLst>
          </p:cNvPr>
          <p:cNvPicPr>
            <a:picLocks noChangeAspect="1"/>
          </p:cNvPicPr>
          <p:nvPr userDrawn="1"/>
        </p:nvPicPr>
        <p:blipFill>
          <a:blip r:embed="rId5"/>
          <a:stretch>
            <a:fillRect/>
          </a:stretch>
        </p:blipFill>
        <p:spPr>
          <a:xfrm>
            <a:off x="12637579" y="33411962"/>
            <a:ext cx="4343226" cy="1084877"/>
          </a:xfrm>
          <a:prstGeom prst="rect">
            <a:avLst/>
          </a:prstGeom>
        </p:spPr>
      </p:pic>
      <p:grpSp>
        <p:nvGrpSpPr>
          <p:cNvPr id="38" name="Gruppieren 37">
            <a:extLst>
              <a:ext uri="{FF2B5EF4-FFF2-40B4-BE49-F238E27FC236}">
                <a16:creationId xmlns:a16="http://schemas.microsoft.com/office/drawing/2014/main" id="{32788471-2D74-4C7D-A58F-7091BFD6A380}"/>
              </a:ext>
            </a:extLst>
          </p:cNvPr>
          <p:cNvGrpSpPr/>
          <p:nvPr userDrawn="1"/>
        </p:nvGrpSpPr>
        <p:grpSpPr>
          <a:xfrm>
            <a:off x="21000126" y="1108632"/>
            <a:ext cx="2776982" cy="2433791"/>
            <a:chOff x="1645920" y="1071155"/>
            <a:chExt cx="6296297" cy="5299166"/>
          </a:xfrm>
        </p:grpSpPr>
        <p:sp>
          <p:nvSpPr>
            <p:cNvPr id="39" name="Ellipse 38">
              <a:extLst>
                <a:ext uri="{FF2B5EF4-FFF2-40B4-BE49-F238E27FC236}">
                  <a16:creationId xmlns:a16="http://schemas.microsoft.com/office/drawing/2014/main" id="{42A6759B-5FD8-455B-A5EC-38DBA1CC9382}"/>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9E66A4FD-B87F-4F76-886F-6A5E1C5A7480}"/>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5C867688-6F1F-4894-BB69-471F6E906EDC}"/>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FA99826B-AF06-47C4-B769-96195C6E4DE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4CF9DABD-F783-4C32-BE98-7C58EECB3A6C}"/>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DEB445F4-F9F0-4F3A-8BB4-9D7699E4C513}"/>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AA3BD6DD-0935-43D8-98AD-B8635703024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F6DDC8EE-A0B0-44D8-A315-4E4B1932E76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ABAAE2E6-D841-4DE5-A07A-5DDBF14315C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49A23F7D-20AA-4F13-A7C3-16DD77769C33}"/>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8AA1B387-20F4-4538-936F-3B808A23E83A}"/>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8D4212E-4DF0-4957-98EE-DD188435073E}"/>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ACEBD40E-076F-468D-AEA2-0E5D0054009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03779C3B-5D7E-4F68-B207-145566064645}"/>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8C0DF42D-E79D-47A3-83D2-17B0D6C1C142}"/>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E9CA2317-0865-4402-8F6B-3EBD512923C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2E0806B2-4D4E-4C7C-9B38-26F813AC0B05}"/>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3ADFD106-B238-4D26-9179-96017E5DF65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4AF56269-F9D5-47CC-B8F9-AC7D9045C0B8}"/>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4D550EAA-7F28-49BD-9DCD-AB1A7F651753}"/>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a:extLst>
              <a:ext uri="{FF2B5EF4-FFF2-40B4-BE49-F238E27FC236}">
                <a16:creationId xmlns:a16="http://schemas.microsoft.com/office/drawing/2014/main" id="{58FC00CD-7B40-4B01-A743-EE94AEFAB7D4}"/>
              </a:ext>
            </a:extLst>
          </p:cNvPr>
          <p:cNvGrpSpPr/>
          <p:nvPr userDrawn="1"/>
        </p:nvGrpSpPr>
        <p:grpSpPr>
          <a:xfrm>
            <a:off x="17861694" y="33163890"/>
            <a:ext cx="1299935" cy="1200032"/>
            <a:chOff x="1645920" y="1071155"/>
            <a:chExt cx="6296297" cy="5299166"/>
          </a:xfrm>
        </p:grpSpPr>
        <p:sp>
          <p:nvSpPr>
            <p:cNvPr id="61" name="Ellipse 60">
              <a:extLst>
                <a:ext uri="{FF2B5EF4-FFF2-40B4-BE49-F238E27FC236}">
                  <a16:creationId xmlns:a16="http://schemas.microsoft.com/office/drawing/2014/main" id="{9E997A3B-CF0D-4361-B6E7-05917D097DE7}"/>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648D0119-ABAD-4A5D-A714-17198A17CBA4}"/>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5A22EE35-5C19-47DA-BC1C-AC4271577C6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Freihandform: Form 63">
              <a:extLst>
                <a:ext uri="{FF2B5EF4-FFF2-40B4-BE49-F238E27FC236}">
                  <a16:creationId xmlns:a16="http://schemas.microsoft.com/office/drawing/2014/main" id="{9290FFBB-F485-4709-8353-47DC15F68F55}"/>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Freihandform: Form 64">
              <a:extLst>
                <a:ext uri="{FF2B5EF4-FFF2-40B4-BE49-F238E27FC236}">
                  <a16:creationId xmlns:a16="http://schemas.microsoft.com/office/drawing/2014/main" id="{C073691F-0981-4D0E-8B2F-973AC4D1281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D5C51609-F7CC-46A0-B574-42B3E569486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77CEEB72-4F1C-4103-8884-47D0413B0ADA}"/>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AE98AFFB-DE0C-4428-92F6-EF2D1845AE50}"/>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BAB9FF12-1D5A-4CED-B57F-158B4180AE2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A3722D7C-A190-4AA8-97CC-7708E58032B9}"/>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Ellipse 70">
              <a:extLst>
                <a:ext uri="{FF2B5EF4-FFF2-40B4-BE49-F238E27FC236}">
                  <a16:creationId xmlns:a16="http://schemas.microsoft.com/office/drawing/2014/main" id="{F8B339C8-5A08-4671-B056-F584EDF8FF91}"/>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BFBD8B5-D626-4399-A4AF-E6F45D2BF0C3}"/>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4711EA14-ED48-48AA-905F-EBE28F3DE4E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4615821-F1B7-43E0-8D89-BCFAFB0B1D2C}"/>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460CDDCA-9C1C-4770-ACB3-71AFE1BD603F}"/>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5B2093C9-7EFD-4CCF-AE05-16CDB3FC25A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CF992C2B-C982-4033-B2DE-D28ABEF2A5B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winkliges Dreieck 77">
              <a:extLst>
                <a:ext uri="{FF2B5EF4-FFF2-40B4-BE49-F238E27FC236}">
                  <a16:creationId xmlns:a16="http://schemas.microsoft.com/office/drawing/2014/main" id="{FB93E700-E28F-4B9A-8CA3-27D3EBD23E4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winkliges Dreieck 78">
              <a:extLst>
                <a:ext uri="{FF2B5EF4-FFF2-40B4-BE49-F238E27FC236}">
                  <a16:creationId xmlns:a16="http://schemas.microsoft.com/office/drawing/2014/main" id="{312F48B2-CAF0-4194-B749-E885D81893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D8DB8226-E2C6-460A-B931-229E696BEAB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0160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E35D87-F0D0-3090-7E1F-0B609A92B2D0}"/>
              </a:ext>
            </a:extLst>
          </p:cNvPr>
          <p:cNvGraphicFramePr>
            <a:graphicFrameLocks noChangeAspect="1"/>
          </p:cNvGraphicFramePr>
          <p:nvPr userDrawn="1">
            <p:custDataLst>
              <p:tags r:id="rId4"/>
            </p:custDataLst>
            <p:extLst>
              <p:ext uri="{D42A27DB-BD31-4B8C-83A1-F6EECF244321}">
                <p14:modId xmlns:p14="http://schemas.microsoft.com/office/powerpoint/2010/main" val="134973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25" imgH="424" progId="TCLayout.ActiveDocument.1">
                  <p:embed/>
                </p:oleObj>
              </mc:Choice>
              <mc:Fallback>
                <p:oleObj name="think-cell Foli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Grafik 5" descr="Unbenannt-1.wmf"/>
          <p:cNvPicPr>
            <a:picLocks noChangeAspect="1"/>
          </p:cNvPicPr>
          <p:nvPr userDrawn="1"/>
        </p:nvPicPr>
        <p:blipFill>
          <a:blip r:embed="rId7" cstate="print"/>
          <a:stretch>
            <a:fillRect/>
          </a:stretch>
        </p:blipFill>
        <p:spPr>
          <a:xfrm rot="5400000">
            <a:off x="-1127901" y="9689814"/>
            <a:ext cx="27399761" cy="20800706"/>
          </a:xfrm>
          <a:prstGeom prst="rect">
            <a:avLst/>
          </a:prstGeom>
        </p:spPr>
      </p:pic>
      <p:sp>
        <p:nvSpPr>
          <p:cNvPr id="12" name="Inhaltsplatzhalter 46"/>
          <p:cNvSpPr txBox="1">
            <a:spLocks/>
          </p:cNvSpPr>
          <p:nvPr userDrawn="1"/>
        </p:nvSpPr>
        <p:spPr>
          <a:xfrm>
            <a:off x="936279" y="4608762"/>
            <a:ext cx="23474608" cy="30315367"/>
          </a:xfrm>
          <a:prstGeom prst="roundRect">
            <a:avLst>
              <a:gd name="adj" fmla="val 3143"/>
            </a:avLst>
          </a:prstGeom>
          <a:solidFill>
            <a:srgbClr val="FFFFFF">
              <a:alpha val="90980"/>
            </a:srgbClr>
          </a:solidFill>
        </p:spPr>
        <p:txBody>
          <a:bodyPr lIns="108320" tIns="54160" rIns="108320" bIns="54160"/>
          <a:lstStyle>
            <a:lvl1pPr>
              <a:defRPr>
                <a:solidFill>
                  <a:srgbClr val="001746"/>
                </a:solidFill>
              </a:defRPr>
            </a:lvl1pPr>
            <a:lvl2pPr>
              <a:defRPr>
                <a:solidFill>
                  <a:srgbClr val="001746"/>
                </a:solidFill>
              </a:defRPr>
            </a:lvl2pPr>
            <a:lvl3pPr>
              <a:defRPr>
                <a:solidFill>
                  <a:srgbClr val="001746"/>
                </a:solidFill>
              </a:defRPr>
            </a:lvl3pPr>
          </a:lstStyle>
          <a:p>
            <a:pPr marL="1573785" marR="0" lvl="0" indent="-1311487" algn="l" defTabSz="1083198" rtl="0" eaLnBrk="1" fontAlgn="auto" latinLnBrk="0" hangingPunct="1">
              <a:lnSpc>
                <a:spcPct val="100000"/>
              </a:lnSpc>
              <a:spcBef>
                <a:spcPts val="2677"/>
              </a:spcBef>
              <a:spcAft>
                <a:spcPts val="0"/>
              </a:spcAft>
              <a:buClr>
                <a:schemeClr val="tx2"/>
              </a:buClr>
              <a:buSzPct val="95000"/>
              <a:buFont typeface="Wingdings"/>
              <a:buNone/>
              <a:tabLst/>
              <a:defRPr/>
            </a:pPr>
            <a:endParaRPr kumimoji="0" lang="de-DE" sz="4300" b="0" i="0" u="none" strike="noStrike" kern="1200" cap="none" spc="0" normalizeH="0" baseline="0" noProof="0" dirty="0">
              <a:ln>
                <a:noFill/>
              </a:ln>
              <a:solidFill>
                <a:srgbClr val="001746"/>
              </a:solidFill>
              <a:effectLst/>
              <a:uLnTx/>
              <a:uFillTx/>
              <a:latin typeface="+mn-lt"/>
              <a:ea typeface="+mn-ea"/>
              <a:cs typeface="+mn-cs"/>
            </a:endParaRPr>
          </a:p>
        </p:txBody>
      </p:sp>
      <p:pic>
        <p:nvPicPr>
          <p:cNvPr id="4" name="Grafik 3" descr="visitenkarte.png"/>
          <p:cNvPicPr>
            <a:picLocks noChangeAspect="1"/>
          </p:cNvPicPr>
          <p:nvPr userDrawn="1"/>
        </p:nvPicPr>
        <p:blipFill>
          <a:blip r:embed="rId8" cstate="print"/>
          <a:stretch>
            <a:fillRect/>
          </a:stretch>
        </p:blipFill>
        <p:spPr>
          <a:xfrm>
            <a:off x="-770387" y="30658843"/>
            <a:ext cx="7971362" cy="4980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p:txStyles>
    <p:titleStyle>
      <a:lvl1pPr algn="ctr" rtl="0" eaLnBrk="1" latinLnBrk="0" hangingPunct="1">
        <a:spcBef>
          <a:spcPct val="0"/>
        </a:spcBef>
        <a:buNone/>
        <a:defRPr kumimoji="0" sz="10400" b="1" kern="1200" spc="-383" baseline="0">
          <a:solidFill>
            <a:schemeClr val="tx1"/>
          </a:solidFill>
          <a:latin typeface="Arial" pitchFamily="34" charset="0"/>
          <a:ea typeface="+mj-ea"/>
          <a:cs typeface="Arial" pitchFamily="34" charset="0"/>
        </a:defRPr>
      </a:lvl1pPr>
    </p:titleStyle>
    <p:body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48650" algn="l" rtl="0" eaLnBrk="1" latinLnBrk="0" hangingPunct="1">
        <a:defRPr kumimoji="0" kern="1200">
          <a:solidFill>
            <a:schemeClr val="tx1"/>
          </a:solidFill>
          <a:latin typeface="+mn-lt"/>
          <a:ea typeface="+mn-ea"/>
          <a:cs typeface="+mn-cs"/>
        </a:defRPr>
      </a:lvl2pPr>
      <a:lvl3pPr marL="3497301" algn="l" rtl="0" eaLnBrk="1" latinLnBrk="0" hangingPunct="1">
        <a:defRPr kumimoji="0" kern="1200">
          <a:solidFill>
            <a:schemeClr val="tx1"/>
          </a:solidFill>
          <a:latin typeface="+mn-lt"/>
          <a:ea typeface="+mn-ea"/>
          <a:cs typeface="+mn-cs"/>
        </a:defRPr>
      </a:lvl3pPr>
      <a:lvl4pPr marL="5245950" algn="l" rtl="0" eaLnBrk="1" latinLnBrk="0" hangingPunct="1">
        <a:defRPr kumimoji="0" kern="1200">
          <a:solidFill>
            <a:schemeClr val="tx1"/>
          </a:solidFill>
          <a:latin typeface="+mn-lt"/>
          <a:ea typeface="+mn-ea"/>
          <a:cs typeface="+mn-cs"/>
        </a:defRPr>
      </a:lvl4pPr>
      <a:lvl5pPr marL="6994601" algn="l" rtl="0" eaLnBrk="1" latinLnBrk="0" hangingPunct="1">
        <a:defRPr kumimoji="0" kern="1200">
          <a:solidFill>
            <a:schemeClr val="tx1"/>
          </a:solidFill>
          <a:latin typeface="+mn-lt"/>
          <a:ea typeface="+mn-ea"/>
          <a:cs typeface="+mn-cs"/>
        </a:defRPr>
      </a:lvl5pPr>
      <a:lvl6pPr marL="8743251" algn="l" rtl="0" eaLnBrk="1" latinLnBrk="0" hangingPunct="1">
        <a:defRPr kumimoji="0" kern="1200">
          <a:solidFill>
            <a:schemeClr val="tx1"/>
          </a:solidFill>
          <a:latin typeface="+mn-lt"/>
          <a:ea typeface="+mn-ea"/>
          <a:cs typeface="+mn-cs"/>
        </a:defRPr>
      </a:lvl6pPr>
      <a:lvl7pPr marL="10491902" algn="l" rtl="0" eaLnBrk="1" latinLnBrk="0" hangingPunct="1">
        <a:defRPr kumimoji="0" kern="1200">
          <a:solidFill>
            <a:schemeClr val="tx1"/>
          </a:solidFill>
          <a:latin typeface="+mn-lt"/>
          <a:ea typeface="+mn-ea"/>
          <a:cs typeface="+mn-cs"/>
        </a:defRPr>
      </a:lvl7pPr>
      <a:lvl8pPr marL="12240551" algn="l" rtl="0" eaLnBrk="1" latinLnBrk="0" hangingPunct="1">
        <a:defRPr kumimoji="0" kern="1200">
          <a:solidFill>
            <a:schemeClr val="tx1"/>
          </a:solidFill>
          <a:latin typeface="+mn-lt"/>
          <a:ea typeface="+mn-ea"/>
          <a:cs typeface="+mn-cs"/>
        </a:defRPr>
      </a:lvl8pPr>
      <a:lvl9pPr marL="1398920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t.wiktionary.org/wiki/Portugal" TargetMode="External"/><Relationship Id="rId13" Type="http://schemas.openxmlformats.org/officeDocument/2006/relationships/image" Target="../media/image14.png"/><Relationship Id="rId3" Type="http://schemas.openxmlformats.org/officeDocument/2006/relationships/oleObject" Target="../embeddings/oleObject2.bin"/><Relationship Id="rId7" Type="http://schemas.openxmlformats.org/officeDocument/2006/relationships/image" Target="../media/image11.png"/><Relationship Id="rId12" Type="http://schemas.openxmlformats.org/officeDocument/2006/relationships/hyperlink" Target="http://www.publicdomainpictures.net/view-image.php?image=119665&amp;picture=&amp;jazyk=DE" TargetMode="External"/><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hyperlink" Target="https://pngimg.com/download/14615" TargetMode="External"/><Relationship Id="rId11" Type="http://schemas.openxmlformats.org/officeDocument/2006/relationships/image" Target="../media/image13.jpe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de.wikipedia.org/wiki/Flagge_Kroatiens" TargetMode="External"/><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hyperlink" Target="https://pixabay.com/en/flag-country-cyprus-10405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665D4F8E-7E5D-11D9-CC7C-F72B6D0246D9}"/>
              </a:ext>
            </a:extLst>
          </p:cNvPr>
          <p:cNvGraphicFramePr>
            <a:graphicFrameLocks noChangeAspect="1"/>
          </p:cNvGraphicFramePr>
          <p:nvPr>
            <p:custDataLst>
              <p:tags r:id="rId1"/>
            </p:custDataLst>
            <p:extLst>
              <p:ext uri="{D42A27DB-BD31-4B8C-83A1-F6EECF244321}">
                <p14:modId xmlns:p14="http://schemas.microsoft.com/office/powerpoint/2010/main" val="249975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9" name="Abgerundetes Rechteck 26">
            <a:extLst>
              <a:ext uri="{FF2B5EF4-FFF2-40B4-BE49-F238E27FC236}">
                <a16:creationId xmlns:a16="http://schemas.microsoft.com/office/drawing/2014/main" id="{6029BFB9-E592-DE2C-CDF1-C0D2B45CBDD7}"/>
              </a:ext>
            </a:extLst>
          </p:cNvPr>
          <p:cNvSpPr/>
          <p:nvPr/>
        </p:nvSpPr>
        <p:spPr>
          <a:xfrm>
            <a:off x="1595411" y="26712519"/>
            <a:ext cx="8301101"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fr-FR" sz="3000" dirty="0">
                <a:solidFill>
                  <a:srgbClr val="002060"/>
                </a:solidFill>
              </a:rPr>
              <a:t>EU-CERT - </a:t>
            </a:r>
            <a:r>
              <a:rPr lang="fr-FR" sz="3000" dirty="0" err="1">
                <a:solidFill>
                  <a:srgbClr val="002060"/>
                </a:solidFill>
              </a:rPr>
              <a:t>Layman</a:t>
            </a:r>
            <a:r>
              <a:rPr lang="fr-FR" sz="3000" dirty="0">
                <a:solidFill>
                  <a:srgbClr val="002060"/>
                </a:solidFill>
              </a:rPr>
              <a:t> ́s report</a:t>
            </a:r>
          </a:p>
        </p:txBody>
      </p:sp>
      <p:sp>
        <p:nvSpPr>
          <p:cNvPr id="67" name="Abgerundetes Rechteck 26">
            <a:extLst>
              <a:ext uri="{FF2B5EF4-FFF2-40B4-BE49-F238E27FC236}">
                <a16:creationId xmlns:a16="http://schemas.microsoft.com/office/drawing/2014/main" id="{18110E61-F921-6331-C7B7-CBC4132569B5}"/>
              </a:ext>
            </a:extLst>
          </p:cNvPr>
          <p:cNvSpPr/>
          <p:nvPr/>
        </p:nvSpPr>
        <p:spPr>
          <a:xfrm>
            <a:off x="14504199" y="25851398"/>
            <a:ext cx="9284174"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Policy </a:t>
            </a:r>
            <a:r>
              <a:rPr lang="de-DE" sz="3000" dirty="0" err="1">
                <a:solidFill>
                  <a:srgbClr val="002060"/>
                </a:solidFill>
              </a:rPr>
              <a:t>paper</a:t>
            </a:r>
            <a:endParaRPr lang="de-DE" sz="3000" dirty="0">
              <a:solidFill>
                <a:srgbClr val="002060"/>
              </a:solidFill>
            </a:endParaRPr>
          </a:p>
        </p:txBody>
      </p:sp>
      <p:sp>
        <p:nvSpPr>
          <p:cNvPr id="64" name="Abgerundetes Rechteck 26">
            <a:extLst>
              <a:ext uri="{FF2B5EF4-FFF2-40B4-BE49-F238E27FC236}">
                <a16:creationId xmlns:a16="http://schemas.microsoft.com/office/drawing/2014/main" id="{B83FDB45-C9E4-F25E-C193-F43AD1F8286A}"/>
              </a:ext>
            </a:extLst>
          </p:cNvPr>
          <p:cNvSpPr/>
          <p:nvPr/>
        </p:nvSpPr>
        <p:spPr>
          <a:xfrm>
            <a:off x="1595412" y="24861652"/>
            <a:ext cx="9668104" cy="120549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dirty="0">
                <a:solidFill>
                  <a:srgbClr val="002060"/>
                </a:solidFill>
              </a:rPr>
              <a:t>EU-CERT - Accreditation and Certification - Roll-out to adult education providers</a:t>
            </a:r>
          </a:p>
        </p:txBody>
      </p:sp>
      <p:sp>
        <p:nvSpPr>
          <p:cNvPr id="49" name="Abgerundetes Rechteck 26">
            <a:extLst>
              <a:ext uri="{FF2B5EF4-FFF2-40B4-BE49-F238E27FC236}">
                <a16:creationId xmlns:a16="http://schemas.microsoft.com/office/drawing/2014/main" id="{A4936820-4925-6F07-0D53-5419355DDA03}"/>
              </a:ext>
            </a:extLst>
          </p:cNvPr>
          <p:cNvSpPr/>
          <p:nvPr/>
        </p:nvSpPr>
        <p:spPr>
          <a:xfrm>
            <a:off x="13404721" y="24089519"/>
            <a:ext cx="10383652"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Accreditation Handbook</a:t>
            </a:r>
          </a:p>
        </p:txBody>
      </p:sp>
      <p:sp>
        <p:nvSpPr>
          <p:cNvPr id="8" name="Fußzeilenplatzhalter 2"/>
          <p:cNvSpPr txBox="1">
            <a:spLocks/>
          </p:cNvSpPr>
          <p:nvPr/>
        </p:nvSpPr>
        <p:spPr>
          <a:xfrm>
            <a:off x="2696842" y="32652988"/>
            <a:ext cx="4218769" cy="1100209"/>
          </a:xfrm>
          <a:prstGeom prst="rect">
            <a:avLst/>
          </a:prstGeom>
        </p:spPr>
        <p:txBody>
          <a:bodyPr vert="horz" lIns="349729" tIns="174865" rIns="349729" bIns="174865" anchor="t" anchorCtr="0"/>
          <a:lstStyle>
            <a:defPPr>
              <a:defRPr lang="de-DE"/>
            </a:defPPr>
            <a:lvl1pPr marL="0" algn="r" defTabSz="3496880" rtl="0" eaLnBrk="1" latinLnBrk="0" hangingPunct="1">
              <a:defRPr kumimoji="0" sz="2800" kern="1200">
                <a:solidFill>
                  <a:srgbClr val="001746"/>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a:lstStyle>
          <a:p>
            <a:pPr algn="ctr"/>
            <a:r>
              <a:rPr lang="de-DE" b="1" dirty="0"/>
              <a:t>Projektkoordinator</a:t>
            </a:r>
          </a:p>
          <a:p>
            <a:r>
              <a:rPr lang="de-DE" b="1" dirty="0"/>
              <a:t>Prof. Dr. Marc Beutner</a:t>
            </a:r>
          </a:p>
          <a:p>
            <a:endParaRPr lang="de-DE" dirty="0"/>
          </a:p>
        </p:txBody>
      </p:sp>
      <p:grpSp>
        <p:nvGrpSpPr>
          <p:cNvPr id="21" name="Gruppieren 20">
            <a:extLst>
              <a:ext uri="{FF2B5EF4-FFF2-40B4-BE49-F238E27FC236}">
                <a16:creationId xmlns:a16="http://schemas.microsoft.com/office/drawing/2014/main" id="{3BBBE7DD-8620-418B-81B2-21BA04E4FF6C}"/>
              </a:ext>
            </a:extLst>
          </p:cNvPr>
          <p:cNvGrpSpPr/>
          <p:nvPr/>
        </p:nvGrpSpPr>
        <p:grpSpPr>
          <a:xfrm>
            <a:off x="7272983" y="31806533"/>
            <a:ext cx="16890844" cy="885349"/>
            <a:chOff x="7473849" y="32099556"/>
            <a:chExt cx="16890844" cy="885349"/>
          </a:xfrm>
        </p:grpSpPr>
        <p:sp>
          <p:nvSpPr>
            <p:cNvPr id="9" name="Textfeld 8"/>
            <p:cNvSpPr txBox="1"/>
            <p:nvPr/>
          </p:nvSpPr>
          <p:spPr>
            <a:xfrm>
              <a:off x="7593304" y="32099556"/>
              <a:ext cx="16771389" cy="885349"/>
            </a:xfrm>
            <a:prstGeom prst="roundRect">
              <a:avLst/>
            </a:prstGeom>
            <a:solidFill>
              <a:srgbClr val="E61E67"/>
            </a:solidFill>
            <a:ln>
              <a:noFill/>
            </a:ln>
          </p:spPr>
          <p:txBody>
            <a:bodyPr wrap="square" rtlCol="0">
              <a:spAutoFit/>
            </a:bodyPr>
            <a:lstStyle/>
            <a:p>
              <a:pPr algn="ctr"/>
              <a:r>
                <a:rPr lang="de-DE" sz="1000" dirty="0">
                  <a:solidFill>
                    <a:srgbClr val="FFFFFF"/>
                  </a:solidFill>
                </a:rPr>
                <a:t>a</a:t>
              </a:r>
              <a:br>
                <a:rPr lang="de-DE" sz="1000" dirty="0">
                  <a:solidFill>
                    <a:srgbClr val="FFFFFF"/>
                  </a:solidFill>
                </a:rPr>
              </a:br>
              <a:r>
                <a:rPr lang="de-DE" sz="2600" dirty="0">
                  <a:solidFill>
                    <a:srgbClr val="FFFFFF"/>
                  </a:solidFill>
                </a:rPr>
                <a:t>https://EU-CERT.eduproject.eu</a:t>
              </a:r>
              <a:endParaRPr lang="de-DE" sz="3200" dirty="0">
                <a:solidFill>
                  <a:srgbClr val="FFFFFF"/>
                </a:solidFill>
              </a:endParaRPr>
            </a:p>
            <a:p>
              <a:pPr algn="ctr"/>
              <a:r>
                <a:rPr lang="de-DE" sz="1000" dirty="0">
                  <a:solidFill>
                    <a:schemeClr val="bg1"/>
                  </a:solidFill>
                  <a:sym typeface="Wingdings" panose="05000000000000000000" pitchFamily="2" charset="2"/>
                </a:rPr>
                <a:t> </a:t>
              </a:r>
            </a:p>
          </p:txBody>
        </p:sp>
        <p:sp>
          <p:nvSpPr>
            <p:cNvPr id="10" name="Textfeld 9"/>
            <p:cNvSpPr txBox="1"/>
            <p:nvPr/>
          </p:nvSpPr>
          <p:spPr>
            <a:xfrm>
              <a:off x="7473849" y="32331842"/>
              <a:ext cx="3493378" cy="584775"/>
            </a:xfrm>
            <a:prstGeom prst="rect">
              <a:avLst/>
            </a:prstGeom>
            <a:noFill/>
          </p:spPr>
          <p:txBody>
            <a:bodyPr wrap="square" rtlCol="0">
              <a:spAutoFit/>
            </a:bodyPr>
            <a:lstStyle/>
            <a:p>
              <a:pPr algn="ctr"/>
              <a:r>
                <a:rPr lang="de-DE" sz="3200" dirty="0">
                  <a:solidFill>
                    <a:srgbClr val="FFFFFF"/>
                  </a:solidFill>
                </a:rPr>
                <a:t>••••••</a:t>
              </a:r>
            </a:p>
          </p:txBody>
        </p:sp>
        <p:sp>
          <p:nvSpPr>
            <p:cNvPr id="11" name="Textfeld 10"/>
            <p:cNvSpPr txBox="1"/>
            <p:nvPr/>
          </p:nvSpPr>
          <p:spPr>
            <a:xfrm>
              <a:off x="20845501" y="32331842"/>
              <a:ext cx="3493378" cy="584775"/>
            </a:xfrm>
            <a:prstGeom prst="rect">
              <a:avLst/>
            </a:prstGeom>
            <a:noFill/>
          </p:spPr>
          <p:txBody>
            <a:bodyPr wrap="square" rtlCol="0">
              <a:spAutoFit/>
            </a:bodyPr>
            <a:lstStyle/>
            <a:p>
              <a:pPr algn="ctr"/>
              <a:r>
                <a:rPr lang="de-DE" sz="3200" dirty="0">
                  <a:solidFill>
                    <a:srgbClr val="FFFFFF"/>
                  </a:solidFill>
                </a:rPr>
                <a:t>••••••</a:t>
              </a:r>
            </a:p>
          </p:txBody>
        </p:sp>
      </p:grpSp>
      <p:sp>
        <p:nvSpPr>
          <p:cNvPr id="17" name="Rechteck 16"/>
          <p:cNvSpPr/>
          <p:nvPr/>
        </p:nvSpPr>
        <p:spPr>
          <a:xfrm>
            <a:off x="644213" y="895098"/>
            <a:ext cx="2349380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EU-CERT</a:t>
            </a:r>
            <a:br>
              <a:rPr lang="en-US" sz="4400" dirty="0"/>
            </a:br>
            <a:r>
              <a:rPr lang="en-US" sz="4400" dirty="0"/>
              <a:t>European Certificates and Accreditation for European Projects</a:t>
            </a:r>
          </a:p>
        </p:txBody>
      </p:sp>
      <p:grpSp>
        <p:nvGrpSpPr>
          <p:cNvPr id="15" name="Gruppieren 14">
            <a:extLst>
              <a:ext uri="{FF2B5EF4-FFF2-40B4-BE49-F238E27FC236}">
                <a16:creationId xmlns:a16="http://schemas.microsoft.com/office/drawing/2014/main" id="{A7BB8A59-E270-4455-BAA0-37742574C9D8}"/>
              </a:ext>
            </a:extLst>
          </p:cNvPr>
          <p:cNvGrpSpPr/>
          <p:nvPr/>
        </p:nvGrpSpPr>
        <p:grpSpPr>
          <a:xfrm>
            <a:off x="1474801" y="4804192"/>
            <a:ext cx="22313821" cy="7669605"/>
            <a:chOff x="1474802" y="4804192"/>
            <a:chExt cx="22663211" cy="8609301"/>
          </a:xfrm>
        </p:grpSpPr>
        <p:sp>
          <p:nvSpPr>
            <p:cNvPr id="73" name="Abgerundetes Rechteck 26">
              <a:extLst>
                <a:ext uri="{FF2B5EF4-FFF2-40B4-BE49-F238E27FC236}">
                  <a16:creationId xmlns:a16="http://schemas.microsoft.com/office/drawing/2014/main" id="{9872E04B-84EA-492F-A7E4-5C48F4C951BF}"/>
                </a:ext>
              </a:extLst>
            </p:cNvPr>
            <p:cNvSpPr/>
            <p:nvPr/>
          </p:nvSpPr>
          <p:spPr>
            <a:xfrm>
              <a:off x="1474802" y="4804192"/>
              <a:ext cx="22663211" cy="860930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46" name="Rectangle 7">
              <a:extLst>
                <a:ext uri="{FF2B5EF4-FFF2-40B4-BE49-F238E27FC236}">
                  <a16:creationId xmlns:a16="http://schemas.microsoft.com/office/drawing/2014/main" id="{BD7F8AA4-20C5-4B8C-AF31-D84FD5866DE0}"/>
                </a:ext>
              </a:extLst>
            </p:cNvPr>
            <p:cNvSpPr>
              <a:spLocks noChangeArrowheads="1"/>
            </p:cNvSpPr>
            <p:nvPr/>
          </p:nvSpPr>
          <p:spPr bwMode="auto">
            <a:xfrm>
              <a:off x="1903079" y="8908946"/>
              <a:ext cx="21322325" cy="17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sz="3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000" b="0" i="0" u="none" strike="noStrike" cap="none" normalizeH="0" baseline="0" dirty="0">
                <a:ln>
                  <a:noFill/>
                </a:ln>
                <a:solidFill>
                  <a:srgbClr val="002060"/>
                </a:solidFill>
                <a:effectLst/>
              </a:endParaRPr>
            </a:p>
          </p:txBody>
        </p:sp>
      </p:grpSp>
      <p:sp>
        <p:nvSpPr>
          <p:cNvPr id="41" name="Textplatzhalter 3">
            <a:extLst>
              <a:ext uri="{FF2B5EF4-FFF2-40B4-BE49-F238E27FC236}">
                <a16:creationId xmlns:a16="http://schemas.microsoft.com/office/drawing/2014/main" id="{147A8260-972D-40A6-8291-7A9D194F1326}"/>
              </a:ext>
            </a:extLst>
          </p:cNvPr>
          <p:cNvSpPr txBox="1">
            <a:spLocks/>
          </p:cNvSpPr>
          <p:nvPr/>
        </p:nvSpPr>
        <p:spPr>
          <a:xfrm>
            <a:off x="1243620" y="2801407"/>
            <a:ext cx="13905501" cy="1413608"/>
          </a:xfrm>
          <a:prstGeom prst="rect">
            <a:avLst/>
          </a:prstGeom>
        </p:spPr>
        <p:txBody>
          <a:bodyPr>
            <a:norm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en-US" sz="2800" i="1" dirty="0">
                <a:solidFill>
                  <a:schemeClr val="bg1"/>
                </a:solidFill>
              </a:rPr>
              <a:t>Reference Number: </a:t>
            </a:r>
            <a:r>
              <a:rPr lang="fr-FR" sz="2800" dirty="0">
                <a:solidFill>
                  <a:schemeClr val="bg1"/>
                </a:solidFill>
              </a:rPr>
              <a:t>2021-1-DE02-KA220-ADU-000033541 </a:t>
            </a:r>
            <a:br>
              <a:rPr lang="fr-FR" sz="2800" dirty="0">
                <a:solidFill>
                  <a:schemeClr val="bg1"/>
                </a:solidFill>
              </a:rPr>
            </a:br>
            <a:r>
              <a:rPr lang="de-DE" sz="2800" i="1" dirty="0">
                <a:solidFill>
                  <a:schemeClr val="bg1"/>
                </a:solidFill>
              </a:rPr>
              <a:t>Duration</a:t>
            </a:r>
            <a:r>
              <a:rPr lang="de-DE" sz="2800" dirty="0">
                <a:solidFill>
                  <a:schemeClr val="bg1"/>
                </a:solidFill>
              </a:rPr>
              <a:t>: </a:t>
            </a:r>
            <a:r>
              <a:rPr lang="fr-FR" sz="2800" dirty="0">
                <a:solidFill>
                  <a:schemeClr val="bg1"/>
                </a:solidFill>
              </a:rPr>
              <a:t>01.02.2022 – 31.05.2024 </a:t>
            </a:r>
            <a:r>
              <a:rPr lang="de-DE" sz="2800" dirty="0">
                <a:solidFill>
                  <a:schemeClr val="bg1"/>
                </a:solidFill>
              </a:rPr>
              <a:t>(28 </a:t>
            </a:r>
            <a:r>
              <a:rPr lang="en-GB" sz="2800" dirty="0">
                <a:solidFill>
                  <a:schemeClr val="bg1"/>
                </a:solidFill>
              </a:rPr>
              <a:t>month</a:t>
            </a:r>
            <a:r>
              <a:rPr lang="de-DE" sz="2800" dirty="0">
                <a:solidFill>
                  <a:schemeClr val="bg1"/>
                </a:solidFill>
              </a:rPr>
              <a:t>) </a:t>
            </a:r>
          </a:p>
          <a:p>
            <a:pPr marL="262298" indent="0" defTabSz="914400">
              <a:buNone/>
            </a:pPr>
            <a:endParaRPr lang="de-DE" sz="2800" dirty="0">
              <a:solidFill>
                <a:schemeClr val="bg1"/>
              </a:solidFill>
            </a:endParaRPr>
          </a:p>
        </p:txBody>
      </p:sp>
      <p:sp>
        <p:nvSpPr>
          <p:cNvPr id="48" name="Abgerundetes Rechteck 26">
            <a:extLst>
              <a:ext uri="{FF2B5EF4-FFF2-40B4-BE49-F238E27FC236}">
                <a16:creationId xmlns:a16="http://schemas.microsoft.com/office/drawing/2014/main" id="{227504DC-66B4-4A10-BBCA-B74808B4B8B1}"/>
              </a:ext>
            </a:extLst>
          </p:cNvPr>
          <p:cNvSpPr/>
          <p:nvPr/>
        </p:nvSpPr>
        <p:spPr>
          <a:xfrm>
            <a:off x="1595411" y="12673658"/>
            <a:ext cx="10789665" cy="1146979"/>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de-DE" sz="3000" dirty="0">
                <a:solidFill>
                  <a:srgbClr val="002060"/>
                </a:solidFill>
              </a:rPr>
              <a:t>EU-CERT - Research on Quality </a:t>
            </a:r>
            <a:r>
              <a:rPr lang="de-DE" sz="3000" dirty="0" err="1">
                <a:solidFill>
                  <a:srgbClr val="002060"/>
                </a:solidFill>
              </a:rPr>
              <a:t>criteria</a:t>
            </a:r>
            <a:r>
              <a:rPr lang="de-DE" sz="3000" dirty="0">
                <a:solidFill>
                  <a:srgbClr val="002060"/>
                </a:solidFill>
              </a:rPr>
              <a:t>, Accreditation and </a:t>
            </a:r>
            <a:r>
              <a:rPr lang="de-DE" sz="3000" dirty="0" err="1">
                <a:solidFill>
                  <a:srgbClr val="002060"/>
                </a:solidFill>
              </a:rPr>
              <a:t>Certificate</a:t>
            </a:r>
            <a:r>
              <a:rPr lang="de-DE" sz="3000" dirty="0">
                <a:solidFill>
                  <a:srgbClr val="002060"/>
                </a:solidFill>
              </a:rPr>
              <a:t> </a:t>
            </a:r>
            <a:r>
              <a:rPr lang="de-DE" sz="3000" dirty="0" err="1">
                <a:solidFill>
                  <a:srgbClr val="002060"/>
                </a:solidFill>
              </a:rPr>
              <a:t>Structures</a:t>
            </a:r>
            <a:endParaRPr lang="de-DE" sz="3000" dirty="0">
              <a:solidFill>
                <a:srgbClr val="002060"/>
              </a:solidFill>
            </a:endParaRPr>
          </a:p>
        </p:txBody>
      </p:sp>
      <p:sp>
        <p:nvSpPr>
          <p:cNvPr id="22" name="Abgerundetes Rechteck 26">
            <a:extLst>
              <a:ext uri="{FF2B5EF4-FFF2-40B4-BE49-F238E27FC236}">
                <a16:creationId xmlns:a16="http://schemas.microsoft.com/office/drawing/2014/main" id="{1F9E76A0-F8C3-5270-9370-C5E8619A3E4A}"/>
              </a:ext>
            </a:extLst>
          </p:cNvPr>
          <p:cNvSpPr/>
          <p:nvPr/>
        </p:nvSpPr>
        <p:spPr>
          <a:xfrm>
            <a:off x="13002434" y="13648083"/>
            <a:ext cx="10789665" cy="121944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Concept Design </a:t>
            </a:r>
            <a:r>
              <a:rPr lang="de-DE" sz="3000" dirty="0" err="1">
                <a:solidFill>
                  <a:srgbClr val="002060"/>
                </a:solidFill>
              </a:rPr>
              <a:t>for</a:t>
            </a:r>
            <a:r>
              <a:rPr lang="de-DE" sz="3000" dirty="0">
                <a:solidFill>
                  <a:srgbClr val="002060"/>
                </a:solidFill>
              </a:rPr>
              <a:t> Accreditation and </a:t>
            </a:r>
            <a:r>
              <a:rPr lang="de-DE" sz="3000" dirty="0" err="1">
                <a:solidFill>
                  <a:srgbClr val="002060"/>
                </a:solidFill>
              </a:rPr>
              <a:t>Certification</a:t>
            </a:r>
            <a:r>
              <a:rPr lang="de-DE" sz="3000" dirty="0">
                <a:solidFill>
                  <a:srgbClr val="002060"/>
                </a:solidFill>
              </a:rPr>
              <a:t> </a:t>
            </a:r>
            <a:r>
              <a:rPr lang="de-DE" sz="3000" dirty="0" err="1">
                <a:solidFill>
                  <a:srgbClr val="002060"/>
                </a:solidFill>
              </a:rPr>
              <a:t>Processes</a:t>
            </a:r>
            <a:endParaRPr lang="de-DE" sz="3000" dirty="0">
              <a:solidFill>
                <a:srgbClr val="002060"/>
              </a:solidFill>
            </a:endParaRPr>
          </a:p>
        </p:txBody>
      </p:sp>
      <p:grpSp>
        <p:nvGrpSpPr>
          <p:cNvPr id="13" name="Gruppieren 12">
            <a:extLst>
              <a:ext uri="{FF2B5EF4-FFF2-40B4-BE49-F238E27FC236}">
                <a16:creationId xmlns:a16="http://schemas.microsoft.com/office/drawing/2014/main" id="{817D34C7-7727-4A6A-8C0B-209EF30570AC}"/>
              </a:ext>
            </a:extLst>
          </p:cNvPr>
          <p:cNvGrpSpPr/>
          <p:nvPr/>
        </p:nvGrpSpPr>
        <p:grpSpPr>
          <a:xfrm>
            <a:off x="10873383" y="27363291"/>
            <a:ext cx="13192623" cy="4171013"/>
            <a:chOff x="4047476" y="24428586"/>
            <a:chExt cx="9140600" cy="6499717"/>
          </a:xfrm>
        </p:grpSpPr>
        <p:sp>
          <p:nvSpPr>
            <p:cNvPr id="62" name="Abgerundetes Rechteck 26">
              <a:extLst>
                <a:ext uri="{FF2B5EF4-FFF2-40B4-BE49-F238E27FC236}">
                  <a16:creationId xmlns:a16="http://schemas.microsoft.com/office/drawing/2014/main" id="{CD232B6A-C320-4C6D-8EF0-56342768AD60}"/>
                </a:ext>
              </a:extLst>
            </p:cNvPr>
            <p:cNvSpPr/>
            <p:nvPr/>
          </p:nvSpPr>
          <p:spPr>
            <a:xfrm>
              <a:off x="4047476" y="24428586"/>
              <a:ext cx="9140600" cy="645608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2800" dirty="0">
                <a:solidFill>
                  <a:srgbClr val="002060"/>
                </a:solidFill>
              </a:endParaRPr>
            </a:p>
          </p:txBody>
        </p:sp>
        <p:pic>
          <p:nvPicPr>
            <p:cNvPr id="50" name="Grafik 49">
              <a:extLst>
                <a:ext uri="{FF2B5EF4-FFF2-40B4-BE49-F238E27FC236}">
                  <a16:creationId xmlns:a16="http://schemas.microsoft.com/office/drawing/2014/main" id="{98B0068F-E690-445C-B6FF-72318E804F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34842" y="25790473"/>
              <a:ext cx="643602" cy="1037642"/>
            </a:xfrm>
            <a:prstGeom prst="rect">
              <a:avLst/>
            </a:prstGeom>
          </p:spPr>
        </p:pic>
        <p:pic>
          <p:nvPicPr>
            <p:cNvPr id="52" name="Grafik 51">
              <a:extLst>
                <a:ext uri="{FF2B5EF4-FFF2-40B4-BE49-F238E27FC236}">
                  <a16:creationId xmlns:a16="http://schemas.microsoft.com/office/drawing/2014/main" id="{B6A53C47-39B1-47C9-93F2-9957DDAAE80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82163" y="25786753"/>
              <a:ext cx="719879" cy="1174857"/>
            </a:xfrm>
            <a:prstGeom prst="rect">
              <a:avLst/>
            </a:prstGeom>
          </p:spPr>
        </p:pic>
        <p:pic>
          <p:nvPicPr>
            <p:cNvPr id="53" name="Grafik 52">
              <a:extLst>
                <a:ext uri="{FF2B5EF4-FFF2-40B4-BE49-F238E27FC236}">
                  <a16:creationId xmlns:a16="http://schemas.microsoft.com/office/drawing/2014/main" id="{C80F7F2A-2DA5-4C19-A3CA-61BCF9E26F5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579521" y="27585256"/>
              <a:ext cx="719879" cy="1146882"/>
            </a:xfrm>
            <a:prstGeom prst="rect">
              <a:avLst/>
            </a:prstGeom>
          </p:spPr>
        </p:pic>
        <p:pic>
          <p:nvPicPr>
            <p:cNvPr id="54" name="Grafik 53">
              <a:extLst>
                <a:ext uri="{FF2B5EF4-FFF2-40B4-BE49-F238E27FC236}">
                  <a16:creationId xmlns:a16="http://schemas.microsoft.com/office/drawing/2014/main" id="{B7183FE4-5C09-4704-B2E1-78FD020F26F8}"/>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065116" y="27585256"/>
              <a:ext cx="747903" cy="1037642"/>
            </a:xfrm>
            <a:prstGeom prst="rect">
              <a:avLst/>
            </a:prstGeom>
          </p:spPr>
        </p:pic>
        <p:pic>
          <p:nvPicPr>
            <p:cNvPr id="55" name="Grafik 54">
              <a:extLst>
                <a:ext uri="{FF2B5EF4-FFF2-40B4-BE49-F238E27FC236}">
                  <a16:creationId xmlns:a16="http://schemas.microsoft.com/office/drawing/2014/main" id="{C9AD1FBE-CBFB-42EA-B0C1-ED2E56625EB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579521" y="29380040"/>
              <a:ext cx="751649" cy="1074603"/>
            </a:xfrm>
            <a:prstGeom prst="rect">
              <a:avLst/>
            </a:prstGeom>
          </p:spPr>
        </p:pic>
        <p:sp>
          <p:nvSpPr>
            <p:cNvPr id="56" name="Rechteck 55">
              <a:extLst>
                <a:ext uri="{FF2B5EF4-FFF2-40B4-BE49-F238E27FC236}">
                  <a16:creationId xmlns:a16="http://schemas.microsoft.com/office/drawing/2014/main" id="{4BAEFC3C-071E-4119-B1BE-94205D4F949B}"/>
                </a:ext>
              </a:extLst>
            </p:cNvPr>
            <p:cNvSpPr/>
            <p:nvPr/>
          </p:nvSpPr>
          <p:spPr>
            <a:xfrm>
              <a:off x="9102522" y="26104680"/>
              <a:ext cx="3002961" cy="1103103"/>
            </a:xfrm>
            <a:prstGeom prst="rect">
              <a:avLst/>
            </a:prstGeom>
          </p:spPr>
          <p:txBody>
            <a:bodyPr wrap="square">
              <a:spAutoFit/>
            </a:bodyPr>
            <a:lstStyle/>
            <a:p>
              <a:r>
                <a:rPr lang="de-DE" sz="2000" dirty="0"/>
                <a:t>University of Paderborn Germany (Koordinator)</a:t>
              </a:r>
            </a:p>
          </p:txBody>
        </p:sp>
        <p:sp>
          <p:nvSpPr>
            <p:cNvPr id="57" name="Rechteck 56">
              <a:extLst>
                <a:ext uri="{FF2B5EF4-FFF2-40B4-BE49-F238E27FC236}">
                  <a16:creationId xmlns:a16="http://schemas.microsoft.com/office/drawing/2014/main" id="{BBF2B374-A3BE-405B-BCD6-C14D6CED614F}"/>
                </a:ext>
              </a:extLst>
            </p:cNvPr>
            <p:cNvSpPr/>
            <p:nvPr/>
          </p:nvSpPr>
          <p:spPr>
            <a:xfrm>
              <a:off x="9102522" y="29345589"/>
              <a:ext cx="2618628" cy="1582714"/>
            </a:xfrm>
            <a:prstGeom prst="rect">
              <a:avLst/>
            </a:prstGeom>
          </p:spPr>
          <p:txBody>
            <a:bodyPr wrap="square">
              <a:spAutoFit/>
            </a:bodyPr>
            <a:lstStyle/>
            <a:p>
              <a:r>
                <a:rPr lang="de-DE" sz="2000" dirty="0" err="1"/>
                <a:t>Ingenious</a:t>
              </a:r>
              <a:r>
                <a:rPr lang="de-DE" sz="2000" dirty="0"/>
                <a:t> Knowledge GmbH Germany</a:t>
              </a:r>
            </a:p>
            <a:p>
              <a:r>
                <a:rPr lang="de-DE" sz="2000" dirty="0"/>
                <a:t>(Technikpartner)</a:t>
              </a:r>
            </a:p>
          </p:txBody>
        </p:sp>
        <p:sp>
          <p:nvSpPr>
            <p:cNvPr id="58" name="Rechteck 57">
              <a:extLst>
                <a:ext uri="{FF2B5EF4-FFF2-40B4-BE49-F238E27FC236}">
                  <a16:creationId xmlns:a16="http://schemas.microsoft.com/office/drawing/2014/main" id="{8302D44E-3289-47CD-9367-E0E1B85EE736}"/>
                </a:ext>
              </a:extLst>
            </p:cNvPr>
            <p:cNvSpPr/>
            <p:nvPr/>
          </p:nvSpPr>
          <p:spPr>
            <a:xfrm>
              <a:off x="4317783" y="27879438"/>
              <a:ext cx="3207504" cy="607385"/>
            </a:xfrm>
            <a:prstGeom prst="rect">
              <a:avLst/>
            </a:prstGeom>
          </p:spPr>
          <p:txBody>
            <a:bodyPr wrap="square">
              <a:spAutoFit/>
            </a:bodyPr>
            <a:lstStyle/>
            <a:p>
              <a:r>
                <a:rPr lang="de-DE" sz="2000" dirty="0"/>
                <a:t>TIR Consulting Group </a:t>
              </a:r>
              <a:r>
                <a:rPr lang="de-DE" sz="2000" dirty="0" err="1"/>
                <a:t>j.d.o.o</a:t>
              </a:r>
              <a:r>
                <a:rPr lang="de-DE" sz="2000" dirty="0"/>
                <a:t> </a:t>
              </a:r>
              <a:r>
                <a:rPr lang="de-DE" sz="2000" dirty="0" err="1"/>
                <a:t>Croatia</a:t>
              </a:r>
              <a:r>
                <a:rPr lang="de-DE" sz="2000" dirty="0"/>
                <a:t> Grad Zagreb</a:t>
              </a:r>
            </a:p>
          </p:txBody>
        </p:sp>
        <p:sp>
          <p:nvSpPr>
            <p:cNvPr id="59" name="Rechteck 58">
              <a:extLst>
                <a:ext uri="{FF2B5EF4-FFF2-40B4-BE49-F238E27FC236}">
                  <a16:creationId xmlns:a16="http://schemas.microsoft.com/office/drawing/2014/main" id="{A2643E50-7D90-4D26-934A-71B98804CE31}"/>
                </a:ext>
              </a:extLst>
            </p:cNvPr>
            <p:cNvSpPr/>
            <p:nvPr/>
          </p:nvSpPr>
          <p:spPr>
            <a:xfrm>
              <a:off x="9102522" y="27879438"/>
              <a:ext cx="2908360" cy="607385"/>
            </a:xfrm>
            <a:prstGeom prst="rect">
              <a:avLst/>
            </a:prstGeom>
          </p:spPr>
          <p:txBody>
            <a:bodyPr wrap="square">
              <a:spAutoFit/>
            </a:bodyPr>
            <a:lstStyle/>
            <a:p>
              <a:r>
                <a:rPr lang="de-DE" sz="2000" dirty="0" err="1"/>
                <a:t>Esquare</a:t>
              </a:r>
              <a:r>
                <a:rPr lang="de-DE" sz="2000" dirty="0"/>
                <a:t> France Provence-Alpes-Côte d'Azur</a:t>
              </a:r>
            </a:p>
          </p:txBody>
        </p:sp>
        <p:sp>
          <p:nvSpPr>
            <p:cNvPr id="60" name="Rechteck 59">
              <a:extLst>
                <a:ext uri="{FF2B5EF4-FFF2-40B4-BE49-F238E27FC236}">
                  <a16:creationId xmlns:a16="http://schemas.microsoft.com/office/drawing/2014/main" id="{C58901D5-44EF-4FDF-A5CB-5ADF0624D243}"/>
                </a:ext>
              </a:extLst>
            </p:cNvPr>
            <p:cNvSpPr/>
            <p:nvPr/>
          </p:nvSpPr>
          <p:spPr>
            <a:xfrm>
              <a:off x="4318693" y="29613649"/>
              <a:ext cx="2915427" cy="607385"/>
            </a:xfrm>
            <a:prstGeom prst="rect">
              <a:avLst/>
            </a:prstGeom>
          </p:spPr>
          <p:txBody>
            <a:bodyPr wrap="square">
              <a:spAutoFit/>
            </a:bodyPr>
            <a:lstStyle/>
            <a:p>
              <a:r>
                <a:rPr lang="de-DE" sz="2000" dirty="0"/>
                <a:t>STANDO LTD Cyprus </a:t>
              </a:r>
              <a:r>
                <a:rPr lang="el-GR" sz="2000" dirty="0"/>
                <a:t>Κύπρος (</a:t>
              </a:r>
              <a:r>
                <a:rPr lang="de-DE" sz="2000" dirty="0" err="1"/>
                <a:t>Kýpros</a:t>
              </a:r>
              <a:r>
                <a:rPr lang="de-DE" sz="2000" dirty="0"/>
                <a:t>) Nicosia</a:t>
              </a:r>
            </a:p>
          </p:txBody>
        </p:sp>
        <p:sp>
          <p:nvSpPr>
            <p:cNvPr id="61" name="Inhaltsplatzhalter 2">
              <a:extLst>
                <a:ext uri="{FF2B5EF4-FFF2-40B4-BE49-F238E27FC236}">
                  <a16:creationId xmlns:a16="http://schemas.microsoft.com/office/drawing/2014/main" id="{7BB68406-38E5-4EA9-A8A1-5C3BAA01AD88}"/>
                </a:ext>
              </a:extLst>
            </p:cNvPr>
            <p:cNvSpPr txBox="1">
              <a:spLocks/>
            </p:cNvSpPr>
            <p:nvPr/>
          </p:nvSpPr>
          <p:spPr>
            <a:xfrm>
              <a:off x="4317782" y="24428588"/>
              <a:ext cx="3471537" cy="11300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EU- CERT </a:t>
              </a:r>
              <a:r>
                <a:rPr kumimoji="0" lang="en-US" sz="3600" b="1" i="0" u="none" strike="noStrike" kern="1200" cap="none" spc="0" normalizeH="0" baseline="0" noProof="0" dirty="0" err="1">
                  <a:ln>
                    <a:noFill/>
                  </a:ln>
                  <a:solidFill>
                    <a:sysClr val="windowText" lastClr="000000">
                      <a:lumMod val="75000"/>
                      <a:lumOff val="25000"/>
                    </a:sysClr>
                  </a:solidFill>
                  <a:effectLst/>
                  <a:uLnTx/>
                  <a:uFillTx/>
                  <a:latin typeface="Calibri" panose="020F0502020204030204"/>
                  <a:ea typeface="+mn-ea"/>
                  <a:cs typeface="+mn-cs"/>
                </a:rPr>
                <a:t>Projektpartner</a:t>
              </a: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lang="en-US" sz="3600" b="1" dirty="0">
                <a:solidFill>
                  <a:sysClr val="windowText" lastClr="000000">
                    <a:lumMod val="75000"/>
                    <a:lumOff val="25000"/>
                  </a:sys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endParaRPr kumimoji="0" lang="de-DE"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
          <p:nvSpPr>
            <p:cNvPr id="63" name="Inhaltsplatzhalter 2">
              <a:extLst>
                <a:ext uri="{FF2B5EF4-FFF2-40B4-BE49-F238E27FC236}">
                  <a16:creationId xmlns:a16="http://schemas.microsoft.com/office/drawing/2014/main" id="{855C2209-7CA8-4700-B81A-256A8B723533}"/>
                </a:ext>
              </a:extLst>
            </p:cNvPr>
            <p:cNvSpPr txBox="1">
              <a:spLocks/>
            </p:cNvSpPr>
            <p:nvPr/>
          </p:nvSpPr>
          <p:spPr>
            <a:xfrm>
              <a:off x="4165656" y="25940959"/>
              <a:ext cx="2797791" cy="1130094"/>
            </a:xfrm>
            <a:prstGeom prst="rect">
              <a:avLst/>
            </a:prstGeom>
          </p:spPr>
          <p:txBody>
            <a:bodyPr>
              <a:normAutofit fontScale="92500"/>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de-DE" sz="2000" dirty="0"/>
                <a:t>Associação Rede de </a:t>
              </a:r>
              <a:r>
                <a:rPr lang="de-DE" sz="2000" dirty="0" err="1"/>
                <a:t>Universidades</a:t>
              </a:r>
              <a:r>
                <a:rPr lang="de-DE" sz="2000" dirty="0"/>
                <a:t> da </a:t>
              </a:r>
              <a:r>
                <a:rPr lang="de-DE" sz="2000" dirty="0" err="1"/>
                <a:t>Terceira</a:t>
              </a:r>
              <a:r>
                <a:rPr lang="de-DE" sz="2000" dirty="0"/>
                <a:t> </a:t>
              </a:r>
              <a:r>
                <a:rPr lang="de-DE" sz="2000" dirty="0" err="1"/>
                <a:t>Idade</a:t>
              </a:r>
              <a:r>
                <a:rPr lang="de-DE" sz="2000" dirty="0"/>
                <a:t> Portugal Centro </a:t>
              </a:r>
            </a:p>
          </p:txBody>
        </p:sp>
      </p:grpSp>
      <p:sp>
        <p:nvSpPr>
          <p:cNvPr id="30" name="Rechteck 29">
            <a:extLst>
              <a:ext uri="{FF2B5EF4-FFF2-40B4-BE49-F238E27FC236}">
                <a16:creationId xmlns:a16="http://schemas.microsoft.com/office/drawing/2014/main" id="{86A9BE92-E76C-4E3C-B41C-F3708ADB6BE1}"/>
              </a:ext>
            </a:extLst>
          </p:cNvPr>
          <p:cNvSpPr/>
          <p:nvPr/>
        </p:nvSpPr>
        <p:spPr>
          <a:xfrm>
            <a:off x="2313068" y="4946699"/>
            <a:ext cx="21000199" cy="7078861"/>
          </a:xfrm>
          <a:prstGeom prst="rect">
            <a:avLst/>
          </a:prstGeom>
        </p:spPr>
        <p:txBody>
          <a:bodyPr wrap="square">
            <a:spAutoFit/>
          </a:bodyPr>
          <a:lstStyle/>
          <a:p>
            <a:r>
              <a:rPr lang="en-GB" sz="4000" b="1" dirty="0">
                <a:solidFill>
                  <a:srgbClr val="000000"/>
                </a:solidFill>
                <a:latin typeface="Roboto"/>
              </a:rPr>
              <a:t>Die EU-CERT Accreditation Tool </a:t>
            </a:r>
            <a:r>
              <a:rPr lang="en-GB" sz="4000" b="1" dirty="0" err="1">
                <a:solidFill>
                  <a:srgbClr val="000000"/>
                </a:solidFill>
                <a:latin typeface="Roboto"/>
              </a:rPr>
              <a:t>Webseite</a:t>
            </a:r>
            <a:endParaRPr lang="en-GB" sz="4000" b="1" dirty="0">
              <a:solidFill>
                <a:srgbClr val="000000"/>
              </a:solidFill>
              <a:latin typeface="Roboto"/>
            </a:endParaRPr>
          </a:p>
          <a:p>
            <a:endParaRPr lang="en-GB" sz="4000" b="1" dirty="0">
              <a:solidFill>
                <a:srgbClr val="000000"/>
              </a:solidFill>
              <a:latin typeface="Roboto"/>
            </a:endParaRPr>
          </a:p>
          <a:p>
            <a:r>
              <a:rPr lang="de-DE" sz="3400" dirty="0">
                <a:solidFill>
                  <a:srgbClr val="000000"/>
                </a:solidFill>
                <a:latin typeface="Roboto"/>
              </a:rPr>
              <a:t>Die Website des Akkreditierungstools ist das Herzstück des EU-CERT-Projekts, da sie für die Akkreditierung und Zertifizierung von ERASMUS+-Projekten und -Maßnahmen in der Erwachsenenbildung genutzt wird.</a:t>
            </a:r>
          </a:p>
          <a:p>
            <a:r>
              <a:rPr lang="de-DE" sz="3400" dirty="0">
                <a:solidFill>
                  <a:srgbClr val="000000"/>
                </a:solidFill>
                <a:latin typeface="Roboto"/>
              </a:rPr>
              <a:t>EU-Projektkoordinatoren, die akkreditierte Projektergebnisse anstreben, benötigen eine innovative, leicht zugängliche Website. Diese Website enthält wichtige Informationen über den Akkreditierungsprozess und sorgt für Transparenz bei den Verfahren, was sich auf die Glaubwürdigkeit auswirkt und die Wahrscheinlichkeit eines verbesserten Transfers der Projektergebnisse erhöht.</a:t>
            </a:r>
          </a:p>
          <a:p>
            <a:r>
              <a:rPr lang="de-DE" sz="3400" dirty="0">
                <a:solidFill>
                  <a:srgbClr val="000000"/>
                </a:solidFill>
                <a:latin typeface="Roboto"/>
              </a:rPr>
              <a:t>Die Website besteht aus folgenden Bereichen: (1) Informationen über Kriterien und Verfahren, (2) Benutzerbereich für die Online-Bewerbung, das Hochladen von Daten und den Zertifizierungsprozess, (3) </a:t>
            </a:r>
            <a:r>
              <a:rPr lang="de-DE" sz="3400" dirty="0" err="1">
                <a:solidFill>
                  <a:srgbClr val="000000"/>
                </a:solidFill>
                <a:latin typeface="Roboto"/>
              </a:rPr>
              <a:t>Bewerterbereich</a:t>
            </a:r>
            <a:r>
              <a:rPr lang="de-DE" sz="3400" dirty="0">
                <a:solidFill>
                  <a:srgbClr val="000000"/>
                </a:solidFill>
                <a:latin typeface="Roboto"/>
              </a:rPr>
              <a:t> für die Online-Bewertung, einschließlich Bewertungsvorschriften und Schritte des Akkreditierungsprozesses, (4) Kommunikationsbereich für die Interaktion zwischen Benutzer und Bewerter und (5) Datenbankbereich für die Speicherung von Daten unter Einhaltung der Datenschutzbestimmungen.</a:t>
            </a:r>
            <a:endParaRPr lang="en-GB" sz="3400" dirty="0">
              <a:solidFill>
                <a:srgbClr val="000000"/>
              </a:solidFill>
              <a:latin typeface="Roboto"/>
            </a:endParaRPr>
          </a:p>
        </p:txBody>
      </p:sp>
      <p:pic>
        <p:nvPicPr>
          <p:cNvPr id="2" name="Grafik 1">
            <a:extLst>
              <a:ext uri="{FF2B5EF4-FFF2-40B4-BE49-F238E27FC236}">
                <a16:creationId xmlns:a16="http://schemas.microsoft.com/office/drawing/2014/main" id="{BCD097CC-C25B-D514-E3CB-F18C099AE94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547150" y="30515139"/>
            <a:ext cx="914338" cy="565294"/>
          </a:xfrm>
          <a:prstGeom prst="rect">
            <a:avLst/>
          </a:prstGeom>
        </p:spPr>
      </p:pic>
      <p:sp>
        <p:nvSpPr>
          <p:cNvPr id="3" name="Flussdiagramm: Verbinder 2">
            <a:extLst>
              <a:ext uri="{FF2B5EF4-FFF2-40B4-BE49-F238E27FC236}">
                <a16:creationId xmlns:a16="http://schemas.microsoft.com/office/drawing/2014/main" id="{5B88B783-A93F-FEDE-8FF1-06743CAAE0F6}"/>
              </a:ext>
            </a:extLst>
          </p:cNvPr>
          <p:cNvSpPr/>
          <p:nvPr/>
        </p:nvSpPr>
        <p:spPr>
          <a:xfrm>
            <a:off x="10937736" y="1249593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PR1</a:t>
            </a:r>
            <a:endParaRPr lang="en-GB" sz="4400" dirty="0"/>
          </a:p>
        </p:txBody>
      </p:sp>
      <p:sp>
        <p:nvSpPr>
          <p:cNvPr id="4" name="Flussdiagramm: Verbinder 3">
            <a:extLst>
              <a:ext uri="{FF2B5EF4-FFF2-40B4-BE49-F238E27FC236}">
                <a16:creationId xmlns:a16="http://schemas.microsoft.com/office/drawing/2014/main" id="{3377C5FA-1822-10A1-23A0-1CF0F406D77E}"/>
              </a:ext>
            </a:extLst>
          </p:cNvPr>
          <p:cNvSpPr/>
          <p:nvPr/>
        </p:nvSpPr>
        <p:spPr>
          <a:xfrm>
            <a:off x="12469405" y="1362739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PR2</a:t>
            </a:r>
          </a:p>
        </p:txBody>
      </p:sp>
      <p:sp>
        <p:nvSpPr>
          <p:cNvPr id="24" name="Abgerundetes Rechteck 26">
            <a:extLst>
              <a:ext uri="{FF2B5EF4-FFF2-40B4-BE49-F238E27FC236}">
                <a16:creationId xmlns:a16="http://schemas.microsoft.com/office/drawing/2014/main" id="{E704DB9F-F2F6-498D-5856-400FB1063362}"/>
              </a:ext>
            </a:extLst>
          </p:cNvPr>
          <p:cNvSpPr/>
          <p:nvPr/>
        </p:nvSpPr>
        <p:spPr>
          <a:xfrm>
            <a:off x="1595412" y="14605993"/>
            <a:ext cx="10181452" cy="124396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a:solidFill>
                  <a:srgbClr val="002060"/>
                </a:solidFill>
              </a:rPr>
              <a:t>EU-CERT - Accreditation Website and Data-base Design and Programming</a:t>
            </a:r>
          </a:p>
        </p:txBody>
      </p:sp>
      <p:sp>
        <p:nvSpPr>
          <p:cNvPr id="5" name="Flussdiagramm: Verbinder 4">
            <a:extLst>
              <a:ext uri="{FF2B5EF4-FFF2-40B4-BE49-F238E27FC236}">
                <a16:creationId xmlns:a16="http://schemas.microsoft.com/office/drawing/2014/main" id="{DC94125C-74E4-77FA-420A-813D0DDD2C9C}"/>
              </a:ext>
            </a:extLst>
          </p:cNvPr>
          <p:cNvSpPr/>
          <p:nvPr/>
        </p:nvSpPr>
        <p:spPr>
          <a:xfrm>
            <a:off x="11315644" y="15267735"/>
            <a:ext cx="2155267" cy="201194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t>PR3</a:t>
            </a:r>
          </a:p>
        </p:txBody>
      </p:sp>
      <p:sp>
        <p:nvSpPr>
          <p:cNvPr id="6" name="Flussdiagramm: Verbinder 5">
            <a:extLst>
              <a:ext uri="{FF2B5EF4-FFF2-40B4-BE49-F238E27FC236}">
                <a16:creationId xmlns:a16="http://schemas.microsoft.com/office/drawing/2014/main" id="{4B743B70-03CD-F388-25AD-9FF5A7D062CB}"/>
              </a:ext>
            </a:extLst>
          </p:cNvPr>
          <p:cNvSpPr/>
          <p:nvPr/>
        </p:nvSpPr>
        <p:spPr>
          <a:xfrm>
            <a:off x="12732651" y="23183924"/>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PR4</a:t>
            </a:r>
          </a:p>
        </p:txBody>
      </p:sp>
      <p:sp>
        <p:nvSpPr>
          <p:cNvPr id="7" name="Flussdiagramm: Verbinder 6">
            <a:extLst>
              <a:ext uri="{FF2B5EF4-FFF2-40B4-BE49-F238E27FC236}">
                <a16:creationId xmlns:a16="http://schemas.microsoft.com/office/drawing/2014/main" id="{8426CBD6-D1AA-778F-66DD-558CE048A365}"/>
              </a:ext>
            </a:extLst>
          </p:cNvPr>
          <p:cNvSpPr/>
          <p:nvPr/>
        </p:nvSpPr>
        <p:spPr>
          <a:xfrm>
            <a:off x="10880398" y="24270889"/>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PR5</a:t>
            </a:r>
            <a:endParaRPr lang="en-GB" sz="4400" dirty="0"/>
          </a:p>
        </p:txBody>
      </p:sp>
      <p:sp>
        <p:nvSpPr>
          <p:cNvPr id="12" name="Flussdiagramm: Verbinder 11">
            <a:extLst>
              <a:ext uri="{FF2B5EF4-FFF2-40B4-BE49-F238E27FC236}">
                <a16:creationId xmlns:a16="http://schemas.microsoft.com/office/drawing/2014/main" id="{63A5795E-8680-3F70-9A87-78A53634DBE2}"/>
              </a:ext>
            </a:extLst>
          </p:cNvPr>
          <p:cNvSpPr/>
          <p:nvPr/>
        </p:nvSpPr>
        <p:spPr>
          <a:xfrm>
            <a:off x="13374162" y="2528203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PR6</a:t>
            </a:r>
          </a:p>
        </p:txBody>
      </p:sp>
      <p:sp>
        <p:nvSpPr>
          <p:cNvPr id="14" name="Flussdiagramm: Verbinder 13">
            <a:extLst>
              <a:ext uri="{FF2B5EF4-FFF2-40B4-BE49-F238E27FC236}">
                <a16:creationId xmlns:a16="http://schemas.microsoft.com/office/drawing/2014/main" id="{49C38386-4084-E7B3-77DA-B3CA0D34620E}"/>
              </a:ext>
            </a:extLst>
          </p:cNvPr>
          <p:cNvSpPr/>
          <p:nvPr/>
        </p:nvSpPr>
        <p:spPr>
          <a:xfrm>
            <a:off x="8965210" y="2617879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PR7</a:t>
            </a:r>
            <a:endParaRPr lang="en-GB" sz="4400" dirty="0"/>
          </a:p>
        </p:txBody>
      </p:sp>
      <p:cxnSp>
        <p:nvCxnSpPr>
          <p:cNvPr id="20" name="Gerader Verbinder 19">
            <a:extLst>
              <a:ext uri="{FF2B5EF4-FFF2-40B4-BE49-F238E27FC236}">
                <a16:creationId xmlns:a16="http://schemas.microsoft.com/office/drawing/2014/main" id="{470AD857-3C99-DDBE-A4B9-4EA509277BD8}"/>
              </a:ext>
            </a:extLst>
          </p:cNvPr>
          <p:cNvCxnSpPr>
            <a:cxnSpLocks/>
            <a:endCxn id="4" idx="1"/>
          </p:cNvCxnSpPr>
          <p:nvPr/>
        </p:nvCxnSpPr>
        <p:spPr>
          <a:xfrm>
            <a:off x="12202891" y="13658943"/>
            <a:ext cx="490822" cy="17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0CA36962-1144-628F-83E2-5A8401DE91F9}"/>
              </a:ext>
            </a:extLst>
          </p:cNvPr>
          <p:cNvCxnSpPr>
            <a:cxnSpLocks/>
            <a:stCxn id="4" idx="4"/>
            <a:endCxn id="5" idx="0"/>
          </p:cNvCxnSpPr>
          <p:nvPr/>
        </p:nvCxnSpPr>
        <p:spPr>
          <a:xfrm flipH="1">
            <a:off x="12393278" y="15057879"/>
            <a:ext cx="841962" cy="209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0764A30-996F-B052-9049-D0860F08D9D8}"/>
              </a:ext>
            </a:extLst>
          </p:cNvPr>
          <p:cNvCxnSpPr>
            <a:cxnSpLocks/>
            <a:stCxn id="5" idx="4"/>
            <a:endCxn id="6" idx="1"/>
          </p:cNvCxnSpPr>
          <p:nvPr/>
        </p:nvCxnSpPr>
        <p:spPr>
          <a:xfrm>
            <a:off x="12393278" y="17279678"/>
            <a:ext cx="563681" cy="6113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D63D793A-222C-07E3-F288-908244A47390}"/>
              </a:ext>
            </a:extLst>
          </p:cNvPr>
          <p:cNvCxnSpPr>
            <a:cxnSpLocks/>
            <a:stCxn id="6" idx="3"/>
            <a:endCxn id="7" idx="7"/>
          </p:cNvCxnSpPr>
          <p:nvPr/>
        </p:nvCxnSpPr>
        <p:spPr>
          <a:xfrm flipH="1">
            <a:off x="12187759" y="24404922"/>
            <a:ext cx="769200" cy="75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124966DC-E302-60DD-4EA0-612DD6C29F8A}"/>
              </a:ext>
            </a:extLst>
          </p:cNvPr>
          <p:cNvCxnSpPr>
            <a:cxnSpLocks/>
            <a:stCxn id="7" idx="6"/>
            <a:endCxn id="12" idx="1"/>
          </p:cNvCxnSpPr>
          <p:nvPr/>
        </p:nvCxnSpPr>
        <p:spPr>
          <a:xfrm>
            <a:off x="12412067" y="24986133"/>
            <a:ext cx="1186403" cy="50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87C7ECC-A58A-516F-AFEB-63E88ED3F19C}"/>
              </a:ext>
            </a:extLst>
          </p:cNvPr>
          <p:cNvCxnSpPr>
            <a:cxnSpLocks/>
            <a:stCxn id="12" idx="2"/>
            <a:endCxn id="14" idx="6"/>
          </p:cNvCxnSpPr>
          <p:nvPr/>
        </p:nvCxnSpPr>
        <p:spPr>
          <a:xfrm flipH="1">
            <a:off x="10496879" y="25997275"/>
            <a:ext cx="2877283" cy="896761"/>
          </a:xfrm>
          <a:prstGeom prst="line">
            <a:avLst/>
          </a:prstGeom>
        </p:spPr>
        <p:style>
          <a:lnRef idx="1">
            <a:schemeClr val="accent1"/>
          </a:lnRef>
          <a:fillRef idx="0">
            <a:schemeClr val="accent1"/>
          </a:fillRef>
          <a:effectRef idx="0">
            <a:schemeClr val="accent1"/>
          </a:effectRef>
          <a:fontRef idx="minor">
            <a:schemeClr val="tx1"/>
          </a:fontRef>
        </p:style>
      </p:cxnSp>
      <p:sp>
        <p:nvSpPr>
          <p:cNvPr id="78" name="Abgerundetes Rechteck 26">
            <a:extLst>
              <a:ext uri="{FF2B5EF4-FFF2-40B4-BE49-F238E27FC236}">
                <a16:creationId xmlns:a16="http://schemas.microsoft.com/office/drawing/2014/main" id="{CEA181B1-0036-BC1A-885E-DF8E3D0A60BA}"/>
              </a:ext>
            </a:extLst>
          </p:cNvPr>
          <p:cNvSpPr/>
          <p:nvPr/>
        </p:nvSpPr>
        <p:spPr>
          <a:xfrm>
            <a:off x="1633549" y="28333813"/>
            <a:ext cx="8974585" cy="172106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77" name="Inhaltsplatzhalter 2">
            <a:extLst>
              <a:ext uri="{FF2B5EF4-FFF2-40B4-BE49-F238E27FC236}">
                <a16:creationId xmlns:a16="http://schemas.microsoft.com/office/drawing/2014/main" id="{2C7EA422-5848-D8B3-3279-0D32211510F4}"/>
              </a:ext>
            </a:extLst>
          </p:cNvPr>
          <p:cNvSpPr txBox="1">
            <a:spLocks/>
          </p:cNvSpPr>
          <p:nvPr/>
        </p:nvSpPr>
        <p:spPr>
          <a:xfrm>
            <a:off x="1728366" y="28389291"/>
            <a:ext cx="8221722" cy="1793992"/>
          </a:xfrm>
          <a:prstGeom prst="rect">
            <a:avLst/>
          </a:prstGeom>
        </p:spPr>
        <p:txBody>
          <a:bodyPr>
            <a:no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algn="just" defTabSz="914400">
              <a:buNone/>
            </a:pPr>
            <a:r>
              <a:rPr lang="de-DE" sz="3200" dirty="0"/>
              <a:t>Die Projektpartner arbeiten an den letzten Projektergebnissen, so dass das Projekt als Ganzes große Erfolge verzeichnen kann.</a:t>
            </a:r>
          </a:p>
        </p:txBody>
      </p:sp>
      <p:pic>
        <p:nvPicPr>
          <p:cNvPr id="33" name="Grafik 32">
            <a:extLst>
              <a:ext uri="{FF2B5EF4-FFF2-40B4-BE49-F238E27FC236}">
                <a16:creationId xmlns:a16="http://schemas.microsoft.com/office/drawing/2014/main" id="{69C64746-E7A1-92F9-9783-887D096C65DB}"/>
              </a:ext>
            </a:extLst>
          </p:cNvPr>
          <p:cNvPicPr>
            <a:picLocks noChangeAspect="1"/>
          </p:cNvPicPr>
          <p:nvPr/>
        </p:nvPicPr>
        <p:blipFill rotWithShape="1">
          <a:blip r:embed="rId15"/>
          <a:srcRect t="4269"/>
          <a:stretch/>
        </p:blipFill>
        <p:spPr>
          <a:xfrm>
            <a:off x="1370178" y="16676815"/>
            <a:ext cx="9801686" cy="7374107"/>
          </a:xfrm>
          <a:prstGeom prst="rect">
            <a:avLst/>
          </a:prstGeom>
          <a:ln>
            <a:solidFill>
              <a:schemeClr val="tx1"/>
            </a:solidFill>
          </a:ln>
        </p:spPr>
      </p:pic>
      <p:pic>
        <p:nvPicPr>
          <p:cNvPr id="72" name="Grafik 71">
            <a:extLst>
              <a:ext uri="{FF2B5EF4-FFF2-40B4-BE49-F238E27FC236}">
                <a16:creationId xmlns:a16="http://schemas.microsoft.com/office/drawing/2014/main" id="{05321204-6A51-34F5-6EC1-586D519E26D7}"/>
              </a:ext>
            </a:extLst>
          </p:cNvPr>
          <p:cNvPicPr>
            <a:picLocks noChangeAspect="1"/>
          </p:cNvPicPr>
          <p:nvPr/>
        </p:nvPicPr>
        <p:blipFill>
          <a:blip r:embed="rId16"/>
          <a:stretch>
            <a:fillRect/>
          </a:stretch>
        </p:blipFill>
        <p:spPr>
          <a:xfrm>
            <a:off x="13825711" y="16656095"/>
            <a:ext cx="10079994" cy="6383576"/>
          </a:xfrm>
          <a:prstGeom prst="rect">
            <a:avLst/>
          </a:prstGeom>
          <a:ln>
            <a:solidFill>
              <a:schemeClr val="tx1"/>
            </a:solidFill>
          </a:ln>
        </p:spPr>
      </p:pic>
      <p:sp>
        <p:nvSpPr>
          <p:cNvPr id="74" name="Abgerundetes Rechteck 26">
            <a:extLst>
              <a:ext uri="{FF2B5EF4-FFF2-40B4-BE49-F238E27FC236}">
                <a16:creationId xmlns:a16="http://schemas.microsoft.com/office/drawing/2014/main" id="{5CC31A1B-47B7-433A-AB95-F3A0327A8DD2}"/>
              </a:ext>
            </a:extLst>
          </p:cNvPr>
          <p:cNvSpPr/>
          <p:nvPr/>
        </p:nvSpPr>
        <p:spPr>
          <a:xfrm>
            <a:off x="18866271" y="15576066"/>
            <a:ext cx="4922102" cy="792890"/>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err="1">
                <a:solidFill>
                  <a:srgbClr val="002060"/>
                </a:solidFill>
              </a:rPr>
              <a:t>Eindrücke</a:t>
            </a:r>
            <a:r>
              <a:rPr lang="en-GB" sz="3000" b="1" dirty="0">
                <a:solidFill>
                  <a:srgbClr val="002060"/>
                </a:solidFill>
              </a:rPr>
              <a:t> von der </a:t>
            </a:r>
            <a:r>
              <a:rPr lang="en-GB" sz="3000" b="1" dirty="0" err="1">
                <a:solidFill>
                  <a:srgbClr val="002060"/>
                </a:solidFill>
              </a:rPr>
              <a:t>Webseite</a:t>
            </a:r>
            <a:endParaRPr lang="en-GB" sz="3000" b="1" dirty="0">
              <a:solidFill>
                <a:srgbClr val="002060"/>
              </a:solidFill>
            </a:endParaRPr>
          </a:p>
        </p:txBody>
      </p:sp>
    </p:spTree>
    <p:extLst>
      <p:ext uri="{BB962C8B-B14F-4D97-AF65-F5344CB8AC3E}">
        <p14:creationId xmlns:p14="http://schemas.microsoft.com/office/powerpoint/2010/main" val="364236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Iapetus">
  <a:themeElements>
    <a:clrScheme name="Benutzerdefiniert 2">
      <a:dk1>
        <a:sysClr val="windowText" lastClr="000000"/>
      </a:dk1>
      <a:lt1>
        <a:sysClr val="window" lastClr="FFFFFF"/>
      </a:lt1>
      <a:dk2>
        <a:srgbClr val="464653"/>
      </a:dk2>
      <a:lt2>
        <a:srgbClr val="DDE9EC"/>
      </a:lt2>
      <a:accent1>
        <a:srgbClr val="727CA3"/>
      </a:accent1>
      <a:accent2>
        <a:srgbClr val="9FB8CD"/>
      </a:accent2>
      <a:accent3>
        <a:srgbClr val="E98211"/>
      </a:accent3>
      <a:accent4>
        <a:srgbClr val="FADA7A"/>
      </a:accent4>
      <a:accent5>
        <a:srgbClr val="E4E8AF"/>
      </a:accent5>
      <a:accent6>
        <a:srgbClr val="B20202"/>
      </a:accent6>
      <a:hlink>
        <a:srgbClr val="B292CA"/>
      </a:hlink>
      <a:folHlink>
        <a:srgbClr val="6B5680"/>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332</Words>
  <Application>Microsoft Office PowerPoint</Application>
  <PresentationFormat>Benutzerdefiniert</PresentationFormat>
  <Paragraphs>40</Paragraphs>
  <Slides>1</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10" baseType="lpstr">
      <vt:lpstr>Arial</vt:lpstr>
      <vt:lpstr>Calibri</vt:lpstr>
      <vt:lpstr>Corbel</vt:lpstr>
      <vt:lpstr>Roboto</vt:lpstr>
      <vt:lpstr>Wingdings</vt:lpstr>
      <vt:lpstr>Wingdings 2</vt:lpstr>
      <vt:lpstr>Wingdings 3</vt:lpstr>
      <vt:lpstr>5_Iapetus</vt:lpstr>
      <vt:lpstr>think-cell Folie</vt:lpstr>
      <vt:lpstr>PowerPoint-Präsentation</vt:lpstr>
    </vt:vector>
  </TitlesOfParts>
  <Company>Universität Paderborn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Marc Beutner</dc:creator>
  <cp:lastModifiedBy>Helene Maja Lindenthal</cp:lastModifiedBy>
  <cp:revision>375</cp:revision>
  <cp:lastPrinted>2015-08-12T11:23:49Z</cp:lastPrinted>
  <dcterms:created xsi:type="dcterms:W3CDTF">2010-08-25T14:48:58Z</dcterms:created>
  <dcterms:modified xsi:type="dcterms:W3CDTF">2023-12-07T11:39:12Z</dcterms:modified>
</cp:coreProperties>
</file>