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89" r:id="rId2"/>
    <p:sldId id="436" r:id="rId3"/>
    <p:sldId id="430" r:id="rId4"/>
    <p:sldId id="475" r:id="rId5"/>
    <p:sldId id="437" r:id="rId6"/>
    <p:sldId id="441" r:id="rId7"/>
    <p:sldId id="463" r:id="rId8"/>
    <p:sldId id="464" r:id="rId9"/>
    <p:sldId id="465" r:id="rId10"/>
    <p:sldId id="462" r:id="rId11"/>
    <p:sldId id="467" r:id="rId12"/>
    <p:sldId id="442" r:id="rId13"/>
    <p:sldId id="468" r:id="rId14"/>
    <p:sldId id="469" r:id="rId15"/>
    <p:sldId id="443" r:id="rId16"/>
    <p:sldId id="470" r:id="rId17"/>
    <p:sldId id="471" r:id="rId18"/>
    <p:sldId id="444" r:id="rId19"/>
    <p:sldId id="445" r:id="rId20"/>
    <p:sldId id="446" r:id="rId21"/>
    <p:sldId id="447" r:id="rId22"/>
    <p:sldId id="448" r:id="rId23"/>
    <p:sldId id="474" r:id="rId24"/>
    <p:sldId id="473" r:id="rId25"/>
    <p:sldId id="455" r:id="rId26"/>
    <p:sldId id="453" r:id="rId27"/>
    <p:sldId id="476" r:id="rId28"/>
    <p:sldId id="438" r:id="rId29"/>
    <p:sldId id="454" r:id="rId30"/>
    <p:sldId id="477" r:id="rId31"/>
    <p:sldId id="439" r:id="rId32"/>
    <p:sldId id="478" r:id="rId33"/>
    <p:sldId id="440" r:id="rId34"/>
    <p:sldId id="459" r:id="rId35"/>
    <p:sldId id="460" r:id="rId36"/>
    <p:sldId id="461" r:id="rId37"/>
  </p:sldIdLst>
  <p:sldSz cx="12192000" cy="6858000"/>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BE357B-CCFA-F8AF-018C-976FE87A21E3}" name="Helene Maja Lindenthal" initials="HL" userId="S::hemali@ad.uni-paderborn.de::57c1d7fe-e47e-49bf-aa4e-3d16ff6603a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44" autoAdjust="0"/>
  </p:normalViewPr>
  <p:slideViewPr>
    <p:cSldViewPr snapToGrid="0">
      <p:cViewPr varScale="1">
        <p:scale>
          <a:sx n="74" d="100"/>
          <a:sy n="74" d="100"/>
        </p:scale>
        <p:origin x="10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5249A-443A-43DB-B7DA-E2C913882762}" type="datetimeFigureOut">
              <a:rPr lang="en-GB" smtClean="0"/>
              <a:t>05/07/2024</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6AC413-FF31-4BF5-8E91-69E5DF3C3BAF}" type="slidenum">
              <a:rPr lang="en-GB" smtClean="0"/>
              <a:t>‹Nr.›</a:t>
            </a:fld>
            <a:endParaRPr lang="en-GB"/>
          </a:p>
        </p:txBody>
      </p:sp>
    </p:spTree>
    <p:extLst>
      <p:ext uri="{BB962C8B-B14F-4D97-AF65-F5344CB8AC3E}">
        <p14:creationId xmlns:p14="http://schemas.microsoft.com/office/powerpoint/2010/main" val="142543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a:t>
            </a:fld>
            <a:endParaRPr lang="en-GB"/>
          </a:p>
        </p:txBody>
      </p:sp>
    </p:spTree>
    <p:extLst>
      <p:ext uri="{BB962C8B-B14F-4D97-AF65-F5344CB8AC3E}">
        <p14:creationId xmlns:p14="http://schemas.microsoft.com/office/powerpoint/2010/main" val="126089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4</a:t>
            </a:fld>
            <a:endParaRPr lang="en-GB"/>
          </a:p>
        </p:txBody>
      </p:sp>
    </p:spTree>
    <p:extLst>
      <p:ext uri="{BB962C8B-B14F-4D97-AF65-F5344CB8AC3E}">
        <p14:creationId xmlns:p14="http://schemas.microsoft.com/office/powerpoint/2010/main" val="334345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27</a:t>
            </a:fld>
            <a:endParaRPr lang="en-GB"/>
          </a:p>
        </p:txBody>
      </p:sp>
    </p:spTree>
    <p:extLst>
      <p:ext uri="{BB962C8B-B14F-4D97-AF65-F5344CB8AC3E}">
        <p14:creationId xmlns:p14="http://schemas.microsoft.com/office/powerpoint/2010/main" val="1173160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30</a:t>
            </a:fld>
            <a:endParaRPr lang="en-GB"/>
          </a:p>
        </p:txBody>
      </p:sp>
    </p:spTree>
    <p:extLst>
      <p:ext uri="{BB962C8B-B14F-4D97-AF65-F5344CB8AC3E}">
        <p14:creationId xmlns:p14="http://schemas.microsoft.com/office/powerpoint/2010/main" val="233767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32</a:t>
            </a:fld>
            <a:endParaRPr lang="en-GB"/>
          </a:p>
        </p:txBody>
      </p:sp>
    </p:spTree>
    <p:extLst>
      <p:ext uri="{BB962C8B-B14F-4D97-AF65-F5344CB8AC3E}">
        <p14:creationId xmlns:p14="http://schemas.microsoft.com/office/powerpoint/2010/main" val="3200020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05.07.2024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876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76756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3162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05.07.2024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5705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35961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25950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91293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05.07.2024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4027632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05.07.2024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9228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3536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259873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91A77AD6-6C66-DAB5-2040-F59118C353A7}"/>
              </a:ext>
            </a:extLst>
          </p:cNvPr>
          <p:cNvGraphicFramePr>
            <a:graphicFrameLocks noChangeAspect="1"/>
          </p:cNvGraphicFramePr>
          <p:nvPr userDrawn="1">
            <p:custDataLst>
              <p:tags r:id="rId13"/>
            </p:custDataLst>
            <p:extLst>
              <p:ext uri="{D42A27DB-BD31-4B8C-83A1-F6EECF244321}">
                <p14:modId xmlns:p14="http://schemas.microsoft.com/office/powerpoint/2010/main" val="16310196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25" imgH="424" progId="TCLayout.ActiveDocument.1">
                  <p:embed/>
                </p:oleObj>
              </mc:Choice>
              <mc:Fallback>
                <p:oleObj name="think-cell Folie" r:id="rId14" imgW="425" imgH="424"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ECE08C-AB13-4023-92C4-6508B5611553}" type="datetime1">
              <a:rPr lang="de-DE" smtClean="0"/>
              <a:t>05.07.2024</a:t>
            </a:fld>
            <a:r>
              <a:rPr lang="de-DE"/>
              <a:t>2024</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Die Unterstützung der Europäischen Kommission für die Erstellung dieser Veröffentlichung stellt keine Billigung des Inhalts dar, der ausschließlich die Ansichten der Autoren widerspiegelt, und die Kommission kann nicht für eine etwaige Verwendung der darin enthaltenen Informationen verantwortlich gemacht werden.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7"/>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8654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a14="http://schemas.microsoft.com/office/drawing/2010/main" xmlns:v="urn:schemas-microsoft-com:vml" xmlns:a16="http://schemas.microsoft.com/office/drawing/2014/main"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1.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1.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1.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28.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7.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1.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31.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0.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1.e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2.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1.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1.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tags" Target="../tags/tag36.xml"/><Relationship Id="rId4" Type="http://schemas.openxmlformats.org/officeDocument/2006/relationships/image" Target="../media/image1.e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tags" Target="../tags/tag3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Europäische Zertifikate und Akkreditierung für europäische Projekte</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Referenznummer:</a:t>
            </a:r>
            <a:br>
              <a:rPr lang="en-US" b="1" i="1" dirty="0"/>
            </a:br>
            <a:r>
              <a:rPr lang="fr-FR" dirty="0"/>
              <a:t>2021-1-DE02-KA220-ADU-000033541 </a:t>
            </a:r>
          </a:p>
          <a:p>
            <a:r>
              <a:rPr lang="de-DE" b="1" dirty="0"/>
              <a:t>Dauer: </a:t>
            </a:r>
          </a:p>
          <a:p>
            <a:r>
              <a:rPr lang="fr-FR" dirty="0"/>
              <a:t>01.02.2022 - 31.05.2024 </a:t>
            </a:r>
            <a:r>
              <a:rPr lang="de-DE" b="1" dirty="0"/>
              <a:t>(28 </a:t>
            </a:r>
            <a:r>
              <a:rPr lang="en-GB" b="1" dirty="0"/>
              <a:t>Monate</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4000" b="1" dirty="0"/>
              <a:t>EU-CERT</a:t>
            </a:r>
            <a:br>
              <a:rPr lang="en-US" sz="4000" b="1" dirty="0"/>
            </a:br>
            <a:r>
              <a:rPr lang="de-DE" sz="2800" b="1" dirty="0"/>
              <a:t>PR2-Akkreditierungstool Website</a:t>
            </a:r>
          </a:p>
          <a:p>
            <a:r>
              <a:rPr lang="de-DE" sz="2800" b="1" dirty="0"/>
              <a:t>Bewertung von Materialien</a:t>
            </a:r>
            <a:endParaRPr lang="de-DE" sz="2800" dirty="0"/>
          </a:p>
          <a:p>
            <a:endParaRPr lang="en-US" sz="2000" b="1" dirty="0"/>
          </a:p>
          <a:p>
            <a:r>
              <a:rPr lang="en-US" sz="2000" b="1" dirty="0"/>
              <a:t>Universität Paderborn</a:t>
            </a:r>
            <a:endParaRPr lang="pt-PT" sz="2000" dirty="0"/>
          </a:p>
        </p:txBody>
      </p:sp>
      <p:pic>
        <p:nvPicPr>
          <p:cNvPr id="5" name="Grafik 4" descr="Ein Bild, das Schrift, Grafiken, Text, Electric Blue (Farbe) enthält.&#10;&#10;Automatisch generierte Beschreibung">
            <a:extLst>
              <a:ext uri="{FF2B5EF4-FFF2-40B4-BE49-F238E27FC236}">
                <a16:creationId xmlns:a16="http://schemas.microsoft.com/office/drawing/2014/main" id="{27190775-4518-77AB-5E6B-0BD004E107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572" y="4773956"/>
            <a:ext cx="1652155" cy="544112"/>
          </a:xfrm>
          <a:prstGeom prst="rect">
            <a:avLst/>
          </a:prstGeom>
        </p:spPr>
      </p:pic>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III System-/Institutsakkreditierung</a:t>
            </a:r>
            <a:br>
              <a:rPr lang="en-GB" sz="4000" dirty="0">
                <a:solidFill>
                  <a:schemeClr val="tx1">
                    <a:lumMod val="50000"/>
                    <a:lumOff val="50000"/>
                  </a:schemeClr>
                </a:solidFill>
              </a:rPr>
            </a:br>
            <a:r>
              <a:rPr lang="en-GB" sz="4000" dirty="0">
                <a:solidFill>
                  <a:schemeClr val="tx1">
                    <a:lumMod val="50000"/>
                    <a:lumOff val="50000"/>
                  </a:schemeClr>
                </a:solidFill>
              </a:rPr>
              <a:t>III.I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025978519"/>
              </p:ext>
            </p:extLst>
          </p:nvPr>
        </p:nvGraphicFramePr>
        <p:xfrm>
          <a:off x="1097280" y="2192946"/>
          <a:ext cx="9397537" cy="3687691"/>
        </p:xfrm>
        <a:graphic>
          <a:graphicData uri="http://schemas.openxmlformats.org/drawingml/2006/table">
            <a:tbl>
              <a:tblPr firstRow="1" bandRow="1">
                <a:tableStyleId>{5C22544A-7EE6-4342-B048-85BDC9FD1C3A}</a:tableStyleId>
              </a:tblPr>
              <a:tblGrid>
                <a:gridCol w="4510964">
                  <a:extLst>
                    <a:ext uri="{9D8B030D-6E8A-4147-A177-3AD203B41FA5}">
                      <a16:colId xmlns:a16="http://schemas.microsoft.com/office/drawing/2014/main" val="378527794"/>
                    </a:ext>
                  </a:extLst>
                </a:gridCol>
                <a:gridCol w="656405">
                  <a:extLst>
                    <a:ext uri="{9D8B030D-6E8A-4147-A177-3AD203B41FA5}">
                      <a16:colId xmlns:a16="http://schemas.microsoft.com/office/drawing/2014/main" val="2589053697"/>
                    </a:ext>
                  </a:extLst>
                </a:gridCol>
                <a:gridCol w="4230168">
                  <a:extLst>
                    <a:ext uri="{9D8B030D-6E8A-4147-A177-3AD203B41FA5}">
                      <a16:colId xmlns:a16="http://schemas.microsoft.com/office/drawing/2014/main" val="55797610"/>
                    </a:ext>
                  </a:extLst>
                </a:gridCol>
              </a:tblGrid>
              <a:tr h="33798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1377138">
                <a:tc>
                  <a:txBody>
                    <a:bodyPr/>
                    <a:lstStyle/>
                    <a:p>
                      <a:r>
                        <a:rPr lang="en-GB" dirty="0"/>
                        <a:t>Frage (18): Stakeholder-Kommunikation - Welche Kommunikationskanäle und -formen nutzen Sie für die Kommunikation?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Link zu (falls vom Benutzer ausgewählt)</a:t>
                      </a:r>
                    </a:p>
                    <a:p>
                      <a:r>
                        <a:rPr lang="en-GB" dirty="0"/>
                        <a:t>- Website der Einrichtung</a:t>
                      </a:r>
                    </a:p>
                    <a:p>
                      <a:r>
                        <a:rPr lang="en-GB" dirty="0"/>
                        <a:t>- Blog der Einrichtung</a:t>
                      </a:r>
                    </a:p>
                    <a:p>
                      <a:r>
                        <a:rPr lang="en-GB" dirty="0"/>
                        <a:t>- Newsletter der Einrichtung</a:t>
                      </a:r>
                    </a:p>
                    <a:p>
                      <a:r>
                        <a:rPr lang="en-GB" dirty="0"/>
                        <a:t>- usw.</a:t>
                      </a:r>
                    </a:p>
                  </a:txBody>
                  <a:tcPr/>
                </a:tc>
                <a:extLst>
                  <a:ext uri="{0D108BD9-81ED-4DB2-BD59-A6C34878D82A}">
                    <a16:rowId xmlns:a16="http://schemas.microsoft.com/office/drawing/2014/main" val="4224333432"/>
                  </a:ext>
                </a:extLst>
              </a:tr>
              <a:tr h="1858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Frage (19): Social Media Konten</a:t>
                      </a:r>
                    </a:p>
                    <a:p>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Link zu (falls vom Benutzer ausgewählt)</a:t>
                      </a:r>
                    </a:p>
                    <a:p>
                      <a:r>
                        <a:rPr lang="en-GB" dirty="0"/>
                        <a:t>- Facebook</a:t>
                      </a:r>
                    </a:p>
                    <a:p>
                      <a:r>
                        <a:rPr lang="en-GB" dirty="0"/>
                        <a:t>- Instagram</a:t>
                      </a:r>
                    </a:p>
                    <a:p>
                      <a:r>
                        <a:rPr lang="en-GB" dirty="0"/>
                        <a:t>- LinkedIn</a:t>
                      </a:r>
                    </a:p>
                    <a:p>
                      <a:r>
                        <a:rPr lang="en-GB" dirty="0"/>
                        <a:t>- Zwitschern</a:t>
                      </a:r>
                    </a:p>
                    <a:p>
                      <a:r>
                        <a:rPr lang="en-GB" dirty="0"/>
                        <a:t>- usw.</a:t>
                      </a:r>
                    </a:p>
                  </a:txBody>
                  <a:tcPr/>
                </a:tc>
                <a:extLst>
                  <a:ext uri="{0D108BD9-81ED-4DB2-BD59-A6C34878D82A}">
                    <a16:rowId xmlns:a16="http://schemas.microsoft.com/office/drawing/2014/main" val="2720972743"/>
                  </a:ext>
                </a:extLst>
              </a:tr>
            </a:tbl>
          </a:graphicData>
        </a:graphic>
      </p:graphicFrame>
    </p:spTree>
    <p:extLst>
      <p:ext uri="{BB962C8B-B14F-4D97-AF65-F5344CB8AC3E}">
        <p14:creationId xmlns:p14="http://schemas.microsoft.com/office/powerpoint/2010/main" val="2336359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III System-/Institutsakkreditierung</a:t>
            </a:r>
            <a:br>
              <a:rPr lang="en-GB" sz="4000" dirty="0">
                <a:solidFill>
                  <a:schemeClr val="tx1">
                    <a:lumMod val="50000"/>
                    <a:lumOff val="50000"/>
                  </a:schemeClr>
                </a:solidFill>
              </a:rPr>
            </a:br>
            <a:r>
              <a:rPr lang="en-GB" sz="4000" dirty="0">
                <a:solidFill>
                  <a:schemeClr val="tx1">
                    <a:lumMod val="50000"/>
                    <a:lumOff val="50000"/>
                  </a:schemeClr>
                </a:solidFill>
              </a:rPr>
              <a:t>III.I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748110254"/>
              </p:ext>
            </p:extLst>
          </p:nvPr>
        </p:nvGraphicFramePr>
        <p:xfrm>
          <a:off x="1097280" y="2192946"/>
          <a:ext cx="8830491" cy="1121754"/>
        </p:xfrm>
        <a:graphic>
          <a:graphicData uri="http://schemas.openxmlformats.org/drawingml/2006/table">
            <a:tbl>
              <a:tblPr firstRow="1" bandRow="1">
                <a:tableStyleId>{5C22544A-7EE6-4342-B048-85BDC9FD1C3A}</a:tableStyleId>
              </a:tblPr>
              <a:tblGrid>
                <a:gridCol w="4238773">
                  <a:extLst>
                    <a:ext uri="{9D8B030D-6E8A-4147-A177-3AD203B41FA5}">
                      <a16:colId xmlns:a16="http://schemas.microsoft.com/office/drawing/2014/main" val="378527794"/>
                    </a:ext>
                  </a:extLst>
                </a:gridCol>
                <a:gridCol w="616798">
                  <a:extLst>
                    <a:ext uri="{9D8B030D-6E8A-4147-A177-3AD203B41FA5}">
                      <a16:colId xmlns:a16="http://schemas.microsoft.com/office/drawing/2014/main" val="2589053697"/>
                    </a:ext>
                  </a:extLst>
                </a:gridCol>
                <a:gridCol w="3974920">
                  <a:extLst>
                    <a:ext uri="{9D8B030D-6E8A-4147-A177-3AD203B41FA5}">
                      <a16:colId xmlns:a16="http://schemas.microsoft.com/office/drawing/2014/main" val="55797610"/>
                    </a:ext>
                  </a:extLst>
                </a:gridCol>
              </a:tblGrid>
              <a:tr h="306833">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755994">
                <a:tc>
                  <a:txBody>
                    <a:bodyPr/>
                    <a:lstStyle/>
                    <a:p>
                      <a:r>
                        <a:rPr lang="en-GB" dirty="0"/>
                        <a:t>Frage (20): Andere Kommunikationskanäle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des ausgewählten Kommunikationskanals</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62243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932655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III. System-/Institutsakkreditierung</a:t>
            </a:r>
            <a:br>
              <a:rPr lang="en-GB" sz="4000" dirty="0">
                <a:solidFill>
                  <a:schemeClr val="tx1">
                    <a:lumMod val="50000"/>
                    <a:lumOff val="50000"/>
                  </a:schemeClr>
                </a:solidFill>
              </a:rPr>
            </a:br>
            <a:r>
              <a:rPr lang="en-GB" sz="4000" dirty="0">
                <a:solidFill>
                  <a:schemeClr val="tx1">
                    <a:lumMod val="50000"/>
                    <a:lumOff val="50000"/>
                  </a:schemeClr>
                </a:solidFill>
              </a:rPr>
              <a:t>III.II Fach-/Inhaltsbezogene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607579151"/>
              </p:ext>
            </p:extLst>
          </p:nvPr>
        </p:nvGraphicFramePr>
        <p:xfrm>
          <a:off x="1097280" y="1693718"/>
          <a:ext cx="10058399" cy="4225434"/>
        </p:xfrm>
        <a:graphic>
          <a:graphicData uri="http://schemas.openxmlformats.org/drawingml/2006/table">
            <a:tbl>
              <a:tblPr firstRow="1" bandRow="1">
                <a:tableStyleId>{5C22544A-7EE6-4342-B048-85BDC9FD1C3A}</a:tableStyleId>
              </a:tblPr>
              <a:tblGrid>
                <a:gridCol w="4518087">
                  <a:extLst>
                    <a:ext uri="{9D8B030D-6E8A-4147-A177-3AD203B41FA5}">
                      <a16:colId xmlns:a16="http://schemas.microsoft.com/office/drawing/2014/main" val="378527794"/>
                    </a:ext>
                  </a:extLst>
                </a:gridCol>
                <a:gridCol w="583551">
                  <a:extLst>
                    <a:ext uri="{9D8B030D-6E8A-4147-A177-3AD203B41FA5}">
                      <a16:colId xmlns:a16="http://schemas.microsoft.com/office/drawing/2014/main" val="2220772163"/>
                    </a:ext>
                  </a:extLst>
                </a:gridCol>
                <a:gridCol w="4956761">
                  <a:extLst>
                    <a:ext uri="{9D8B030D-6E8A-4147-A177-3AD203B41FA5}">
                      <a16:colId xmlns:a16="http://schemas.microsoft.com/office/drawing/2014/main" val="1103647137"/>
                    </a:ext>
                  </a:extLst>
                </a:gridCol>
              </a:tblGrid>
              <a:tr h="344619">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1120011">
                <a:tc>
                  <a:txBody>
                    <a:bodyPr/>
                    <a:lstStyle/>
                    <a:p>
                      <a:r>
                        <a:rPr lang="en-GB" dirty="0"/>
                        <a:t>Frage (21): Standardisierter Entscheidungsprozess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eines standardisierten Dokuments zum Entscheidungsprozess</a:t>
                      </a:r>
                    </a:p>
                  </a:txBody>
                  <a:tcPr/>
                </a:tc>
                <a:extLst>
                  <a:ext uri="{0D108BD9-81ED-4DB2-BD59-A6C34878D82A}">
                    <a16:rowId xmlns:a16="http://schemas.microsoft.com/office/drawing/2014/main" val="4224333432"/>
                  </a:ext>
                </a:extLst>
              </a:tr>
              <a:tr h="861547">
                <a:tc>
                  <a:txBody>
                    <a:bodyPr/>
                    <a:lstStyle/>
                    <a:p>
                      <a:r>
                        <a:rPr lang="en-GB" dirty="0"/>
                        <a:t>Frage (22): Qualitätsbewertung</a:t>
                      </a:r>
                    </a:p>
                  </a:txBody>
                  <a:tcPr/>
                </a:tc>
                <a:tc>
                  <a:txBody>
                    <a:bodyPr/>
                    <a:lstStyle/>
                    <a:p>
                      <a:pPr marL="285750" indent="-285750">
                        <a:buFont typeface="Wingdings" panose="05000000000000000000" pitchFamily="2" charset="2"/>
                        <a:buChar char="Ø"/>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Hochladen des Qualitätsbewertungsdokuments, institutionelle Strategien</a:t>
                      </a:r>
                    </a:p>
                  </a:txBody>
                  <a:tcPr/>
                </a:tc>
                <a:extLst>
                  <a:ext uri="{0D108BD9-81ED-4DB2-BD59-A6C34878D82A}">
                    <a16:rowId xmlns:a16="http://schemas.microsoft.com/office/drawing/2014/main" val="4277190436"/>
                  </a:ext>
                </a:extLst>
              </a:tr>
              <a:tr h="861547">
                <a:tc>
                  <a:txBody>
                    <a:bodyPr/>
                    <a:lstStyle/>
                    <a:p>
                      <a:r>
                        <a:rPr lang="en-GB" dirty="0"/>
                        <a:t>Frage (23): Ressourcenzuweisung</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des Geschäftsplans </a:t>
                      </a:r>
                    </a:p>
                  </a:txBody>
                  <a:tcPr/>
                </a:tc>
                <a:extLst>
                  <a:ext uri="{0D108BD9-81ED-4DB2-BD59-A6C34878D82A}">
                    <a16:rowId xmlns:a16="http://schemas.microsoft.com/office/drawing/2014/main" val="803648250"/>
                  </a:ext>
                </a:extLst>
              </a:tr>
              <a:tr h="1016569">
                <a:tc>
                  <a:txBody>
                    <a:bodyPr/>
                    <a:lstStyle/>
                    <a:p>
                      <a:r>
                        <a:rPr lang="en-GB" dirty="0"/>
                        <a:t>Frage (24): Lehrplan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des Lehrplans</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36524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III. System-/Institutsakkreditierung</a:t>
            </a:r>
            <a:br>
              <a:rPr lang="en-GB" sz="4000" dirty="0">
                <a:solidFill>
                  <a:schemeClr val="tx1">
                    <a:lumMod val="50000"/>
                    <a:lumOff val="50000"/>
                  </a:schemeClr>
                </a:solidFill>
              </a:rPr>
            </a:br>
            <a:r>
              <a:rPr lang="en-GB" sz="4000" dirty="0">
                <a:solidFill>
                  <a:schemeClr val="tx1">
                    <a:lumMod val="50000"/>
                    <a:lumOff val="50000"/>
                  </a:schemeClr>
                </a:solidFill>
              </a:rPr>
              <a:t>III.II Fach-/Inhaltsbezogene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727835500"/>
              </p:ext>
            </p:extLst>
          </p:nvPr>
        </p:nvGraphicFramePr>
        <p:xfrm>
          <a:off x="1097280" y="1768996"/>
          <a:ext cx="9341130" cy="3974136"/>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829948">
                <a:tc>
                  <a:txBody>
                    <a:bodyPr/>
                    <a:lstStyle/>
                    <a:p>
                      <a:r>
                        <a:rPr lang="en-GB" dirty="0"/>
                        <a:t>Frage (25): Verfügt Ihre Einrichtung über einen "Unterstützungsdienst für Studenten"?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Hochladen von Materialien zur Unterstützung von Studierenden, Link zum Unterstützungsdienst für Studierende</a:t>
                      </a:r>
                    </a:p>
                  </a:txBody>
                  <a:tcPr/>
                </a:tc>
                <a:extLst>
                  <a:ext uri="{0D108BD9-81ED-4DB2-BD59-A6C34878D82A}">
                    <a16:rowId xmlns:a16="http://schemas.microsoft.com/office/drawing/2014/main" val="803648250"/>
                  </a:ext>
                </a:extLst>
              </a:tr>
              <a:tr h="430314">
                <a:tc>
                  <a:txBody>
                    <a:bodyPr/>
                    <a:lstStyle/>
                    <a:p>
                      <a:r>
                        <a:rPr lang="en-GB" dirty="0"/>
                        <a:t>Frage (26): Qualifizierte Ausbilder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von Bescheinigungen über etwaige Schulungen</a:t>
                      </a:r>
                    </a:p>
                  </a:txBody>
                  <a:tcPr/>
                </a:tc>
                <a:extLst>
                  <a:ext uri="{0D108BD9-81ED-4DB2-BD59-A6C34878D82A}">
                    <a16:rowId xmlns:a16="http://schemas.microsoft.com/office/drawing/2014/main" val="466803272"/>
                  </a:ext>
                </a:extLst>
              </a:tr>
              <a:tr h="700644">
                <a:tc>
                  <a:txBody>
                    <a:bodyPr/>
                    <a:lstStyle/>
                    <a:p>
                      <a:r>
                        <a:rPr lang="en-GB" dirty="0"/>
                        <a:t>Frage (27): Train-the-Trainer-Workshops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einer Übersicht der angebotenen Train-the-Trainer-Workshops, Links</a:t>
                      </a:r>
                    </a:p>
                  </a:txBody>
                  <a:tcPr/>
                </a:tc>
                <a:extLst>
                  <a:ext uri="{0D108BD9-81ED-4DB2-BD59-A6C34878D82A}">
                    <a16:rowId xmlns:a16="http://schemas.microsoft.com/office/drawing/2014/main" val="2954148602"/>
                  </a:ext>
                </a:extLst>
              </a:tr>
              <a:tr h="1078932">
                <a:tc>
                  <a:txBody>
                    <a:bodyPr/>
                    <a:lstStyle/>
                    <a:p>
                      <a:r>
                        <a:rPr lang="en-GB" dirty="0"/>
                        <a:t>Frage (28): Verfügt Ihre Einrichtung über ein Feedback-System?</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Feedback-Systems</a:t>
                      </a:r>
                    </a:p>
                    <a:p>
                      <a:r>
                        <a:rPr lang="en-GB" dirty="0"/>
                        <a:t>- Hochladen des Feedback-Fragebogens usw.</a:t>
                      </a:r>
                    </a:p>
                  </a:txBody>
                  <a:tcPr/>
                </a:tc>
                <a:extLst>
                  <a:ext uri="{0D108BD9-81ED-4DB2-BD59-A6C34878D82A}">
                    <a16:rowId xmlns:a16="http://schemas.microsoft.com/office/drawing/2014/main" val="3990388420"/>
                  </a:ext>
                </a:extLst>
              </a:tr>
            </a:tbl>
          </a:graphicData>
        </a:graphic>
      </p:graphicFrame>
    </p:spTree>
    <p:extLst>
      <p:ext uri="{BB962C8B-B14F-4D97-AF65-F5344CB8AC3E}">
        <p14:creationId xmlns:p14="http://schemas.microsoft.com/office/powerpoint/2010/main" val="1760956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III. System-/Institutsakkreditierung</a:t>
            </a:r>
            <a:br>
              <a:rPr lang="en-GB" sz="4000" dirty="0">
                <a:solidFill>
                  <a:schemeClr val="tx1">
                    <a:lumMod val="50000"/>
                    <a:lumOff val="50000"/>
                  </a:schemeClr>
                </a:solidFill>
              </a:rPr>
            </a:br>
            <a:r>
              <a:rPr lang="en-GB" sz="4000" dirty="0">
                <a:solidFill>
                  <a:schemeClr val="tx1">
                    <a:lumMod val="50000"/>
                    <a:lumOff val="50000"/>
                  </a:schemeClr>
                </a:solidFill>
              </a:rPr>
              <a:t>III.II Fach-/Inhaltsbezogene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806380326"/>
              </p:ext>
            </p:extLst>
          </p:nvPr>
        </p:nvGraphicFramePr>
        <p:xfrm>
          <a:off x="1097280" y="1768996"/>
          <a:ext cx="9341130" cy="1835788"/>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829948">
                <a:tc>
                  <a:txBody>
                    <a:bodyPr/>
                    <a:lstStyle/>
                    <a:p>
                      <a:r>
                        <a:rPr lang="en-GB" dirty="0"/>
                        <a:t>Frage (29): Programmbewertung</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der Programmevaluation des Erwachsenenbildungsprogramms</a:t>
                      </a:r>
                    </a:p>
                  </a:txBody>
                  <a:tcPr/>
                </a:tc>
                <a:extLst>
                  <a:ext uri="{0D108BD9-81ED-4DB2-BD59-A6C34878D82A}">
                    <a16:rowId xmlns:a16="http://schemas.microsoft.com/office/drawing/2014/main" val="803648250"/>
                  </a:ext>
                </a:extLst>
              </a:tr>
              <a:tr h="430314">
                <a:tc>
                  <a:txBody>
                    <a:bodyPr/>
                    <a:lstStyle/>
                    <a:p>
                      <a:r>
                        <a:rPr lang="en-GB" dirty="0"/>
                        <a:t>Frage (34): Kooperationen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Link zur Organisation der Zusammenarbeit hochladen</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1296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7088764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213222138"/>
              </p:ext>
            </p:extLst>
          </p:nvPr>
        </p:nvGraphicFramePr>
        <p:xfrm>
          <a:off x="1183524" y="2091110"/>
          <a:ext cx="9885912" cy="375412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370840">
                <a:tc>
                  <a:txBody>
                    <a:bodyPr/>
                    <a:lstStyle/>
                    <a:p>
                      <a:r>
                        <a:rPr lang="en-GB" dirty="0"/>
                        <a:t>Frage (8): Qualifikation des Personals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einer Übersicht über die Qualifikationsangebote der Einrichtung</a:t>
                      </a:r>
                    </a:p>
                  </a:txBody>
                  <a:tcPr/>
                </a:tc>
                <a:extLst>
                  <a:ext uri="{0D108BD9-81ED-4DB2-BD59-A6C34878D82A}">
                    <a16:rowId xmlns:a16="http://schemas.microsoft.com/office/drawing/2014/main" val="4224333432"/>
                  </a:ext>
                </a:extLst>
              </a:tr>
              <a:tr h="370840">
                <a:tc>
                  <a:txBody>
                    <a:bodyPr/>
                    <a:lstStyle/>
                    <a:p>
                      <a:r>
                        <a:rPr lang="en-GB" dirty="0"/>
                        <a:t>Frage (10): Welche Art von Produkt, Material, OER oder Kurs bieten Sie an?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vom Benutzer ausgewählt)</a:t>
                      </a:r>
                    </a:p>
                    <a:p>
                      <a:r>
                        <a:rPr lang="en-GB" dirty="0"/>
                        <a:t>- Hochladen von Lehrbüchern, Arbeitsbüchern, Lehrplänen, Unterrichtsmaterialien, Lehrplänen</a:t>
                      </a:r>
                    </a:p>
                  </a:txBody>
                  <a:tcPr/>
                </a:tc>
                <a:extLst>
                  <a:ext uri="{0D108BD9-81ED-4DB2-BD59-A6C34878D82A}">
                    <a16:rowId xmlns:a16="http://schemas.microsoft.com/office/drawing/2014/main" val="4277190436"/>
                  </a:ext>
                </a:extLst>
              </a:tr>
              <a:tr h="370840">
                <a:tc>
                  <a:txBody>
                    <a:bodyPr/>
                    <a:lstStyle/>
                    <a:p>
                      <a:r>
                        <a:rPr lang="en-GB" dirty="0"/>
                        <a:t>Frage (28): Über welchen Kanal oder durch welche Person erhalten Sie von den Studierenden Rückmeldungen über die Klarheit der Ziele?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Hochladen von Kanälen oder Informationen zur Person</a:t>
                      </a:r>
                    </a:p>
                  </a:txBody>
                  <a:tcPr/>
                </a:tc>
                <a:extLst>
                  <a:ext uri="{0D108BD9-81ED-4DB2-BD59-A6C34878D82A}">
                    <a16:rowId xmlns:a16="http://schemas.microsoft.com/office/drawing/2014/main" val="803648250"/>
                  </a:ext>
                </a:extLst>
              </a:tr>
              <a:tr h="370840">
                <a:tc>
                  <a:txBody>
                    <a:bodyPr/>
                    <a:lstStyle/>
                    <a:p>
                      <a:r>
                        <a:rPr lang="en-GB" dirty="0"/>
                        <a:t>Frage (34): Wird ein Zahlungsnachweis ausgestellt?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Zahlungsnachweises (Beispiel)</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06061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751545255"/>
              </p:ext>
            </p:extLst>
          </p:nvPr>
        </p:nvGraphicFramePr>
        <p:xfrm>
          <a:off x="1097280" y="1794227"/>
          <a:ext cx="9885912" cy="441960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370840">
                <a:tc>
                  <a:txBody>
                    <a:bodyPr/>
                    <a:lstStyle/>
                    <a:p>
                      <a:r>
                        <a:rPr lang="en-GB" dirty="0"/>
                        <a:t>Frage (8): Qualifikation des Personals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einer Übersicht über die Qualifikationsangebote der Einrichtung</a:t>
                      </a:r>
                    </a:p>
                  </a:txBody>
                  <a:tcPr/>
                </a:tc>
                <a:extLst>
                  <a:ext uri="{0D108BD9-81ED-4DB2-BD59-A6C34878D82A}">
                    <a16:rowId xmlns:a16="http://schemas.microsoft.com/office/drawing/2014/main" val="1477184015"/>
                  </a:ext>
                </a:extLst>
              </a:tr>
              <a:tr h="370840">
                <a:tc>
                  <a:txBody>
                    <a:bodyPr/>
                    <a:lstStyle/>
                    <a:p>
                      <a:r>
                        <a:rPr lang="en-GB" dirty="0"/>
                        <a:t>Frage (9): Haben Sie irgendwelche Auszeichnungen und/oder Akkreditierungen der Einrichtung?</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der Auszeichnung/Zertifikat, Link</a:t>
                      </a:r>
                    </a:p>
                  </a:txBody>
                  <a:tcPr/>
                </a:tc>
                <a:extLst>
                  <a:ext uri="{0D108BD9-81ED-4DB2-BD59-A6C34878D82A}">
                    <a16:rowId xmlns:a16="http://schemas.microsoft.com/office/drawing/2014/main" val="4224333432"/>
                  </a:ext>
                </a:extLst>
              </a:tr>
              <a:tr h="370840">
                <a:tc>
                  <a:txBody>
                    <a:bodyPr/>
                    <a:lstStyle/>
                    <a:p>
                      <a:r>
                        <a:rPr lang="en-GB" dirty="0"/>
                        <a:t>Frage (10): Akkreditierung von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wenn Übersicht des gewählten Typs, Link</a:t>
                      </a:r>
                    </a:p>
                  </a:txBody>
                  <a:tcPr/>
                </a:tc>
                <a:extLst>
                  <a:ext uri="{0D108BD9-81ED-4DB2-BD59-A6C34878D82A}">
                    <a16:rowId xmlns:a16="http://schemas.microsoft.com/office/drawing/2014/main" val="2331894598"/>
                  </a:ext>
                </a:extLst>
              </a:tr>
              <a:tr h="370840">
                <a:tc>
                  <a:txBody>
                    <a:bodyPr/>
                    <a:lstStyle/>
                    <a:p>
                      <a:r>
                        <a:rPr lang="en-GB" dirty="0"/>
                        <a:t>Frage (12): Lehrplanmaterialien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von Lehrplanmaterialien</a:t>
                      </a:r>
                    </a:p>
                  </a:txBody>
                  <a:tcPr/>
                </a:tc>
                <a:extLst>
                  <a:ext uri="{0D108BD9-81ED-4DB2-BD59-A6C34878D82A}">
                    <a16:rowId xmlns:a16="http://schemas.microsoft.com/office/drawing/2014/main" val="845720335"/>
                  </a:ext>
                </a:extLst>
              </a:tr>
              <a:tr h="370840">
                <a:tc>
                  <a:txBody>
                    <a:bodyPr/>
                    <a:lstStyle/>
                    <a:p>
                      <a:r>
                        <a:rPr lang="en-GB" dirty="0"/>
                        <a:t>Frage (13):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einer Übersicht über OER</a:t>
                      </a:r>
                    </a:p>
                  </a:txBody>
                  <a:tcPr/>
                </a:tc>
                <a:extLst>
                  <a:ext uri="{0D108BD9-81ED-4DB2-BD59-A6C34878D82A}">
                    <a16:rowId xmlns:a16="http://schemas.microsoft.com/office/drawing/2014/main" val="3231978066"/>
                  </a:ext>
                </a:extLst>
              </a:tr>
              <a:tr h="370840">
                <a:tc>
                  <a:txBody>
                    <a:bodyPr/>
                    <a:lstStyle/>
                    <a:p>
                      <a:r>
                        <a:rPr lang="en-GB" dirty="0"/>
                        <a:t>Frage (14): Kurse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einer Übersicht der Kurse, Link</a:t>
                      </a:r>
                    </a:p>
                  </a:txBody>
                  <a:tcPr/>
                </a:tc>
                <a:extLst>
                  <a:ext uri="{0D108BD9-81ED-4DB2-BD59-A6C34878D82A}">
                    <a16:rowId xmlns:a16="http://schemas.microsoft.com/office/drawing/2014/main" val="335595675"/>
                  </a:ext>
                </a:extLst>
              </a:tr>
              <a:tr h="370840">
                <a:tc>
                  <a:txBody>
                    <a:bodyPr/>
                    <a:lstStyle/>
                    <a:p>
                      <a:r>
                        <a:rPr lang="en-GB" dirty="0"/>
                        <a:t>Frage (21): Transparenz</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der Übersicht, Link</a:t>
                      </a:r>
                    </a:p>
                  </a:txBody>
                  <a:tcPr/>
                </a:tc>
                <a:extLst>
                  <a:ext uri="{0D108BD9-81ED-4DB2-BD59-A6C34878D82A}">
                    <a16:rowId xmlns:a16="http://schemas.microsoft.com/office/drawing/2014/main" val="1468044475"/>
                  </a:ext>
                </a:extLst>
              </a:tr>
              <a:tr h="370840">
                <a:tc>
                  <a:txBody>
                    <a:bodyPr/>
                    <a:lstStyle/>
                    <a:p>
                      <a:r>
                        <a:rPr lang="en-GB" dirty="0"/>
                        <a:t>Frage (23): Interdisziplinäre Lernmöglichkeiten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von Dokumenten, Links</a:t>
                      </a:r>
                    </a:p>
                  </a:txBody>
                  <a:tcPr/>
                </a:tc>
                <a:extLst>
                  <a:ext uri="{0D108BD9-81ED-4DB2-BD59-A6C34878D82A}">
                    <a16:rowId xmlns:a16="http://schemas.microsoft.com/office/drawing/2014/main" val="4159479438"/>
                  </a:ext>
                </a:extLst>
              </a:tr>
            </a:tbl>
          </a:graphicData>
        </a:graphic>
      </p:graphicFrame>
    </p:spTree>
    <p:extLst>
      <p:ext uri="{BB962C8B-B14F-4D97-AF65-F5344CB8AC3E}">
        <p14:creationId xmlns:p14="http://schemas.microsoft.com/office/powerpoint/2010/main" val="260260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903916267"/>
              </p:ext>
            </p:extLst>
          </p:nvPr>
        </p:nvGraphicFramePr>
        <p:xfrm>
          <a:off x="1097280" y="1794227"/>
          <a:ext cx="9885912" cy="257048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370840">
                <a:tc>
                  <a:txBody>
                    <a:bodyPr/>
                    <a:lstStyle/>
                    <a:p>
                      <a:r>
                        <a:rPr lang="en-GB" dirty="0"/>
                        <a:t>Frage (26): öffentlich</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von Links zu Werbematerial</a:t>
                      </a:r>
                    </a:p>
                  </a:txBody>
                  <a:tcPr/>
                </a:tc>
                <a:extLst>
                  <a:ext uri="{0D108BD9-81ED-4DB2-BD59-A6C34878D82A}">
                    <a16:rowId xmlns:a16="http://schemas.microsoft.com/office/drawing/2014/main" val="559348975"/>
                  </a:ext>
                </a:extLst>
              </a:tr>
              <a:tr h="370840">
                <a:tc>
                  <a:txBody>
                    <a:bodyPr/>
                    <a:lstStyle/>
                    <a:p>
                      <a:r>
                        <a:rPr lang="en-GB" dirty="0"/>
                        <a:t>Frage (28): Über welchen Kanal oder durch welche Person erhalten Sie von den Studierenden Rückmeldungen über die Klarheit der Ziele?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Hochladen von Kanälen oder Informationen zur Person</a:t>
                      </a:r>
                    </a:p>
                  </a:txBody>
                  <a:tcPr/>
                </a:tc>
                <a:extLst>
                  <a:ext uri="{0D108BD9-81ED-4DB2-BD59-A6C34878D82A}">
                    <a16:rowId xmlns:a16="http://schemas.microsoft.com/office/drawing/2014/main" val="803648250"/>
                  </a:ext>
                </a:extLst>
              </a:tr>
              <a:tr h="370840">
                <a:tc>
                  <a:txBody>
                    <a:bodyPr/>
                    <a:lstStyle/>
                    <a:p>
                      <a:r>
                        <a:rPr lang="en-GB" dirty="0"/>
                        <a:t>Frage (34): Wird ein Zahlungsnachweis ausgestellt?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Zahlungsnachweises (Beispiel)</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309941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313108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938975933"/>
              </p:ext>
            </p:extLst>
          </p:nvPr>
        </p:nvGraphicFramePr>
        <p:xfrm>
          <a:off x="1097280" y="2337954"/>
          <a:ext cx="8483137" cy="2931160"/>
        </p:xfrm>
        <a:graphic>
          <a:graphicData uri="http://schemas.openxmlformats.org/drawingml/2006/table">
            <a:tbl>
              <a:tblPr firstRow="1" bandRow="1">
                <a:tableStyleId>{5C22544A-7EE6-4342-B048-85BDC9FD1C3A}</a:tableStyleId>
              </a:tblPr>
              <a:tblGrid>
                <a:gridCol w="4548333">
                  <a:extLst>
                    <a:ext uri="{9D8B030D-6E8A-4147-A177-3AD203B41FA5}">
                      <a16:colId xmlns:a16="http://schemas.microsoft.com/office/drawing/2014/main" val="378527794"/>
                    </a:ext>
                  </a:extLst>
                </a:gridCol>
                <a:gridCol w="635631">
                  <a:extLst>
                    <a:ext uri="{9D8B030D-6E8A-4147-A177-3AD203B41FA5}">
                      <a16:colId xmlns:a16="http://schemas.microsoft.com/office/drawing/2014/main" val="2012829509"/>
                    </a:ext>
                  </a:extLst>
                </a:gridCol>
                <a:gridCol w="3299173">
                  <a:extLst>
                    <a:ext uri="{9D8B030D-6E8A-4147-A177-3AD203B41FA5}">
                      <a16:colId xmlns:a16="http://schemas.microsoft.com/office/drawing/2014/main" val="307676342"/>
                    </a:ext>
                  </a:extLst>
                </a:gridCol>
              </a:tblGrid>
              <a:tr h="37084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370840">
                <a:tc>
                  <a:txBody>
                    <a:bodyPr/>
                    <a:lstStyle/>
                    <a:p>
                      <a:r>
                        <a:rPr lang="en-GB" dirty="0"/>
                        <a:t>Frage (35): Ist Ihr Produkt, Material, OER oder Kurs international eingebettet?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Nachweises</a:t>
                      </a:r>
                    </a:p>
                  </a:txBody>
                  <a:tcPr/>
                </a:tc>
                <a:extLst>
                  <a:ext uri="{0D108BD9-81ED-4DB2-BD59-A6C34878D82A}">
                    <a16:rowId xmlns:a16="http://schemas.microsoft.com/office/drawing/2014/main" val="4224333432"/>
                  </a:ext>
                </a:extLst>
              </a:tr>
              <a:tr h="370840">
                <a:tc>
                  <a:txBody>
                    <a:bodyPr/>
                    <a:lstStyle/>
                    <a:p>
                      <a:r>
                        <a:rPr lang="en-GB" dirty="0"/>
                        <a:t>Frage (37): Ist Ihr Produkt, Material oder Ihre OER national eingebettet?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Nachweises</a:t>
                      </a:r>
                    </a:p>
                  </a:txBody>
                  <a:tcPr/>
                </a:tc>
                <a:extLst>
                  <a:ext uri="{0D108BD9-81ED-4DB2-BD59-A6C34878D82A}">
                    <a16:rowId xmlns:a16="http://schemas.microsoft.com/office/drawing/2014/main" val="4277190436"/>
                  </a:ext>
                </a:extLst>
              </a:tr>
              <a:tr h="370840">
                <a:tc>
                  <a:txBody>
                    <a:bodyPr/>
                    <a:lstStyle/>
                    <a:p>
                      <a:r>
                        <a:rPr lang="en-GB" dirty="0"/>
                        <a:t>Frage (39): Ist Ihr Produkt, Material oder Ihre OER regional eingebettet?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Nachweises</a:t>
                      </a:r>
                    </a:p>
                  </a:txBody>
                  <a:tcPr/>
                </a:tc>
                <a:extLst>
                  <a:ext uri="{0D108BD9-81ED-4DB2-BD59-A6C34878D82A}">
                    <a16:rowId xmlns:a16="http://schemas.microsoft.com/office/drawing/2014/main" val="803648250"/>
                  </a:ext>
                </a:extLst>
              </a:tr>
              <a:tr h="370840">
                <a:tc>
                  <a:txBody>
                    <a:bodyPr/>
                    <a:lstStyle/>
                    <a:p>
                      <a:r>
                        <a:rPr lang="en-GB" dirty="0"/>
                        <a:t>Frage (41): Ist Ihr Produkt, Material oder Ihre OER lokal eingebettet?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Nachweises</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92970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40464939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815467653"/>
              </p:ext>
            </p:extLst>
          </p:nvPr>
        </p:nvGraphicFramePr>
        <p:xfrm>
          <a:off x="1097280" y="1693718"/>
          <a:ext cx="9252065" cy="4221480"/>
        </p:xfrm>
        <a:graphic>
          <a:graphicData uri="http://schemas.openxmlformats.org/drawingml/2006/table">
            <a:tbl>
              <a:tblPr firstRow="1" bandRow="1">
                <a:tableStyleId>{5C22544A-7EE6-4342-B048-85BDC9FD1C3A}</a:tableStyleId>
              </a:tblPr>
              <a:tblGrid>
                <a:gridCol w="4313330">
                  <a:extLst>
                    <a:ext uri="{9D8B030D-6E8A-4147-A177-3AD203B41FA5}">
                      <a16:colId xmlns:a16="http://schemas.microsoft.com/office/drawing/2014/main" val="378527794"/>
                    </a:ext>
                  </a:extLst>
                </a:gridCol>
                <a:gridCol w="366735">
                  <a:extLst>
                    <a:ext uri="{9D8B030D-6E8A-4147-A177-3AD203B41FA5}">
                      <a16:colId xmlns:a16="http://schemas.microsoft.com/office/drawing/2014/main" val="1429802841"/>
                    </a:ext>
                  </a:extLst>
                </a:gridCol>
                <a:gridCol w="4572000">
                  <a:extLst>
                    <a:ext uri="{9D8B030D-6E8A-4147-A177-3AD203B41FA5}">
                      <a16:colId xmlns:a16="http://schemas.microsoft.com/office/drawing/2014/main" val="1884013966"/>
                    </a:ext>
                  </a:extLst>
                </a:gridCol>
              </a:tblGrid>
              <a:tr h="37084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370840">
                <a:tc>
                  <a:txBody>
                    <a:bodyPr/>
                    <a:lstStyle/>
                    <a:p>
                      <a:r>
                        <a:rPr lang="en-GB" dirty="0"/>
                        <a:t>Frage (35): Haben Sie Lernergebnisse für Schüler erstellt, die mit Ihrem Produkt, Material oder OER arbeiten?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Hochladen von Lernergebnissen (Matrix)</a:t>
                      </a:r>
                    </a:p>
                    <a:p>
                      <a:endParaRPr lang="en-GB" dirty="0"/>
                    </a:p>
                  </a:txBody>
                  <a:tcPr/>
                </a:tc>
                <a:extLst>
                  <a:ext uri="{0D108BD9-81ED-4DB2-BD59-A6C34878D82A}">
                    <a16:rowId xmlns:a16="http://schemas.microsoft.com/office/drawing/2014/main" val="4224333432"/>
                  </a:ext>
                </a:extLst>
              </a:tr>
              <a:tr h="370840">
                <a:tc>
                  <a:txBody>
                    <a:bodyPr/>
                    <a:lstStyle/>
                    <a:p>
                      <a:r>
                        <a:rPr lang="en-GB" dirty="0"/>
                        <a:t>Frage (36): Stellen Sie die Gleichstellung der Geschlechter in Ihrem Produkt, Material oder OER her?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Nachweises</a:t>
                      </a:r>
                    </a:p>
                  </a:txBody>
                  <a:tcPr/>
                </a:tc>
                <a:extLst>
                  <a:ext uri="{0D108BD9-81ED-4DB2-BD59-A6C34878D82A}">
                    <a16:rowId xmlns:a16="http://schemas.microsoft.com/office/drawing/2014/main" val="4277190436"/>
                  </a:ext>
                </a:extLst>
              </a:tr>
              <a:tr h="370840">
                <a:tc>
                  <a:txBody>
                    <a:bodyPr/>
                    <a:lstStyle/>
                    <a:p>
                      <a:r>
                        <a:rPr lang="en-GB" dirty="0"/>
                        <a:t>Frage (37): Wie prüft und überwacht die Einrichtung die Qualifikation des Personals?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vom Benutzer ausgewählt)</a:t>
                      </a:r>
                    </a:p>
                    <a:p>
                      <a:r>
                        <a:rPr lang="en-GB" dirty="0"/>
                        <a:t>- Upload des Nachweises</a:t>
                      </a:r>
                    </a:p>
                  </a:txBody>
                  <a:tcPr/>
                </a:tc>
                <a:extLst>
                  <a:ext uri="{0D108BD9-81ED-4DB2-BD59-A6C34878D82A}">
                    <a16:rowId xmlns:a16="http://schemas.microsoft.com/office/drawing/2014/main" val="803648250"/>
                  </a:ext>
                </a:extLst>
              </a:tr>
              <a:tr h="370840">
                <a:tc>
                  <a:txBody>
                    <a:bodyPr/>
                    <a:lstStyle/>
                    <a:p>
                      <a:r>
                        <a:rPr lang="en-GB" dirty="0"/>
                        <a:t>Frage (38): Leistungsindikatoren für jeden Arbeitsplatz</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von Leistungskennzahlen für jeden Auftrag</a:t>
                      </a:r>
                    </a:p>
                  </a:txBody>
                  <a:tcPr/>
                </a:tc>
                <a:extLst>
                  <a:ext uri="{0D108BD9-81ED-4DB2-BD59-A6C34878D82A}">
                    <a16:rowId xmlns:a16="http://schemas.microsoft.com/office/drawing/2014/main" val="3787477077"/>
                  </a:ext>
                </a:extLst>
              </a:tr>
              <a:tr h="370840">
                <a:tc>
                  <a:txBody>
                    <a:bodyPr/>
                    <a:lstStyle/>
                    <a:p>
                      <a:r>
                        <a:rPr lang="en-GB" dirty="0"/>
                        <a:t>Frage (39): Fortbildung und Entwicklung</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von Übersicht, Links</a:t>
                      </a:r>
                    </a:p>
                  </a:txBody>
                  <a:tcPr/>
                </a:tc>
                <a:extLst>
                  <a:ext uri="{0D108BD9-81ED-4DB2-BD59-A6C34878D82A}">
                    <a16:rowId xmlns:a16="http://schemas.microsoft.com/office/drawing/2014/main" val="331517353"/>
                  </a:ext>
                </a:extLst>
              </a:tr>
              <a:tr h="370840">
                <a:tc>
                  <a:txBody>
                    <a:bodyPr/>
                    <a:lstStyle/>
                    <a:p>
                      <a:r>
                        <a:rPr lang="en-GB" dirty="0"/>
                        <a:t>Frage (40): Bewertung</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des Bewertungsbogens</a:t>
                      </a:r>
                    </a:p>
                  </a:txBody>
                  <a:tcPr/>
                </a:tc>
                <a:extLst>
                  <a:ext uri="{0D108BD9-81ED-4DB2-BD59-A6C34878D82A}">
                    <a16:rowId xmlns:a16="http://schemas.microsoft.com/office/drawing/2014/main" val="2004476583"/>
                  </a:ext>
                </a:extLst>
              </a:tr>
            </a:tbl>
          </a:graphicData>
        </a:graphic>
      </p:graphicFrame>
    </p:spTree>
    <p:extLst>
      <p:ext uri="{BB962C8B-B14F-4D97-AF65-F5344CB8AC3E}">
        <p14:creationId xmlns:p14="http://schemas.microsoft.com/office/powerpoint/2010/main" val="17614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extLst>
              <p:ext uri="{D42A27DB-BD31-4B8C-83A1-F6EECF244321}">
                <p14:modId xmlns:p14="http://schemas.microsoft.com/office/powerpoint/2010/main" val="1927451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Bewertung von Materialien</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6433716"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8882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837708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427660115"/>
              </p:ext>
            </p:extLst>
          </p:nvPr>
        </p:nvGraphicFramePr>
        <p:xfrm>
          <a:off x="1097279" y="1693718"/>
          <a:ext cx="9865129" cy="4449737"/>
        </p:xfrm>
        <a:graphic>
          <a:graphicData uri="http://schemas.openxmlformats.org/drawingml/2006/table">
            <a:tbl>
              <a:tblPr firstRow="1" bandRow="1">
                <a:tableStyleId>{5C22544A-7EE6-4342-B048-85BDC9FD1C3A}</a:tableStyleId>
              </a:tblPr>
              <a:tblGrid>
                <a:gridCol w="5327532">
                  <a:extLst>
                    <a:ext uri="{9D8B030D-6E8A-4147-A177-3AD203B41FA5}">
                      <a16:colId xmlns:a16="http://schemas.microsoft.com/office/drawing/2014/main" val="378527794"/>
                    </a:ext>
                  </a:extLst>
                </a:gridCol>
                <a:gridCol w="648228">
                  <a:extLst>
                    <a:ext uri="{9D8B030D-6E8A-4147-A177-3AD203B41FA5}">
                      <a16:colId xmlns:a16="http://schemas.microsoft.com/office/drawing/2014/main" val="2394109089"/>
                    </a:ext>
                  </a:extLst>
                </a:gridCol>
                <a:gridCol w="3889369">
                  <a:extLst>
                    <a:ext uri="{9D8B030D-6E8A-4147-A177-3AD203B41FA5}">
                      <a16:colId xmlns:a16="http://schemas.microsoft.com/office/drawing/2014/main" val="2466002741"/>
                    </a:ext>
                  </a:extLst>
                </a:gridCol>
              </a:tblGrid>
              <a:tr h="58324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1082383">
                <a:tc>
                  <a:txBody>
                    <a:bodyPr/>
                    <a:lstStyle/>
                    <a:p>
                      <a:r>
                        <a:rPr lang="en-GB" dirty="0"/>
                        <a:t>Frage (41): Mitarbeiter-Feedback</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Schaltfläche "Hochladen</a:t>
                      </a:r>
                    </a:p>
                    <a:p>
                      <a:endParaRPr lang="en-GB" dirty="0"/>
                    </a:p>
                    <a:p>
                      <a:r>
                        <a:rPr lang="en-GB" dirty="0"/>
                        <a:t>Upload des Mitarbeiter-Feedback-Bogens</a:t>
                      </a:r>
                    </a:p>
                  </a:txBody>
                  <a:tcPr/>
                </a:tc>
                <a:extLst>
                  <a:ext uri="{0D108BD9-81ED-4DB2-BD59-A6C34878D82A}">
                    <a16:rowId xmlns:a16="http://schemas.microsoft.com/office/drawing/2014/main" val="4188556345"/>
                  </a:ext>
                </a:extLst>
              </a:tr>
              <a:tr h="1332163">
                <a:tc>
                  <a:txBody>
                    <a:bodyPr/>
                    <a:lstStyle/>
                    <a:p>
                      <a:r>
                        <a:rPr lang="en-GB" dirty="0"/>
                        <a:t>Frage (42): Beurteilungsgespräch</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Schaltfläche "Hochladen</a:t>
                      </a:r>
                    </a:p>
                    <a:p>
                      <a:endParaRPr lang="en-GB" dirty="0"/>
                    </a:p>
                    <a:p>
                      <a:r>
                        <a:rPr lang="en-GB" dirty="0"/>
                        <a:t>Hochladen des Beurteilungsbogens/der Beurteilungsstruktur</a:t>
                      </a:r>
                    </a:p>
                  </a:txBody>
                  <a:tcPr/>
                </a:tc>
                <a:extLst>
                  <a:ext uri="{0D108BD9-81ED-4DB2-BD59-A6C34878D82A}">
                    <a16:rowId xmlns:a16="http://schemas.microsoft.com/office/drawing/2014/main" val="142049034"/>
                  </a:ext>
                </a:extLst>
              </a:tr>
              <a:tr h="672807">
                <a:tc>
                  <a:txBody>
                    <a:bodyPr/>
                    <a:lstStyle/>
                    <a:p>
                      <a:r>
                        <a:rPr lang="en-GB" dirty="0"/>
                        <a:t>Frage (44): Fördert Ihre Einrichtung die Fortbildung des Personals?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der Übersicht, Link </a:t>
                      </a:r>
                    </a:p>
                  </a:txBody>
                  <a:tcPr/>
                </a:tc>
                <a:extLst>
                  <a:ext uri="{0D108BD9-81ED-4DB2-BD59-A6C34878D82A}">
                    <a16:rowId xmlns:a16="http://schemas.microsoft.com/office/drawing/2014/main" val="302288435"/>
                  </a:ext>
                </a:extLst>
              </a:tr>
              <a:tr h="672807">
                <a:tc>
                  <a:txBody>
                    <a:bodyPr/>
                    <a:lstStyle/>
                    <a:p>
                      <a:r>
                        <a:rPr lang="en-GB" dirty="0"/>
                        <a:t>Frage (45): Machen Sie Werbung für Ihr Produkt, Ihr Material oder Ihre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der Anzeige, Link</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21476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5039982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IV.II Fach-/Inhaltsbezogene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522654100"/>
              </p:ext>
            </p:extLst>
          </p:nvPr>
        </p:nvGraphicFramePr>
        <p:xfrm>
          <a:off x="1097280" y="2009140"/>
          <a:ext cx="9470276" cy="3749040"/>
        </p:xfrm>
        <a:graphic>
          <a:graphicData uri="http://schemas.openxmlformats.org/drawingml/2006/table">
            <a:tbl>
              <a:tblPr firstRow="1" bandRow="1">
                <a:tableStyleId>{5C22544A-7EE6-4342-B048-85BDC9FD1C3A}</a:tableStyleId>
              </a:tblPr>
              <a:tblGrid>
                <a:gridCol w="6096861">
                  <a:extLst>
                    <a:ext uri="{9D8B030D-6E8A-4147-A177-3AD203B41FA5}">
                      <a16:colId xmlns:a16="http://schemas.microsoft.com/office/drawing/2014/main" val="378527794"/>
                    </a:ext>
                  </a:extLst>
                </a:gridCol>
                <a:gridCol w="543701">
                  <a:extLst>
                    <a:ext uri="{9D8B030D-6E8A-4147-A177-3AD203B41FA5}">
                      <a16:colId xmlns:a16="http://schemas.microsoft.com/office/drawing/2014/main" val="3598662368"/>
                    </a:ext>
                  </a:extLst>
                </a:gridCol>
                <a:gridCol w="2829714">
                  <a:extLst>
                    <a:ext uri="{9D8B030D-6E8A-4147-A177-3AD203B41FA5}">
                      <a16:colId xmlns:a16="http://schemas.microsoft.com/office/drawing/2014/main" val="2741995199"/>
                    </a:ext>
                  </a:extLst>
                </a:gridCol>
              </a:tblGrid>
              <a:tr h="336042">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580017">
                <a:tc>
                  <a:txBody>
                    <a:bodyPr/>
                    <a:lstStyle/>
                    <a:p>
                      <a:r>
                        <a:rPr lang="en-GB" dirty="0"/>
                        <a:t>Frage (46): Sind das Fach und der Inhalt an die Lebensorientierung der Schüler angepasst?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Nachweises</a:t>
                      </a:r>
                    </a:p>
                  </a:txBody>
                  <a:tcPr/>
                </a:tc>
                <a:extLst>
                  <a:ext uri="{0D108BD9-81ED-4DB2-BD59-A6C34878D82A}">
                    <a16:rowId xmlns:a16="http://schemas.microsoft.com/office/drawing/2014/main" val="4224333432"/>
                  </a:ext>
                </a:extLst>
              </a:tr>
              <a:tr h="828596">
                <a:tc>
                  <a:txBody>
                    <a:bodyPr/>
                    <a:lstStyle/>
                    <a:p>
                      <a:r>
                        <a:rPr lang="en-GB" dirty="0"/>
                        <a:t>Frage (49): Fördern Sie eine persönliche Einstellung Ihrer Schüler zum Thema und Inhalt Ihres Produkts, Materials oder Ihrer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Nachweises</a:t>
                      </a:r>
                    </a:p>
                  </a:txBody>
                  <a:tcPr/>
                </a:tc>
                <a:extLst>
                  <a:ext uri="{0D108BD9-81ED-4DB2-BD59-A6C34878D82A}">
                    <a16:rowId xmlns:a16="http://schemas.microsoft.com/office/drawing/2014/main" val="3895707863"/>
                  </a:ext>
                </a:extLst>
              </a:tr>
              <a:tr h="828596">
                <a:tc>
                  <a:txBody>
                    <a:bodyPr/>
                    <a:lstStyle/>
                    <a:p>
                      <a:r>
                        <a:rPr lang="en-GB" dirty="0"/>
                        <a:t>Frage (50): Fördern Sie das vernetzte Denken Ihrer Schülerinnen und Schüler mit dem Thema und Inhalt Ihres Produkts, Materials oder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Upload des Nachweises</a:t>
                      </a:r>
                    </a:p>
                  </a:txBody>
                  <a:tcPr/>
                </a:tc>
                <a:extLst>
                  <a:ext uri="{0D108BD9-81ED-4DB2-BD59-A6C34878D82A}">
                    <a16:rowId xmlns:a16="http://schemas.microsoft.com/office/drawing/2014/main" val="3678603365"/>
                  </a:ext>
                </a:extLst>
              </a:tr>
              <a:tr h="828596">
                <a:tc>
                  <a:txBody>
                    <a:bodyPr/>
                    <a:lstStyle/>
                    <a:p>
                      <a:r>
                        <a:rPr lang="en-GB" dirty="0"/>
                        <a:t>Frage (52): Sichern Sie die Qualität in Bezug auf das Thema und den Inhalt Ihres Produkts, Materials oder Ihrer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 Hochladen von Dokumenten, Blättern, Links</a:t>
                      </a:r>
                    </a:p>
                  </a:txBody>
                  <a:tcPr/>
                </a:tc>
                <a:extLst>
                  <a:ext uri="{0D108BD9-81ED-4DB2-BD59-A6C34878D82A}">
                    <a16:rowId xmlns:a16="http://schemas.microsoft.com/office/drawing/2014/main" val="10010328"/>
                  </a:ext>
                </a:extLst>
              </a:tr>
            </a:tbl>
          </a:graphicData>
        </a:graphic>
      </p:graphicFrame>
    </p:spTree>
    <p:extLst>
      <p:ext uri="{BB962C8B-B14F-4D97-AF65-F5344CB8AC3E}">
        <p14:creationId xmlns:p14="http://schemas.microsoft.com/office/powerpoint/2010/main" val="2989315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888870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IV.II Fach-/Inhaltsbezogene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76404922"/>
              </p:ext>
            </p:extLst>
          </p:nvPr>
        </p:nvGraphicFramePr>
        <p:xfrm>
          <a:off x="1097280" y="2132679"/>
          <a:ext cx="9615747" cy="330200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370840">
                <a:tc>
                  <a:txBody>
                    <a:bodyPr/>
                    <a:lstStyle/>
                    <a:p>
                      <a:r>
                        <a:rPr lang="en-GB" dirty="0"/>
                        <a:t>Frage (54): Wie sieht der Lehrplan Ihres Kurses aus?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Lehrplan des Kurses hochladen</a:t>
                      </a:r>
                    </a:p>
                  </a:txBody>
                  <a:tcPr/>
                </a:tc>
                <a:extLst>
                  <a:ext uri="{0D108BD9-81ED-4DB2-BD59-A6C34878D82A}">
                    <a16:rowId xmlns:a16="http://schemas.microsoft.com/office/drawing/2014/main" val="2712946395"/>
                  </a:ext>
                </a:extLst>
              </a:tr>
              <a:tr h="370840">
                <a:tc>
                  <a:txBody>
                    <a:bodyPr/>
                    <a:lstStyle/>
                    <a:p>
                      <a:r>
                        <a:rPr lang="en-GB" dirty="0"/>
                        <a:t>Frage (65): Wie bescheinigen Sie die Teilnahme an dem Kurs?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des Zertifikats (oder ähnlich)</a:t>
                      </a:r>
                    </a:p>
                  </a:txBody>
                  <a:tcPr/>
                </a:tc>
                <a:extLst>
                  <a:ext uri="{0D108BD9-81ED-4DB2-BD59-A6C34878D82A}">
                    <a16:rowId xmlns:a16="http://schemas.microsoft.com/office/drawing/2014/main" val="1851947129"/>
                  </a:ext>
                </a:extLst>
              </a:tr>
              <a:tr h="370840">
                <a:tc>
                  <a:txBody>
                    <a:bodyPr/>
                    <a:lstStyle/>
                    <a:p>
                      <a:r>
                        <a:rPr lang="en-GB" dirty="0"/>
                        <a:t>Frage (66): Welche Art von Abschlussbezeichnung kann ein Student in diesem Kurs erwerben?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des Abschlusses, Link</a:t>
                      </a:r>
                    </a:p>
                  </a:txBody>
                  <a:tcPr/>
                </a:tc>
                <a:extLst>
                  <a:ext uri="{0D108BD9-81ED-4DB2-BD59-A6C34878D82A}">
                    <a16:rowId xmlns:a16="http://schemas.microsoft.com/office/drawing/2014/main" val="4059584150"/>
                  </a:ext>
                </a:extLst>
              </a:tr>
              <a:tr h="370840">
                <a:tc>
                  <a:txBody>
                    <a:bodyPr/>
                    <a:lstStyle/>
                    <a:p>
                      <a:r>
                        <a:rPr lang="en-GB" dirty="0"/>
                        <a:t>Frage (67): Was sind die Zulassungsbedingungen für diesen Kurs?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einer Übersicht über die Anforderungen, Link</a:t>
                      </a:r>
                    </a:p>
                  </a:txBody>
                  <a:tcPr/>
                </a:tc>
                <a:extLst>
                  <a:ext uri="{0D108BD9-81ED-4DB2-BD59-A6C34878D82A}">
                    <a16:rowId xmlns:a16="http://schemas.microsoft.com/office/drawing/2014/main" val="3017634332"/>
                  </a:ext>
                </a:extLst>
              </a:tr>
              <a:tr h="370840">
                <a:tc>
                  <a:txBody>
                    <a:bodyPr/>
                    <a:lstStyle/>
                    <a:p>
                      <a:r>
                        <a:rPr lang="en-GB" dirty="0"/>
                        <a:t>Frage (69): Wie sieht die Bewertung des Kurses aus?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der Bewertungsübersicht für den Kurs</a:t>
                      </a:r>
                    </a:p>
                  </a:txBody>
                  <a:tcPr/>
                </a:tc>
                <a:extLst>
                  <a:ext uri="{0D108BD9-81ED-4DB2-BD59-A6C34878D82A}">
                    <a16:rowId xmlns:a16="http://schemas.microsoft.com/office/drawing/2014/main" val="4017839215"/>
                  </a:ext>
                </a:extLst>
              </a:tr>
            </a:tbl>
          </a:graphicData>
        </a:graphic>
      </p:graphicFrame>
    </p:spTree>
    <p:extLst>
      <p:ext uri="{BB962C8B-B14F-4D97-AF65-F5344CB8AC3E}">
        <p14:creationId xmlns:p14="http://schemas.microsoft.com/office/powerpoint/2010/main" val="2155082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IV.II Fach-/Inhaltsbezogene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041583123"/>
              </p:ext>
            </p:extLst>
          </p:nvPr>
        </p:nvGraphicFramePr>
        <p:xfrm>
          <a:off x="1097280" y="2132679"/>
          <a:ext cx="9615747" cy="192532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370840">
                <a:tc>
                  <a:txBody>
                    <a:bodyPr/>
                    <a:lstStyle/>
                    <a:p>
                      <a:r>
                        <a:rPr lang="en-GB" dirty="0"/>
                        <a:t>Frage (70): Was ist der didaktische Rahmen dieses Kurses?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Didaktisches Setting des Kurses hochladen, Link</a:t>
                      </a:r>
                    </a:p>
                  </a:txBody>
                  <a:tcPr/>
                </a:tc>
                <a:extLst>
                  <a:ext uri="{0D108BD9-81ED-4DB2-BD59-A6C34878D82A}">
                    <a16:rowId xmlns:a16="http://schemas.microsoft.com/office/drawing/2014/main" val="2712946395"/>
                  </a:ext>
                </a:extLst>
              </a:tr>
              <a:tr h="370840">
                <a:tc>
                  <a:txBody>
                    <a:bodyPr/>
                    <a:lstStyle/>
                    <a:p>
                      <a:r>
                        <a:rPr lang="en-GB" dirty="0"/>
                        <a:t>Frage (71): Welche Art von Kompetenzen/Fähigkeiten werden in dem Kurs angesprochen?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einer Übersicht über die im Kurs behandelten Kompetenzen/Fähigkeiten, Link</a:t>
                      </a:r>
                    </a:p>
                  </a:txBody>
                  <a:tcPr/>
                </a:tc>
                <a:extLst>
                  <a:ext uri="{0D108BD9-81ED-4DB2-BD59-A6C34878D82A}">
                    <a16:rowId xmlns:a16="http://schemas.microsoft.com/office/drawing/2014/main" val="1851947129"/>
                  </a:ext>
                </a:extLst>
              </a:tr>
            </a:tbl>
          </a:graphicData>
        </a:graphic>
      </p:graphicFrame>
    </p:spTree>
    <p:extLst>
      <p:ext uri="{BB962C8B-B14F-4D97-AF65-F5344CB8AC3E}">
        <p14:creationId xmlns:p14="http://schemas.microsoft.com/office/powerpoint/2010/main" val="1301079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IV Produkt-, Material-, OER- und Kursakkreditierung</a:t>
            </a:r>
            <a:br>
              <a:rPr lang="en-GB" sz="4000" dirty="0">
                <a:solidFill>
                  <a:schemeClr val="tx1">
                    <a:lumMod val="50000"/>
                    <a:lumOff val="50000"/>
                  </a:schemeClr>
                </a:solidFill>
              </a:rPr>
            </a:br>
            <a:r>
              <a:rPr lang="en-GB" sz="4000" dirty="0">
                <a:solidFill>
                  <a:schemeClr val="tx1">
                    <a:lumMod val="50000"/>
                    <a:lumOff val="50000"/>
                  </a:schemeClr>
                </a:solidFill>
              </a:rPr>
              <a:t>IV.II Fach-/Inhaltsbezogene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111233841"/>
              </p:ext>
            </p:extLst>
          </p:nvPr>
        </p:nvGraphicFramePr>
        <p:xfrm>
          <a:off x="1097280" y="2132679"/>
          <a:ext cx="9615747" cy="128524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370840">
                <a:tc>
                  <a:txBody>
                    <a:bodyPr/>
                    <a:lstStyle/>
                    <a:p>
                      <a:r>
                        <a:rPr lang="en-GB" dirty="0"/>
                        <a:t>Frage (61): Gibt es in diesem Kurs digitale Unterstützung?</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(falls ja)</a:t>
                      </a:r>
                    </a:p>
                    <a:p>
                      <a:r>
                        <a:rPr lang="en-GB" dirty="0"/>
                        <a:t>Upload der Übersicht über die digitale Unterstützung im Kurs, Link</a:t>
                      </a:r>
                    </a:p>
                  </a:txBody>
                  <a:tcPr/>
                </a:tc>
                <a:extLst>
                  <a:ext uri="{0D108BD9-81ED-4DB2-BD59-A6C34878D82A}">
                    <a16:rowId xmlns:a16="http://schemas.microsoft.com/office/drawing/2014/main" val="2712946395"/>
                  </a:ext>
                </a:extLst>
              </a:tr>
            </a:tbl>
          </a:graphicData>
        </a:graphic>
      </p:graphicFrame>
    </p:spTree>
    <p:extLst>
      <p:ext uri="{BB962C8B-B14F-4D97-AF65-F5344CB8AC3E}">
        <p14:creationId xmlns:p14="http://schemas.microsoft.com/office/powerpoint/2010/main" val="352893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129525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Hochladen von Material</a:t>
            </a:r>
            <a:br>
              <a:rPr lang="en-GB" dirty="0"/>
            </a:br>
            <a:r>
              <a:rPr lang="en-GB" dirty="0">
                <a:solidFill>
                  <a:schemeClr val="tx1">
                    <a:lumMod val="50000"/>
                    <a:lumOff val="50000"/>
                  </a:schemeClr>
                </a:solidFill>
              </a:rPr>
              <a:t>Beispiel</a:t>
            </a:r>
          </a:p>
        </p:txBody>
      </p:sp>
      <p:graphicFrame>
        <p:nvGraphicFramePr>
          <p:cNvPr id="7" name="Inhaltsplatzhalter 5">
            <a:extLst>
              <a:ext uri="{FF2B5EF4-FFF2-40B4-BE49-F238E27FC236}">
                <a16:creationId xmlns:a16="http://schemas.microsoft.com/office/drawing/2014/main" id="{AAFD1524-C6C9-4235-2596-17DE4D2CC90E}"/>
              </a:ext>
            </a:extLst>
          </p:cNvPr>
          <p:cNvGraphicFramePr>
            <a:graphicFrameLocks noGrp="1"/>
          </p:cNvGraphicFramePr>
          <p:nvPr>
            <p:ph idx="1"/>
            <p:extLst>
              <p:ext uri="{D42A27DB-BD31-4B8C-83A1-F6EECF244321}">
                <p14:modId xmlns:p14="http://schemas.microsoft.com/office/powerpoint/2010/main" val="2182987068"/>
              </p:ext>
            </p:extLst>
          </p:nvPr>
        </p:nvGraphicFramePr>
        <p:xfrm>
          <a:off x="286789" y="1787236"/>
          <a:ext cx="6604462" cy="2103120"/>
        </p:xfrm>
        <a:graphic>
          <a:graphicData uri="http://schemas.openxmlformats.org/drawingml/2006/table">
            <a:tbl>
              <a:tblPr firstRow="1" bandRow="1">
                <a:tableStyleId>{5C22544A-7EE6-4342-B048-85BDC9FD1C3A}</a:tableStyleId>
              </a:tblPr>
              <a:tblGrid>
                <a:gridCol w="3302231">
                  <a:extLst>
                    <a:ext uri="{9D8B030D-6E8A-4147-A177-3AD203B41FA5}">
                      <a16:colId xmlns:a16="http://schemas.microsoft.com/office/drawing/2014/main" val="378527794"/>
                    </a:ext>
                  </a:extLst>
                </a:gridCol>
                <a:gridCol w="3302231">
                  <a:extLst>
                    <a:ext uri="{9D8B030D-6E8A-4147-A177-3AD203B41FA5}">
                      <a16:colId xmlns:a16="http://schemas.microsoft.com/office/drawing/2014/main" val="1667483614"/>
                    </a:ext>
                  </a:extLst>
                </a:gridCol>
              </a:tblGrid>
              <a:tr h="299399">
                <a:tc>
                  <a:txBody>
                    <a:bodyPr/>
                    <a:lstStyle/>
                    <a:p>
                      <a:r>
                        <a:rPr lang="en-GB" dirty="0"/>
                        <a:t>Selbsteinschätzung</a:t>
                      </a:r>
                    </a:p>
                  </a:txBody>
                  <a:tcPr/>
                </a:tc>
                <a:tc>
                  <a:txBody>
                    <a:bodyPr/>
                    <a:lstStyle/>
                    <a:p>
                      <a:r>
                        <a:rPr lang="en-GB" dirty="0"/>
                        <a:t>Hochladen von Material</a:t>
                      </a:r>
                    </a:p>
                  </a:txBody>
                  <a:tcPr/>
                </a:tc>
                <a:extLst>
                  <a:ext uri="{0D108BD9-81ED-4DB2-BD59-A6C34878D82A}">
                    <a16:rowId xmlns:a16="http://schemas.microsoft.com/office/drawing/2014/main" val="2745617718"/>
                  </a:ext>
                </a:extLst>
              </a:tr>
              <a:tr h="1467055">
                <a:tc>
                  <a:txBody>
                    <a:bodyPr/>
                    <a:lstStyle/>
                    <a:p>
                      <a:r>
                        <a:rPr lang="en-GB" dirty="0"/>
                        <a:t>Frage (18): Stakeholder-Kommunikation - Welche Kommunikationskanäle und -formen nutzen Sie für die Kommunikation?</a:t>
                      </a:r>
                    </a:p>
                  </a:txBody>
                  <a:tcPr/>
                </a:tc>
                <a:tc>
                  <a:txBody>
                    <a:bodyPr/>
                    <a:lstStyle/>
                    <a:p>
                      <a:r>
                        <a:rPr lang="en-GB" dirty="0"/>
                        <a:t>Link zu (falls vom Benutzer ausgewählt)</a:t>
                      </a:r>
                    </a:p>
                    <a:p>
                      <a:r>
                        <a:rPr lang="en-GB" dirty="0"/>
                        <a:t>- Website der Einrichtung</a:t>
                      </a:r>
                    </a:p>
                    <a:p>
                      <a:r>
                        <a:rPr lang="en-GB" dirty="0"/>
                        <a:t>- Blog der Einrichtung</a:t>
                      </a:r>
                    </a:p>
                    <a:p>
                      <a:r>
                        <a:rPr lang="en-GB" dirty="0"/>
                        <a:t>- Newsletter der Einrichtung</a:t>
                      </a:r>
                    </a:p>
                    <a:p>
                      <a:r>
                        <a:rPr lang="en-GB" dirty="0"/>
                        <a:t>- usw.</a:t>
                      </a:r>
                    </a:p>
                  </a:txBody>
                  <a:tcPr/>
                </a:tc>
                <a:extLst>
                  <a:ext uri="{0D108BD9-81ED-4DB2-BD59-A6C34878D82A}">
                    <a16:rowId xmlns:a16="http://schemas.microsoft.com/office/drawing/2014/main" val="4224333432"/>
                  </a:ext>
                </a:extLst>
              </a:tr>
            </a:tbl>
          </a:graphicData>
        </a:graphic>
      </p:graphicFrame>
      <p:sp>
        <p:nvSpPr>
          <p:cNvPr id="9" name="Rechteck 8">
            <a:extLst>
              <a:ext uri="{FF2B5EF4-FFF2-40B4-BE49-F238E27FC236}">
                <a16:creationId xmlns:a16="http://schemas.microsoft.com/office/drawing/2014/main" id="{ACAF7B6F-23DA-A22B-D4F6-CE30B26FDCC6}"/>
              </a:ext>
            </a:extLst>
          </p:cNvPr>
          <p:cNvSpPr/>
          <p:nvPr/>
        </p:nvSpPr>
        <p:spPr>
          <a:xfrm>
            <a:off x="7086600" y="22340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zur Website der Einrichtung</a:t>
            </a:r>
          </a:p>
        </p:txBody>
      </p:sp>
      <p:sp>
        <p:nvSpPr>
          <p:cNvPr id="10" name="Rechteck 9">
            <a:extLst>
              <a:ext uri="{FF2B5EF4-FFF2-40B4-BE49-F238E27FC236}">
                <a16:creationId xmlns:a16="http://schemas.microsoft.com/office/drawing/2014/main" id="{FF310A6E-07BB-AC56-0A79-6F2DE72713FF}"/>
              </a:ext>
            </a:extLst>
          </p:cNvPr>
          <p:cNvSpPr/>
          <p:nvPr/>
        </p:nvSpPr>
        <p:spPr>
          <a:xfrm>
            <a:off x="7086600" y="27293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zum Blog der Institution</a:t>
            </a:r>
          </a:p>
        </p:txBody>
      </p:sp>
      <p:sp>
        <p:nvSpPr>
          <p:cNvPr id="11" name="Rechteck 10">
            <a:extLst>
              <a:ext uri="{FF2B5EF4-FFF2-40B4-BE49-F238E27FC236}">
                <a16:creationId xmlns:a16="http://schemas.microsoft.com/office/drawing/2014/main" id="{F7507956-348D-BC1B-D9C3-C5174BC2B62B}"/>
              </a:ext>
            </a:extLst>
          </p:cNvPr>
          <p:cNvSpPr/>
          <p:nvPr/>
        </p:nvSpPr>
        <p:spPr>
          <a:xfrm>
            <a:off x="7086600" y="3224646"/>
            <a:ext cx="3491345" cy="66571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zum Newsletter der Einrichtung</a:t>
            </a:r>
          </a:p>
        </p:txBody>
      </p:sp>
      <p:sp>
        <p:nvSpPr>
          <p:cNvPr id="12" name="Rechteck 11">
            <a:extLst>
              <a:ext uri="{FF2B5EF4-FFF2-40B4-BE49-F238E27FC236}">
                <a16:creationId xmlns:a16="http://schemas.microsoft.com/office/drawing/2014/main" id="{0587F988-5BF8-6482-16F5-B2229277AB4F}"/>
              </a:ext>
            </a:extLst>
          </p:cNvPr>
          <p:cNvSpPr/>
          <p:nvPr/>
        </p:nvSpPr>
        <p:spPr>
          <a:xfrm>
            <a:off x="7086599" y="174839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Der Benutzer gibt ein:</a:t>
            </a:r>
          </a:p>
        </p:txBody>
      </p:sp>
    </p:spTree>
    <p:extLst>
      <p:ext uri="{BB962C8B-B14F-4D97-AF65-F5344CB8AC3E}">
        <p14:creationId xmlns:p14="http://schemas.microsoft.com/office/powerpoint/2010/main" val="2087106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063813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Hochladen von Material</a:t>
            </a:r>
            <a:br>
              <a:rPr lang="en-GB" dirty="0"/>
            </a:br>
            <a:r>
              <a:rPr lang="en-GB" dirty="0">
                <a:solidFill>
                  <a:schemeClr val="tx1">
                    <a:lumMod val="50000"/>
                    <a:lumOff val="50000"/>
                  </a:schemeClr>
                </a:solidFill>
              </a:rPr>
              <a:t>Beispiel</a:t>
            </a:r>
          </a:p>
        </p:txBody>
      </p:sp>
      <p:sp>
        <p:nvSpPr>
          <p:cNvPr id="9" name="Rechteck 8">
            <a:extLst>
              <a:ext uri="{FF2B5EF4-FFF2-40B4-BE49-F238E27FC236}">
                <a16:creationId xmlns:a16="http://schemas.microsoft.com/office/drawing/2014/main" id="{ACAF7B6F-23DA-A22B-D4F6-CE30B26FDCC6}"/>
              </a:ext>
            </a:extLst>
          </p:cNvPr>
          <p:cNvSpPr/>
          <p:nvPr/>
        </p:nvSpPr>
        <p:spPr>
          <a:xfrm>
            <a:off x="7086599" y="199604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der institutionellen Politik</a:t>
            </a:r>
          </a:p>
        </p:txBody>
      </p:sp>
      <p:sp>
        <p:nvSpPr>
          <p:cNvPr id="10" name="Rechteck 9">
            <a:extLst>
              <a:ext uri="{FF2B5EF4-FFF2-40B4-BE49-F238E27FC236}">
                <a16:creationId xmlns:a16="http://schemas.microsoft.com/office/drawing/2014/main" id="{FF310A6E-07BB-AC56-0A79-6F2DE72713FF}"/>
              </a:ext>
            </a:extLst>
          </p:cNvPr>
          <p:cNvSpPr/>
          <p:nvPr/>
        </p:nvSpPr>
        <p:spPr>
          <a:xfrm>
            <a:off x="7086597" y="3079670"/>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Hochladen des Lehrplans</a:t>
            </a:r>
          </a:p>
        </p:txBody>
      </p:sp>
      <p:sp>
        <p:nvSpPr>
          <p:cNvPr id="11" name="Rechteck 10">
            <a:extLst>
              <a:ext uri="{FF2B5EF4-FFF2-40B4-BE49-F238E27FC236}">
                <a16:creationId xmlns:a16="http://schemas.microsoft.com/office/drawing/2014/main" id="{F7507956-348D-BC1B-D9C3-C5174BC2B62B}"/>
              </a:ext>
            </a:extLst>
          </p:cNvPr>
          <p:cNvSpPr/>
          <p:nvPr/>
        </p:nvSpPr>
        <p:spPr>
          <a:xfrm>
            <a:off x="7086598" y="3965371"/>
            <a:ext cx="3491345" cy="50618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zum Unterstützungssystem für Studierende</a:t>
            </a:r>
          </a:p>
        </p:txBody>
      </p:sp>
      <p:graphicFrame>
        <p:nvGraphicFramePr>
          <p:cNvPr id="6" name="Inhaltsplatzhalter 5">
            <a:extLst>
              <a:ext uri="{FF2B5EF4-FFF2-40B4-BE49-F238E27FC236}">
                <a16:creationId xmlns:a16="http://schemas.microsoft.com/office/drawing/2014/main" id="{1D374E74-5441-A6F1-9ADB-AA3EC6DB3AF4}"/>
              </a:ext>
            </a:extLst>
          </p:cNvPr>
          <p:cNvGraphicFramePr>
            <a:graphicFrameLocks noGrp="1"/>
          </p:cNvGraphicFramePr>
          <p:nvPr>
            <p:ph idx="1"/>
            <p:extLst>
              <p:ext uri="{D42A27DB-BD31-4B8C-83A1-F6EECF244321}">
                <p14:modId xmlns:p14="http://schemas.microsoft.com/office/powerpoint/2010/main" val="2267833073"/>
              </p:ext>
            </p:extLst>
          </p:nvPr>
        </p:nvGraphicFramePr>
        <p:xfrm>
          <a:off x="307570" y="1230338"/>
          <a:ext cx="6571212" cy="4948737"/>
        </p:xfrm>
        <a:graphic>
          <a:graphicData uri="http://schemas.openxmlformats.org/drawingml/2006/table">
            <a:tbl>
              <a:tblPr firstRow="1" bandRow="1">
                <a:tableStyleId>{5C22544A-7EE6-4342-B048-85BDC9FD1C3A}</a:tableStyleId>
              </a:tblPr>
              <a:tblGrid>
                <a:gridCol w="3285606">
                  <a:extLst>
                    <a:ext uri="{9D8B030D-6E8A-4147-A177-3AD203B41FA5}">
                      <a16:colId xmlns:a16="http://schemas.microsoft.com/office/drawing/2014/main" val="378527794"/>
                    </a:ext>
                  </a:extLst>
                </a:gridCol>
                <a:gridCol w="3285606">
                  <a:extLst>
                    <a:ext uri="{9D8B030D-6E8A-4147-A177-3AD203B41FA5}">
                      <a16:colId xmlns:a16="http://schemas.microsoft.com/office/drawing/2014/main" val="4033390107"/>
                    </a:ext>
                  </a:extLst>
                </a:gridCol>
              </a:tblGrid>
              <a:tr h="217040">
                <a:tc>
                  <a:txBody>
                    <a:bodyPr/>
                    <a:lstStyle/>
                    <a:p>
                      <a:r>
                        <a:rPr lang="en-GB" dirty="0"/>
                        <a:t>Selbsteinschätzung</a:t>
                      </a:r>
                    </a:p>
                  </a:txBody>
                  <a:tcPr/>
                </a:tc>
                <a:tc>
                  <a:txBody>
                    <a:bodyPr/>
                    <a:lstStyle/>
                    <a:p>
                      <a:r>
                        <a:rPr lang="en-GB" dirty="0"/>
                        <a:t>Hochladen von Material</a:t>
                      </a:r>
                    </a:p>
                  </a:txBody>
                  <a:tcPr/>
                </a:tc>
                <a:extLst>
                  <a:ext uri="{0D108BD9-81ED-4DB2-BD59-A6C34878D82A}">
                    <a16:rowId xmlns:a16="http://schemas.microsoft.com/office/drawing/2014/main" val="2745617718"/>
                  </a:ext>
                </a:extLst>
              </a:tr>
              <a:tr h="1177367">
                <a:tc>
                  <a:txBody>
                    <a:bodyPr/>
                    <a:lstStyle/>
                    <a:p>
                      <a:r>
                        <a:rPr lang="en-GB" dirty="0"/>
                        <a:t>Frage (22): Welche unabhängigen Qualitätsbewertungen sind in Ihrer Einrichtung eingebettet?</a:t>
                      </a:r>
                    </a:p>
                  </a:txBody>
                  <a:tcPr/>
                </a:tc>
                <a:tc>
                  <a:txBody>
                    <a:bodyPr/>
                    <a:lstStyle/>
                    <a:p>
                      <a:r>
                        <a:rPr lang="en-GB" dirty="0"/>
                        <a:t>(falls vom Benutzer ausgewählt)</a:t>
                      </a:r>
                    </a:p>
                    <a:p>
                      <a:r>
                        <a:rPr lang="en-GB" dirty="0"/>
                        <a:t>- institutionelle Politiken</a:t>
                      </a:r>
                    </a:p>
                    <a:p>
                      <a:r>
                        <a:rPr lang="en-GB" dirty="0"/>
                        <a:t>- usw.</a:t>
                      </a:r>
                    </a:p>
                  </a:txBody>
                  <a:tcPr/>
                </a:tc>
                <a:extLst>
                  <a:ext uri="{0D108BD9-81ED-4DB2-BD59-A6C34878D82A}">
                    <a16:rowId xmlns:a16="http://schemas.microsoft.com/office/drawing/2014/main" val="4224333432"/>
                  </a:ext>
                </a:extLst>
              </a:tr>
              <a:tr h="1016817">
                <a:tc>
                  <a:txBody>
                    <a:bodyPr/>
                    <a:lstStyle/>
                    <a:p>
                      <a:r>
                        <a:rPr lang="en-GB" dirty="0"/>
                        <a:t>Frage (24): Verfügt Ihre Einrichtung über eine gut durchdachte Lehrplanstruktur?</a:t>
                      </a:r>
                    </a:p>
                  </a:txBody>
                  <a:tcPr/>
                </a:tc>
                <a:tc>
                  <a:txBody>
                    <a:bodyPr/>
                    <a:lstStyle/>
                    <a:p>
                      <a:r>
                        <a:rPr lang="en-GB" dirty="0"/>
                        <a:t>(falls ja)</a:t>
                      </a:r>
                    </a:p>
                    <a:p>
                      <a:r>
                        <a:rPr lang="en-GB" dirty="0"/>
                        <a:t>- Hochladen des Lehrplans</a:t>
                      </a:r>
                    </a:p>
                  </a:txBody>
                  <a:tcPr/>
                </a:tc>
                <a:extLst>
                  <a:ext uri="{0D108BD9-81ED-4DB2-BD59-A6C34878D82A}">
                    <a16:rowId xmlns:a16="http://schemas.microsoft.com/office/drawing/2014/main" val="4277190436"/>
                  </a:ext>
                </a:extLst>
              </a:tr>
              <a:tr h="856267">
                <a:tc>
                  <a:txBody>
                    <a:bodyPr/>
                    <a:lstStyle/>
                    <a:p>
                      <a:r>
                        <a:rPr lang="en-GB" dirty="0"/>
                        <a:t>Frage (25): Verfügt Ihre Einrichtung über ein "Unterstützungssystem für Studierende"?</a:t>
                      </a:r>
                    </a:p>
                  </a:txBody>
                  <a:tcPr/>
                </a:tc>
                <a:tc>
                  <a:txBody>
                    <a:bodyPr/>
                    <a:lstStyle/>
                    <a:p>
                      <a:r>
                        <a:rPr lang="en-GB" dirty="0"/>
                        <a:t>(falls ja)</a:t>
                      </a:r>
                    </a:p>
                    <a:p>
                      <a:r>
                        <a:rPr lang="en-GB" dirty="0"/>
                        <a:t>- Link zum Unterstützungssystem für Studenten</a:t>
                      </a:r>
                    </a:p>
                  </a:txBody>
                  <a:tcPr/>
                </a:tc>
                <a:extLst>
                  <a:ext uri="{0D108BD9-81ED-4DB2-BD59-A6C34878D82A}">
                    <a16:rowId xmlns:a16="http://schemas.microsoft.com/office/drawing/2014/main" val="803648250"/>
                  </a:ext>
                </a:extLst>
              </a:tr>
              <a:tr h="695717">
                <a:tc>
                  <a:txBody>
                    <a:bodyPr/>
                    <a:lstStyle/>
                    <a:p>
                      <a:r>
                        <a:rPr lang="en-GB" dirty="0"/>
                        <a:t>Frage (28): Verfügt Ihre Einrichtung über ein Feedback-System?</a:t>
                      </a:r>
                    </a:p>
                  </a:txBody>
                  <a:tcPr/>
                </a:tc>
                <a:tc>
                  <a:txBody>
                    <a:bodyPr/>
                    <a:lstStyle/>
                    <a:p>
                      <a:r>
                        <a:rPr lang="en-GB" dirty="0"/>
                        <a:t>(falls ja)</a:t>
                      </a:r>
                    </a:p>
                    <a:p>
                      <a:r>
                        <a:rPr lang="en-GB" dirty="0"/>
                        <a:t>- Upload des Feedback-Systems</a:t>
                      </a:r>
                    </a:p>
                    <a:p>
                      <a:r>
                        <a:rPr lang="en-GB" dirty="0"/>
                        <a:t>- Hochladen des Feedback-Fragebogens usw.</a:t>
                      </a:r>
                    </a:p>
                  </a:txBody>
                  <a:tcPr/>
                </a:tc>
                <a:extLst>
                  <a:ext uri="{0D108BD9-81ED-4DB2-BD59-A6C34878D82A}">
                    <a16:rowId xmlns:a16="http://schemas.microsoft.com/office/drawing/2014/main" val="466803272"/>
                  </a:ext>
                </a:extLst>
              </a:tr>
            </a:tbl>
          </a:graphicData>
        </a:graphic>
      </p:graphicFrame>
      <p:sp>
        <p:nvSpPr>
          <p:cNvPr id="8" name="Rechteck 7">
            <a:extLst>
              <a:ext uri="{FF2B5EF4-FFF2-40B4-BE49-F238E27FC236}">
                <a16:creationId xmlns:a16="http://schemas.microsoft.com/office/drawing/2014/main" id="{7A4DD395-F12F-33CF-481D-058351FF764E}"/>
              </a:ext>
            </a:extLst>
          </p:cNvPr>
          <p:cNvSpPr/>
          <p:nvPr/>
        </p:nvSpPr>
        <p:spPr>
          <a:xfrm>
            <a:off x="7086597" y="5048996"/>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des Feedback-Systems</a:t>
            </a:r>
          </a:p>
        </p:txBody>
      </p:sp>
      <p:sp>
        <p:nvSpPr>
          <p:cNvPr id="12" name="Rechteck 11">
            <a:extLst>
              <a:ext uri="{FF2B5EF4-FFF2-40B4-BE49-F238E27FC236}">
                <a16:creationId xmlns:a16="http://schemas.microsoft.com/office/drawing/2014/main" id="{1EF0A517-1F70-5216-A8E0-21B158823DEC}"/>
              </a:ext>
            </a:extLst>
          </p:cNvPr>
          <p:cNvSpPr/>
          <p:nvPr/>
        </p:nvSpPr>
        <p:spPr>
          <a:xfrm>
            <a:off x="7086596" y="5481950"/>
            <a:ext cx="3491345" cy="6160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Hochladen des Feedback-Fragebogens</a:t>
            </a:r>
          </a:p>
        </p:txBody>
      </p:sp>
      <p:sp>
        <p:nvSpPr>
          <p:cNvPr id="13" name="Rechteck 12">
            <a:extLst>
              <a:ext uri="{FF2B5EF4-FFF2-40B4-BE49-F238E27FC236}">
                <a16:creationId xmlns:a16="http://schemas.microsoft.com/office/drawing/2014/main" id="{196BEB48-EE65-6007-A1BF-76B7BBF65415}"/>
              </a:ext>
            </a:extLst>
          </p:cNvPr>
          <p:cNvSpPr/>
          <p:nvPr/>
        </p:nvSpPr>
        <p:spPr>
          <a:xfrm>
            <a:off x="7086596" y="1255320"/>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Der Benutzer gibt ein:</a:t>
            </a:r>
          </a:p>
        </p:txBody>
      </p:sp>
    </p:spTree>
    <p:extLst>
      <p:ext uri="{BB962C8B-B14F-4D97-AF65-F5344CB8AC3E}">
        <p14:creationId xmlns:p14="http://schemas.microsoft.com/office/powerpoint/2010/main" val="1855165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Bewertung von Materialien</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1300608"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36309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2698860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Experten-Zuordnung</a:t>
            </a:r>
            <a:br>
              <a:rPr lang="en-GB" dirty="0"/>
            </a:br>
            <a:r>
              <a:rPr lang="en-GB" dirty="0">
                <a:solidFill>
                  <a:schemeClr val="tx1">
                    <a:lumMod val="50000"/>
                    <a:lumOff val="50000"/>
                  </a:schemeClr>
                </a:solidFill>
              </a:rPr>
              <a:t>Beispiel</a:t>
            </a:r>
          </a:p>
        </p:txBody>
      </p:sp>
      <p:graphicFrame>
        <p:nvGraphicFramePr>
          <p:cNvPr id="10" name="Inhaltsplatzhalter 5">
            <a:extLst>
              <a:ext uri="{FF2B5EF4-FFF2-40B4-BE49-F238E27FC236}">
                <a16:creationId xmlns:a16="http://schemas.microsoft.com/office/drawing/2014/main" id="{FE3AE37B-8E60-338C-5266-5F00146C3F54}"/>
              </a:ext>
            </a:extLst>
          </p:cNvPr>
          <p:cNvGraphicFramePr>
            <a:graphicFrameLocks noGrp="1"/>
          </p:cNvGraphicFramePr>
          <p:nvPr>
            <p:ph idx="1"/>
            <p:extLst>
              <p:ext uri="{D42A27DB-BD31-4B8C-83A1-F6EECF244321}">
                <p14:modId xmlns:p14="http://schemas.microsoft.com/office/powerpoint/2010/main" val="1465867554"/>
              </p:ext>
            </p:extLst>
          </p:nvPr>
        </p:nvGraphicFramePr>
        <p:xfrm>
          <a:off x="286788" y="1787236"/>
          <a:ext cx="3620194" cy="3474720"/>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378527794"/>
                    </a:ext>
                  </a:extLst>
                </a:gridCol>
                <a:gridCol w="1810097">
                  <a:extLst>
                    <a:ext uri="{9D8B030D-6E8A-4147-A177-3AD203B41FA5}">
                      <a16:colId xmlns:a16="http://schemas.microsoft.com/office/drawing/2014/main" val="1667483614"/>
                    </a:ext>
                  </a:extLst>
                </a:gridCol>
              </a:tblGrid>
              <a:tr h="217976">
                <a:tc>
                  <a:txBody>
                    <a:bodyPr/>
                    <a:lstStyle/>
                    <a:p>
                      <a:r>
                        <a:rPr lang="en-GB" dirty="0"/>
                        <a:t>Selbsteinschätzung</a:t>
                      </a:r>
                    </a:p>
                  </a:txBody>
                  <a:tcPr/>
                </a:tc>
                <a:tc>
                  <a:txBody>
                    <a:bodyPr/>
                    <a:lstStyle/>
                    <a:p>
                      <a:r>
                        <a:rPr lang="en-GB" dirty="0"/>
                        <a:t>Hochladen von Material</a:t>
                      </a:r>
                    </a:p>
                  </a:txBody>
                  <a:tcPr/>
                </a:tc>
                <a:extLst>
                  <a:ext uri="{0D108BD9-81ED-4DB2-BD59-A6C34878D82A}">
                    <a16:rowId xmlns:a16="http://schemas.microsoft.com/office/drawing/2014/main" val="2745617718"/>
                  </a:ext>
                </a:extLst>
              </a:tr>
              <a:tr h="874299">
                <a:tc>
                  <a:txBody>
                    <a:bodyPr/>
                    <a:lstStyle/>
                    <a:p>
                      <a:r>
                        <a:rPr lang="en-GB" dirty="0"/>
                        <a:t>Frage (18): Stakeholder-Kommunikation - Welche Kommunikationskanäle und -formen nutzen Sie für die Kommunikation?</a:t>
                      </a:r>
                    </a:p>
                  </a:txBody>
                  <a:tcPr/>
                </a:tc>
                <a:tc>
                  <a:txBody>
                    <a:bodyPr/>
                    <a:lstStyle/>
                    <a:p>
                      <a:r>
                        <a:rPr lang="en-GB" dirty="0"/>
                        <a:t>Link zu (falls vom Benutzer ausgewählt)</a:t>
                      </a:r>
                    </a:p>
                    <a:p>
                      <a:r>
                        <a:rPr lang="en-GB" dirty="0"/>
                        <a:t>- Website der Einrichtung</a:t>
                      </a:r>
                    </a:p>
                    <a:p>
                      <a:r>
                        <a:rPr lang="en-GB" dirty="0"/>
                        <a:t>- Blog der Einrichtung</a:t>
                      </a:r>
                    </a:p>
                    <a:p>
                      <a:r>
                        <a:rPr lang="en-GB" dirty="0"/>
                        <a:t>- Newsletter der Einrichtung</a:t>
                      </a:r>
                    </a:p>
                    <a:p>
                      <a:r>
                        <a:rPr lang="en-GB" dirty="0"/>
                        <a:t>- usw.</a:t>
                      </a:r>
                    </a:p>
                  </a:txBody>
                  <a:tcPr/>
                </a:tc>
                <a:extLst>
                  <a:ext uri="{0D108BD9-81ED-4DB2-BD59-A6C34878D82A}">
                    <a16:rowId xmlns:a16="http://schemas.microsoft.com/office/drawing/2014/main" val="4224333432"/>
                  </a:ext>
                </a:extLst>
              </a:tr>
            </a:tbl>
          </a:graphicData>
        </a:graphic>
      </p:graphicFrame>
      <p:sp>
        <p:nvSpPr>
          <p:cNvPr id="11" name="Rechteck 10">
            <a:extLst>
              <a:ext uri="{FF2B5EF4-FFF2-40B4-BE49-F238E27FC236}">
                <a16:creationId xmlns:a16="http://schemas.microsoft.com/office/drawing/2014/main" id="{F82995F7-CD67-6329-CAB8-DE034FCB1E05}"/>
              </a:ext>
            </a:extLst>
          </p:cNvPr>
          <p:cNvSpPr/>
          <p:nvPr/>
        </p:nvSpPr>
        <p:spPr>
          <a:xfrm>
            <a:off x="4052449" y="3273139"/>
            <a:ext cx="3210791" cy="30207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zur Website der Einrichtung</a:t>
            </a:r>
          </a:p>
        </p:txBody>
      </p:sp>
      <p:sp>
        <p:nvSpPr>
          <p:cNvPr id="12" name="Rechteck 11">
            <a:extLst>
              <a:ext uri="{FF2B5EF4-FFF2-40B4-BE49-F238E27FC236}">
                <a16:creationId xmlns:a16="http://schemas.microsoft.com/office/drawing/2014/main" id="{76DFAAD3-DDE3-BE92-CFE2-EA9E036FF740}"/>
              </a:ext>
            </a:extLst>
          </p:cNvPr>
          <p:cNvSpPr/>
          <p:nvPr/>
        </p:nvSpPr>
        <p:spPr>
          <a:xfrm>
            <a:off x="4052449" y="3768439"/>
            <a:ext cx="3210791" cy="30207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zum Blog der Institution</a:t>
            </a:r>
          </a:p>
        </p:txBody>
      </p:sp>
      <p:sp>
        <p:nvSpPr>
          <p:cNvPr id="13" name="Rechteck 12">
            <a:extLst>
              <a:ext uri="{FF2B5EF4-FFF2-40B4-BE49-F238E27FC236}">
                <a16:creationId xmlns:a16="http://schemas.microsoft.com/office/drawing/2014/main" id="{C6D65BB5-9A8F-D15C-3A83-6F3076783656}"/>
              </a:ext>
            </a:extLst>
          </p:cNvPr>
          <p:cNvSpPr/>
          <p:nvPr/>
        </p:nvSpPr>
        <p:spPr>
          <a:xfrm>
            <a:off x="4052449" y="4263739"/>
            <a:ext cx="3210791" cy="5992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zum Newsletter der Einrichtung</a:t>
            </a:r>
          </a:p>
        </p:txBody>
      </p:sp>
      <p:sp>
        <p:nvSpPr>
          <p:cNvPr id="14" name="Rechteck 13">
            <a:extLst>
              <a:ext uri="{FF2B5EF4-FFF2-40B4-BE49-F238E27FC236}">
                <a16:creationId xmlns:a16="http://schemas.microsoft.com/office/drawing/2014/main" id="{E72A7D1E-167B-1120-E21C-6244E5912913}"/>
              </a:ext>
            </a:extLst>
          </p:cNvPr>
          <p:cNvSpPr/>
          <p:nvPr/>
        </p:nvSpPr>
        <p:spPr>
          <a:xfrm>
            <a:off x="4052448" y="2787487"/>
            <a:ext cx="3210791" cy="30207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Der Benutzer gibt ein:</a:t>
            </a:r>
          </a:p>
        </p:txBody>
      </p:sp>
      <p:sp>
        <p:nvSpPr>
          <p:cNvPr id="15" name="Rechteck 14">
            <a:extLst>
              <a:ext uri="{FF2B5EF4-FFF2-40B4-BE49-F238E27FC236}">
                <a16:creationId xmlns:a16="http://schemas.microsoft.com/office/drawing/2014/main" id="{87E8C495-FCED-A8C1-EBF6-CEE977CEC408}"/>
              </a:ext>
            </a:extLst>
          </p:cNvPr>
          <p:cNvSpPr/>
          <p:nvPr/>
        </p:nvSpPr>
        <p:spPr>
          <a:xfrm>
            <a:off x="8694421" y="3169229"/>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Öffnet einen Link zur Website der Institution</a:t>
            </a:r>
          </a:p>
        </p:txBody>
      </p:sp>
      <p:sp>
        <p:nvSpPr>
          <p:cNvPr id="16" name="Rechteck 15">
            <a:extLst>
              <a:ext uri="{FF2B5EF4-FFF2-40B4-BE49-F238E27FC236}">
                <a16:creationId xmlns:a16="http://schemas.microsoft.com/office/drawing/2014/main" id="{8F40E1D0-678A-EFB8-7367-9D57C802EC70}"/>
              </a:ext>
            </a:extLst>
          </p:cNvPr>
          <p:cNvSpPr/>
          <p:nvPr/>
        </p:nvSpPr>
        <p:spPr>
          <a:xfrm>
            <a:off x="8694419" y="3758054"/>
            <a:ext cx="3210791" cy="59920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Öffnet den Link zum Blog der Institution</a:t>
            </a:r>
          </a:p>
        </p:txBody>
      </p:sp>
      <p:sp>
        <p:nvSpPr>
          <p:cNvPr id="17" name="Rechteck 16">
            <a:extLst>
              <a:ext uri="{FF2B5EF4-FFF2-40B4-BE49-F238E27FC236}">
                <a16:creationId xmlns:a16="http://schemas.microsoft.com/office/drawing/2014/main" id="{6085C922-90D8-8DB9-0A17-93F645E9CB1D}"/>
              </a:ext>
            </a:extLst>
          </p:cNvPr>
          <p:cNvSpPr/>
          <p:nvPr/>
        </p:nvSpPr>
        <p:spPr>
          <a:xfrm>
            <a:off x="8694419" y="4440388"/>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Öffnet den Link zum Newsletter der Institution</a:t>
            </a:r>
          </a:p>
        </p:txBody>
      </p:sp>
      <p:sp>
        <p:nvSpPr>
          <p:cNvPr id="18" name="Rechteck 17">
            <a:extLst>
              <a:ext uri="{FF2B5EF4-FFF2-40B4-BE49-F238E27FC236}">
                <a16:creationId xmlns:a16="http://schemas.microsoft.com/office/drawing/2014/main" id="{CDA55789-9FC7-54F5-70BB-A23DD29A5249}"/>
              </a:ext>
            </a:extLst>
          </p:cNvPr>
          <p:cNvSpPr/>
          <p:nvPr/>
        </p:nvSpPr>
        <p:spPr>
          <a:xfrm>
            <a:off x="8694420" y="2787487"/>
            <a:ext cx="3210791" cy="204353"/>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Bewerter:</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708665" y="338570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2720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875529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2B25AF5A-08CD-B17A-2212-2268BD811D2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Experten-Zuordnung</a:t>
            </a:r>
            <a:br>
              <a:rPr lang="en-GB" dirty="0"/>
            </a:br>
            <a:r>
              <a:rPr lang="en-GB" dirty="0">
                <a:solidFill>
                  <a:schemeClr val="tx1">
                    <a:lumMod val="50000"/>
                    <a:lumOff val="50000"/>
                  </a:schemeClr>
                </a:solidFill>
              </a:rPr>
              <a:t>Beispiel</a:t>
            </a:r>
          </a:p>
        </p:txBody>
      </p:sp>
      <p:sp>
        <p:nvSpPr>
          <p:cNvPr id="15" name="Rechteck 14">
            <a:extLst>
              <a:ext uri="{FF2B5EF4-FFF2-40B4-BE49-F238E27FC236}">
                <a16:creationId xmlns:a16="http://schemas.microsoft.com/office/drawing/2014/main" id="{87E8C495-FCED-A8C1-EBF6-CEE977CEC408}"/>
              </a:ext>
            </a:extLst>
          </p:cNvPr>
          <p:cNvSpPr/>
          <p:nvPr/>
        </p:nvSpPr>
        <p:spPr>
          <a:xfrm>
            <a:off x="8393085" y="1785386"/>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Einsicht/Downloads der institutionellen Richtlinien</a:t>
            </a:r>
          </a:p>
        </p:txBody>
      </p:sp>
      <p:sp>
        <p:nvSpPr>
          <p:cNvPr id="16" name="Rechteck 15">
            <a:extLst>
              <a:ext uri="{FF2B5EF4-FFF2-40B4-BE49-F238E27FC236}">
                <a16:creationId xmlns:a16="http://schemas.microsoft.com/office/drawing/2014/main" id="{8F40E1D0-678A-EFB8-7367-9D57C802EC70}"/>
              </a:ext>
            </a:extLst>
          </p:cNvPr>
          <p:cNvSpPr/>
          <p:nvPr/>
        </p:nvSpPr>
        <p:spPr>
          <a:xfrm>
            <a:off x="8393085" y="2919119"/>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Ansichten/Downloads von Lehrplänen</a:t>
            </a:r>
          </a:p>
        </p:txBody>
      </p:sp>
      <p:sp>
        <p:nvSpPr>
          <p:cNvPr id="17" name="Rechteck 16">
            <a:extLst>
              <a:ext uri="{FF2B5EF4-FFF2-40B4-BE49-F238E27FC236}">
                <a16:creationId xmlns:a16="http://schemas.microsoft.com/office/drawing/2014/main" id="{6085C922-90D8-8DB9-0A17-93F645E9CB1D}"/>
              </a:ext>
            </a:extLst>
          </p:cNvPr>
          <p:cNvSpPr/>
          <p:nvPr/>
        </p:nvSpPr>
        <p:spPr>
          <a:xfrm>
            <a:off x="8393084" y="3968590"/>
            <a:ext cx="3210791" cy="82373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Öffnet den Link zum Unterstützungssystem für Studenten</a:t>
            </a:r>
          </a:p>
        </p:txBody>
      </p:sp>
      <p:sp>
        <p:nvSpPr>
          <p:cNvPr id="18" name="Rechteck 17">
            <a:extLst>
              <a:ext uri="{FF2B5EF4-FFF2-40B4-BE49-F238E27FC236}">
                <a16:creationId xmlns:a16="http://schemas.microsoft.com/office/drawing/2014/main" id="{CDA55789-9FC7-54F5-70BB-A23DD29A5249}"/>
              </a:ext>
            </a:extLst>
          </p:cNvPr>
          <p:cNvSpPr/>
          <p:nvPr/>
        </p:nvSpPr>
        <p:spPr>
          <a:xfrm>
            <a:off x="8393086" y="1281057"/>
            <a:ext cx="3210791" cy="27758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Bewerter:</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386547" y="335428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hteck 5">
            <a:extLst>
              <a:ext uri="{FF2B5EF4-FFF2-40B4-BE49-F238E27FC236}">
                <a16:creationId xmlns:a16="http://schemas.microsoft.com/office/drawing/2014/main" id="{90D0EDB4-13A9-F773-F332-9957CEF98F3D}"/>
              </a:ext>
            </a:extLst>
          </p:cNvPr>
          <p:cNvSpPr/>
          <p:nvPr/>
        </p:nvSpPr>
        <p:spPr>
          <a:xfrm>
            <a:off x="4008117" y="1726998"/>
            <a:ext cx="2795159" cy="5070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der institutionellen Politik</a:t>
            </a:r>
          </a:p>
        </p:txBody>
      </p:sp>
      <p:sp>
        <p:nvSpPr>
          <p:cNvPr id="7" name="Rechteck 6">
            <a:extLst>
              <a:ext uri="{FF2B5EF4-FFF2-40B4-BE49-F238E27FC236}">
                <a16:creationId xmlns:a16="http://schemas.microsoft.com/office/drawing/2014/main" id="{D1147AB4-A1C4-FF00-471E-96CF5D48738B}"/>
              </a:ext>
            </a:extLst>
          </p:cNvPr>
          <p:cNvSpPr/>
          <p:nvPr/>
        </p:nvSpPr>
        <p:spPr>
          <a:xfrm>
            <a:off x="4008116" y="2941875"/>
            <a:ext cx="2795159" cy="277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Hochladen des Lehrplans</a:t>
            </a:r>
          </a:p>
        </p:txBody>
      </p:sp>
      <p:sp>
        <p:nvSpPr>
          <p:cNvPr id="8" name="Rechteck 7">
            <a:extLst>
              <a:ext uri="{FF2B5EF4-FFF2-40B4-BE49-F238E27FC236}">
                <a16:creationId xmlns:a16="http://schemas.microsoft.com/office/drawing/2014/main" id="{809C4745-3818-A21E-C1DA-6DF55DDC4191}"/>
              </a:ext>
            </a:extLst>
          </p:cNvPr>
          <p:cNvSpPr/>
          <p:nvPr/>
        </p:nvSpPr>
        <p:spPr>
          <a:xfrm>
            <a:off x="4008115" y="3922825"/>
            <a:ext cx="2795159" cy="75901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zum Unterstützungssystem für Studenten</a:t>
            </a:r>
          </a:p>
        </p:txBody>
      </p:sp>
      <p:graphicFrame>
        <p:nvGraphicFramePr>
          <p:cNvPr id="9" name="Inhaltsplatzhalter 5">
            <a:extLst>
              <a:ext uri="{FF2B5EF4-FFF2-40B4-BE49-F238E27FC236}">
                <a16:creationId xmlns:a16="http://schemas.microsoft.com/office/drawing/2014/main" id="{49A58A91-1B17-C4F4-CD90-FE8FB130EB87}"/>
              </a:ext>
            </a:extLst>
          </p:cNvPr>
          <p:cNvGraphicFramePr>
            <a:graphicFrameLocks noGrp="1"/>
          </p:cNvGraphicFramePr>
          <p:nvPr>
            <p:ph idx="1"/>
            <p:extLst>
              <p:ext uri="{D42A27DB-BD31-4B8C-83A1-F6EECF244321}">
                <p14:modId xmlns:p14="http://schemas.microsoft.com/office/powerpoint/2010/main" val="959441873"/>
              </p:ext>
            </p:extLst>
          </p:nvPr>
        </p:nvGraphicFramePr>
        <p:xfrm>
          <a:off x="307570" y="1230338"/>
          <a:ext cx="3491346" cy="5460689"/>
        </p:xfrm>
        <a:graphic>
          <a:graphicData uri="http://schemas.openxmlformats.org/drawingml/2006/table">
            <a:tbl>
              <a:tblPr firstRow="1" bandRow="1">
                <a:tableStyleId>{5C22544A-7EE6-4342-B048-85BDC9FD1C3A}</a:tableStyleId>
              </a:tblPr>
              <a:tblGrid>
                <a:gridCol w="1745673">
                  <a:extLst>
                    <a:ext uri="{9D8B030D-6E8A-4147-A177-3AD203B41FA5}">
                      <a16:colId xmlns:a16="http://schemas.microsoft.com/office/drawing/2014/main" val="378527794"/>
                    </a:ext>
                  </a:extLst>
                </a:gridCol>
                <a:gridCol w="1745673">
                  <a:extLst>
                    <a:ext uri="{9D8B030D-6E8A-4147-A177-3AD203B41FA5}">
                      <a16:colId xmlns:a16="http://schemas.microsoft.com/office/drawing/2014/main" val="4033390107"/>
                    </a:ext>
                  </a:extLst>
                </a:gridCol>
              </a:tblGrid>
              <a:tr h="374491">
                <a:tc>
                  <a:txBody>
                    <a:bodyPr/>
                    <a:lstStyle/>
                    <a:p>
                      <a:r>
                        <a:rPr lang="en-GB" sz="1400" dirty="0"/>
                        <a:t>Selbsteinschätzung</a:t>
                      </a:r>
                    </a:p>
                  </a:txBody>
                  <a:tcPr/>
                </a:tc>
                <a:tc>
                  <a:txBody>
                    <a:bodyPr/>
                    <a:lstStyle/>
                    <a:p>
                      <a:r>
                        <a:rPr lang="en-GB" sz="1400" dirty="0"/>
                        <a:t>Hochladen von Material</a:t>
                      </a:r>
                    </a:p>
                  </a:txBody>
                  <a:tcPr/>
                </a:tc>
                <a:extLst>
                  <a:ext uri="{0D108BD9-81ED-4DB2-BD59-A6C34878D82A}">
                    <a16:rowId xmlns:a16="http://schemas.microsoft.com/office/drawing/2014/main" val="2745617718"/>
                  </a:ext>
                </a:extLst>
              </a:tr>
              <a:tr h="1217095">
                <a:tc>
                  <a:txBody>
                    <a:bodyPr/>
                    <a:lstStyle/>
                    <a:p>
                      <a:r>
                        <a:rPr lang="en-GB" sz="1400" dirty="0"/>
                        <a:t>Frage (22): Welche unabhängigen Qualitätsbewertungen sind in Ihrer Einrichtung eingebettet?</a:t>
                      </a:r>
                    </a:p>
                  </a:txBody>
                  <a:tcPr/>
                </a:tc>
                <a:tc>
                  <a:txBody>
                    <a:bodyPr/>
                    <a:lstStyle/>
                    <a:p>
                      <a:r>
                        <a:rPr lang="en-GB" sz="1400" dirty="0"/>
                        <a:t>(falls vom Benutzer ausgewählt)</a:t>
                      </a:r>
                    </a:p>
                    <a:p>
                      <a:r>
                        <a:rPr lang="en-GB" sz="1400" dirty="0"/>
                        <a:t>- institutionelle Politiken</a:t>
                      </a:r>
                    </a:p>
                    <a:p>
                      <a:r>
                        <a:rPr lang="en-GB" sz="1400" dirty="0"/>
                        <a:t>- usw.</a:t>
                      </a:r>
                    </a:p>
                  </a:txBody>
                  <a:tcPr/>
                </a:tc>
                <a:extLst>
                  <a:ext uri="{0D108BD9-81ED-4DB2-BD59-A6C34878D82A}">
                    <a16:rowId xmlns:a16="http://schemas.microsoft.com/office/drawing/2014/main" val="4224333432"/>
                  </a:ext>
                </a:extLst>
              </a:tr>
              <a:tr h="1041089">
                <a:tc>
                  <a:txBody>
                    <a:bodyPr/>
                    <a:lstStyle/>
                    <a:p>
                      <a:r>
                        <a:rPr lang="en-GB" sz="1400" dirty="0"/>
                        <a:t>Frage (24): Verfügt Ihre Einrichtung über eine gut durchdachte Lehrplanstruktur?</a:t>
                      </a:r>
                    </a:p>
                  </a:txBody>
                  <a:tcPr/>
                </a:tc>
                <a:tc>
                  <a:txBody>
                    <a:bodyPr/>
                    <a:lstStyle/>
                    <a:p>
                      <a:r>
                        <a:rPr lang="en-GB" sz="1400" dirty="0"/>
                        <a:t>(falls ja)</a:t>
                      </a:r>
                    </a:p>
                    <a:p>
                      <a:r>
                        <a:rPr lang="en-GB" sz="1400" dirty="0"/>
                        <a:t>- Hochladen des Lehrplans</a:t>
                      </a:r>
                    </a:p>
                  </a:txBody>
                  <a:tcPr/>
                </a:tc>
                <a:extLst>
                  <a:ext uri="{0D108BD9-81ED-4DB2-BD59-A6C34878D82A}">
                    <a16:rowId xmlns:a16="http://schemas.microsoft.com/office/drawing/2014/main" val="4277190436"/>
                  </a:ext>
                </a:extLst>
              </a:tr>
              <a:tr h="936227">
                <a:tc>
                  <a:txBody>
                    <a:bodyPr/>
                    <a:lstStyle/>
                    <a:p>
                      <a:r>
                        <a:rPr lang="en-GB" sz="1400" dirty="0"/>
                        <a:t>Frage (25): Verfügt Ihre Einrichtung über ein "Unterstützungssystem für Studierende"?</a:t>
                      </a:r>
                    </a:p>
                  </a:txBody>
                  <a:tcPr/>
                </a:tc>
                <a:tc>
                  <a:txBody>
                    <a:bodyPr/>
                    <a:lstStyle/>
                    <a:p>
                      <a:r>
                        <a:rPr lang="en-GB" sz="1400" dirty="0"/>
                        <a:t>(falls ja)</a:t>
                      </a:r>
                    </a:p>
                    <a:p>
                      <a:r>
                        <a:rPr lang="en-GB" sz="1400" dirty="0"/>
                        <a:t>- Link zum Unterstützungssystem für Studenten</a:t>
                      </a:r>
                    </a:p>
                  </a:txBody>
                  <a:tcPr/>
                </a:tc>
                <a:extLst>
                  <a:ext uri="{0D108BD9-81ED-4DB2-BD59-A6C34878D82A}">
                    <a16:rowId xmlns:a16="http://schemas.microsoft.com/office/drawing/2014/main" val="803648250"/>
                  </a:ext>
                </a:extLst>
              </a:tr>
              <a:tr h="1217095">
                <a:tc>
                  <a:txBody>
                    <a:bodyPr/>
                    <a:lstStyle/>
                    <a:p>
                      <a:r>
                        <a:rPr lang="en-GB" sz="1400" dirty="0"/>
                        <a:t>Frage (28): Verfügt Ihre Einrichtung über ein Feedback-System?</a:t>
                      </a:r>
                    </a:p>
                  </a:txBody>
                  <a:tcPr/>
                </a:tc>
                <a:tc>
                  <a:txBody>
                    <a:bodyPr/>
                    <a:lstStyle/>
                    <a:p>
                      <a:r>
                        <a:rPr lang="en-GB" sz="1400" dirty="0"/>
                        <a:t>(falls ja)</a:t>
                      </a:r>
                    </a:p>
                    <a:p>
                      <a:r>
                        <a:rPr lang="en-GB" sz="1400" dirty="0"/>
                        <a:t>- Upload des Feedback-Systems</a:t>
                      </a:r>
                    </a:p>
                    <a:p>
                      <a:r>
                        <a:rPr lang="en-GB" sz="1400" dirty="0"/>
                        <a:t>- Hochladen des Feedback-Fragebogens usw.</a:t>
                      </a:r>
                    </a:p>
                  </a:txBody>
                  <a:tcPr/>
                </a:tc>
                <a:extLst>
                  <a:ext uri="{0D108BD9-81ED-4DB2-BD59-A6C34878D82A}">
                    <a16:rowId xmlns:a16="http://schemas.microsoft.com/office/drawing/2014/main" val="466803272"/>
                  </a:ext>
                </a:extLst>
              </a:tr>
            </a:tbl>
          </a:graphicData>
        </a:graphic>
      </p:graphicFrame>
      <p:sp>
        <p:nvSpPr>
          <p:cNvPr id="20" name="Rechteck 19">
            <a:extLst>
              <a:ext uri="{FF2B5EF4-FFF2-40B4-BE49-F238E27FC236}">
                <a16:creationId xmlns:a16="http://schemas.microsoft.com/office/drawing/2014/main" id="{D05EC779-74AC-2BFA-5529-179946AD87FC}"/>
              </a:ext>
            </a:extLst>
          </p:cNvPr>
          <p:cNvSpPr/>
          <p:nvPr/>
        </p:nvSpPr>
        <p:spPr>
          <a:xfrm>
            <a:off x="4045176" y="4763025"/>
            <a:ext cx="2795159" cy="5821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des Feedback-Systems</a:t>
            </a:r>
          </a:p>
        </p:txBody>
      </p:sp>
      <p:sp>
        <p:nvSpPr>
          <p:cNvPr id="21" name="Rechteck 20">
            <a:extLst>
              <a:ext uri="{FF2B5EF4-FFF2-40B4-BE49-F238E27FC236}">
                <a16:creationId xmlns:a16="http://schemas.microsoft.com/office/drawing/2014/main" id="{F032D01C-497F-EC1F-AD14-DD7005C00718}"/>
              </a:ext>
            </a:extLst>
          </p:cNvPr>
          <p:cNvSpPr/>
          <p:nvPr/>
        </p:nvSpPr>
        <p:spPr>
          <a:xfrm>
            <a:off x="4045176" y="5438433"/>
            <a:ext cx="2795159" cy="5821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Hochladen des Feedback-Fragebogens</a:t>
            </a:r>
          </a:p>
        </p:txBody>
      </p:sp>
      <p:sp>
        <p:nvSpPr>
          <p:cNvPr id="22" name="Rechteck 21">
            <a:extLst>
              <a:ext uri="{FF2B5EF4-FFF2-40B4-BE49-F238E27FC236}">
                <a16:creationId xmlns:a16="http://schemas.microsoft.com/office/drawing/2014/main" id="{403E725A-3109-7617-75DB-FF839C66D982}"/>
              </a:ext>
            </a:extLst>
          </p:cNvPr>
          <p:cNvSpPr/>
          <p:nvPr/>
        </p:nvSpPr>
        <p:spPr>
          <a:xfrm>
            <a:off x="4008118" y="1281057"/>
            <a:ext cx="2795159" cy="277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Der Benutzer gibt ein:</a:t>
            </a:r>
          </a:p>
        </p:txBody>
      </p:sp>
      <p:sp>
        <p:nvSpPr>
          <p:cNvPr id="23" name="Rechteck 22">
            <a:extLst>
              <a:ext uri="{FF2B5EF4-FFF2-40B4-BE49-F238E27FC236}">
                <a16:creationId xmlns:a16="http://schemas.microsoft.com/office/drawing/2014/main" id="{02CA147D-4B4A-A9A4-5383-25E1608E803B}"/>
              </a:ext>
            </a:extLst>
          </p:cNvPr>
          <p:cNvSpPr/>
          <p:nvPr/>
        </p:nvSpPr>
        <p:spPr>
          <a:xfrm>
            <a:off x="8393084" y="5569778"/>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Ansicht/Downloads des Feedback-Fragebogens</a:t>
            </a:r>
          </a:p>
        </p:txBody>
      </p:sp>
      <p:sp>
        <p:nvSpPr>
          <p:cNvPr id="24" name="Rechteck 23">
            <a:extLst>
              <a:ext uri="{FF2B5EF4-FFF2-40B4-BE49-F238E27FC236}">
                <a16:creationId xmlns:a16="http://schemas.microsoft.com/office/drawing/2014/main" id="{A8BF679F-24B7-4884-1B2D-D2AA604D4010}"/>
              </a:ext>
            </a:extLst>
          </p:cNvPr>
          <p:cNvSpPr/>
          <p:nvPr/>
        </p:nvSpPr>
        <p:spPr>
          <a:xfrm>
            <a:off x="8393084" y="4919487"/>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Ansichten/Downloads des Feedback-Systems</a:t>
            </a:r>
          </a:p>
        </p:txBody>
      </p:sp>
    </p:spTree>
    <p:extLst>
      <p:ext uri="{BB962C8B-B14F-4D97-AF65-F5344CB8AC3E}">
        <p14:creationId xmlns:p14="http://schemas.microsoft.com/office/powerpoint/2010/main" val="356066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00E8297-EFAC-5D26-67B1-F6C84A45BCD8}"/>
              </a:ext>
            </a:extLst>
          </p:cNvPr>
          <p:cNvGraphicFramePr>
            <a:graphicFrameLocks noChangeAspect="1"/>
          </p:cNvGraphicFramePr>
          <p:nvPr>
            <p:custDataLst>
              <p:tags r:id="rId1"/>
            </p:custDataLst>
            <p:extLst>
              <p:ext uri="{D42A27DB-BD31-4B8C-83A1-F6EECF244321}">
                <p14:modId xmlns:p14="http://schemas.microsoft.com/office/powerpoint/2010/main" val="2651618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3" name="think-cell data - do not delete" hidden="1">
                        <a:extLst>
                          <a:ext uri="{FF2B5EF4-FFF2-40B4-BE49-F238E27FC236}">
                            <a16:creationId xmlns:a16="http://schemas.microsoft.com/office/drawing/2014/main" id="{B00E8297-EFAC-5D26-67B1-F6C84A45BC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AC008DA-2AE6-D835-4779-CFD0007E51E5}"/>
              </a:ext>
            </a:extLst>
          </p:cNvPr>
          <p:cNvSpPr>
            <a:spLocks noGrp="1"/>
          </p:cNvSpPr>
          <p:nvPr>
            <p:ph type="title"/>
          </p:nvPr>
        </p:nvSpPr>
        <p:spPr/>
        <p:txBody>
          <a:bodyPr vert="horz"/>
          <a:lstStyle/>
          <a:p>
            <a:r>
              <a:rPr lang="en-GB" dirty="0"/>
              <a:t>Bewertung von Materialien</a:t>
            </a:r>
          </a:p>
        </p:txBody>
      </p:sp>
      <p:sp>
        <p:nvSpPr>
          <p:cNvPr id="7" name="Inhaltsplatzhalter 6">
            <a:extLst>
              <a:ext uri="{FF2B5EF4-FFF2-40B4-BE49-F238E27FC236}">
                <a16:creationId xmlns:a16="http://schemas.microsoft.com/office/drawing/2014/main" id="{C40E6590-99B1-55B4-0139-48E2AA242FA6}"/>
              </a:ext>
            </a:extLst>
          </p:cNvPr>
          <p:cNvSpPr>
            <a:spLocks noGrp="1"/>
          </p:cNvSpPr>
          <p:nvPr>
            <p:ph idx="1"/>
          </p:nvPr>
        </p:nvSpPr>
        <p:spPr/>
        <p:txBody>
          <a:bodyPr/>
          <a:lstStyle/>
          <a:p>
            <a:pPr marL="457200" indent="-457200">
              <a:buFont typeface="+mj-lt"/>
              <a:buAutoNum type="arabicPeriod"/>
            </a:pPr>
            <a:r>
              <a:rPr lang="en-GB" dirty="0"/>
              <a:t>Hochladen von Material</a:t>
            </a:r>
          </a:p>
          <a:p>
            <a:pPr marL="457200" indent="-457200">
              <a:buFont typeface="+mj-lt"/>
              <a:buAutoNum type="arabicPeriod"/>
            </a:pPr>
            <a:r>
              <a:rPr lang="en-GB" dirty="0"/>
              <a:t>Expertentätigkeit</a:t>
            </a:r>
          </a:p>
          <a:p>
            <a:pPr marL="457200" indent="-457200">
              <a:buFont typeface="+mj-lt"/>
              <a:buAutoNum type="arabicPeriod"/>
            </a:pPr>
            <a:r>
              <a:rPr lang="en-GB" dirty="0"/>
              <a:t>Experten-Analyse</a:t>
            </a:r>
          </a:p>
          <a:p>
            <a:pPr marL="457200" indent="-457200">
              <a:buFont typeface="+mj-lt"/>
              <a:buAutoNum type="arabicPeriod"/>
            </a:pPr>
            <a:r>
              <a:rPr lang="en-GB" dirty="0"/>
              <a:t>Experten-Feedback</a:t>
            </a:r>
          </a:p>
          <a:p>
            <a:pPr marL="457200" indent="-457200">
              <a:buFont typeface="+mj-lt"/>
              <a:buAutoNum type="arabicPeriod"/>
            </a:pPr>
            <a:endParaRPr lang="en-GB" dirty="0"/>
          </a:p>
        </p:txBody>
      </p:sp>
    </p:spTree>
    <p:extLst>
      <p:ext uri="{BB962C8B-B14F-4D97-AF65-F5344CB8AC3E}">
        <p14:creationId xmlns:p14="http://schemas.microsoft.com/office/powerpoint/2010/main" val="2234147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v="urn:schemas-microsoft-com:vml" xmlns:a16="http://schemas.microsoft.com/office/drawing/2014/main"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Bewertung von Materialien</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2983936"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19574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0DF263CF-588F-3AE9-2F29-021647861E8E}"/>
              </a:ext>
            </a:extLst>
          </p:cNvPr>
          <p:cNvGraphicFramePr>
            <a:graphicFrameLocks noChangeAspect="1"/>
          </p:cNvGraphicFramePr>
          <p:nvPr>
            <p:custDataLst>
              <p:tags r:id="rId1"/>
            </p:custDataLst>
            <p:extLst>
              <p:ext uri="{D42A27DB-BD31-4B8C-83A1-F6EECF244321}">
                <p14:modId xmlns:p14="http://schemas.microsoft.com/office/powerpoint/2010/main" val="2913262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4FB0253-34C1-0FE3-C6B7-91405FF1F501}"/>
              </a:ext>
            </a:extLst>
          </p:cNvPr>
          <p:cNvSpPr>
            <a:spLocks noGrp="1"/>
          </p:cNvSpPr>
          <p:nvPr>
            <p:ph type="title"/>
          </p:nvPr>
        </p:nvSpPr>
        <p:spPr/>
        <p:txBody>
          <a:bodyPr vert="horz">
            <a:normAutofit fontScale="90000"/>
          </a:bodyPr>
          <a:lstStyle/>
          <a:p>
            <a:r>
              <a:rPr lang="en-GB" dirty="0"/>
              <a:t>3. Experten-Analyse</a:t>
            </a:r>
            <a:br>
              <a:rPr lang="en-GB" dirty="0"/>
            </a:br>
            <a:r>
              <a:rPr lang="en-GB" dirty="0">
                <a:solidFill>
                  <a:schemeClr val="tx1">
                    <a:lumMod val="50000"/>
                    <a:lumOff val="50000"/>
                  </a:schemeClr>
                </a:solidFill>
              </a:rPr>
              <a:t>Beispiel</a:t>
            </a:r>
          </a:p>
        </p:txBody>
      </p:sp>
      <p:sp>
        <p:nvSpPr>
          <p:cNvPr id="9" name="Rechteck 8">
            <a:extLst>
              <a:ext uri="{FF2B5EF4-FFF2-40B4-BE49-F238E27FC236}">
                <a16:creationId xmlns:a16="http://schemas.microsoft.com/office/drawing/2014/main" id="{0BF2D5EB-45FF-6970-A574-8A3B6F967358}"/>
              </a:ext>
            </a:extLst>
          </p:cNvPr>
          <p:cNvSpPr/>
          <p:nvPr/>
        </p:nvSpPr>
        <p:spPr>
          <a:xfrm>
            <a:off x="1097280" y="1572635"/>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Öffnet einen Link zur Website der Institution</a:t>
            </a:r>
          </a:p>
        </p:txBody>
      </p:sp>
      <p:sp>
        <p:nvSpPr>
          <p:cNvPr id="10" name="Rechteck 9">
            <a:extLst>
              <a:ext uri="{FF2B5EF4-FFF2-40B4-BE49-F238E27FC236}">
                <a16:creationId xmlns:a16="http://schemas.microsoft.com/office/drawing/2014/main" id="{A35D66EC-5E38-965E-EF91-AD9FE521D168}"/>
              </a:ext>
            </a:extLst>
          </p:cNvPr>
          <p:cNvSpPr/>
          <p:nvPr/>
        </p:nvSpPr>
        <p:spPr>
          <a:xfrm>
            <a:off x="1097281" y="2186301"/>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400" i="1" dirty="0"/>
              <a:t>Öffnet den Link zum Blog der Institution</a:t>
            </a:r>
          </a:p>
        </p:txBody>
      </p:sp>
      <p:sp>
        <p:nvSpPr>
          <p:cNvPr id="11" name="Rechteck 10">
            <a:extLst>
              <a:ext uri="{FF2B5EF4-FFF2-40B4-BE49-F238E27FC236}">
                <a16:creationId xmlns:a16="http://schemas.microsoft.com/office/drawing/2014/main" id="{44C2A9D0-0F31-5C0F-D625-F8BAAC430B7D}"/>
              </a:ext>
            </a:extLst>
          </p:cNvPr>
          <p:cNvSpPr/>
          <p:nvPr/>
        </p:nvSpPr>
        <p:spPr>
          <a:xfrm>
            <a:off x="1097283" y="2586596"/>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Öffnet den Link zum Newsletter der Institution</a:t>
            </a:r>
          </a:p>
        </p:txBody>
      </p:sp>
      <p:sp>
        <p:nvSpPr>
          <p:cNvPr id="12" name="Rechteck 11">
            <a:extLst>
              <a:ext uri="{FF2B5EF4-FFF2-40B4-BE49-F238E27FC236}">
                <a16:creationId xmlns:a16="http://schemas.microsoft.com/office/drawing/2014/main" id="{8404CC59-4CC0-9CFF-3084-3E3E73840144}"/>
              </a:ext>
            </a:extLst>
          </p:cNvPr>
          <p:cNvSpPr/>
          <p:nvPr/>
        </p:nvSpPr>
        <p:spPr>
          <a:xfrm>
            <a:off x="1097282" y="1110344"/>
            <a:ext cx="3210791" cy="33227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Bewerter:</a:t>
            </a:r>
          </a:p>
        </p:txBody>
      </p:sp>
      <p:sp>
        <p:nvSpPr>
          <p:cNvPr id="13" name="Rechteck 12">
            <a:extLst>
              <a:ext uri="{FF2B5EF4-FFF2-40B4-BE49-F238E27FC236}">
                <a16:creationId xmlns:a16="http://schemas.microsoft.com/office/drawing/2014/main" id="{D68CE2D5-37BD-8BF0-F061-86A02EFD6520}"/>
              </a:ext>
            </a:extLst>
          </p:cNvPr>
          <p:cNvSpPr/>
          <p:nvPr/>
        </p:nvSpPr>
        <p:spPr>
          <a:xfrm>
            <a:off x="1097280" y="3211280"/>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Einsicht/Downloads der institutionellen Richtlinien</a:t>
            </a:r>
          </a:p>
        </p:txBody>
      </p:sp>
      <p:sp>
        <p:nvSpPr>
          <p:cNvPr id="14" name="Rechteck 13">
            <a:extLst>
              <a:ext uri="{FF2B5EF4-FFF2-40B4-BE49-F238E27FC236}">
                <a16:creationId xmlns:a16="http://schemas.microsoft.com/office/drawing/2014/main" id="{F6AF5217-ACE5-DB53-B178-857AEEB10E0E}"/>
              </a:ext>
            </a:extLst>
          </p:cNvPr>
          <p:cNvSpPr/>
          <p:nvPr/>
        </p:nvSpPr>
        <p:spPr>
          <a:xfrm>
            <a:off x="1097280" y="3825576"/>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400" i="1" dirty="0"/>
              <a:t>Ansichten/Downloads von Lehrplänen</a:t>
            </a:r>
          </a:p>
        </p:txBody>
      </p:sp>
      <p:sp>
        <p:nvSpPr>
          <p:cNvPr id="15" name="Rechteck 14">
            <a:extLst>
              <a:ext uri="{FF2B5EF4-FFF2-40B4-BE49-F238E27FC236}">
                <a16:creationId xmlns:a16="http://schemas.microsoft.com/office/drawing/2014/main" id="{6DFBD7A6-A719-B4D6-61B1-63795329A64A}"/>
              </a:ext>
            </a:extLst>
          </p:cNvPr>
          <p:cNvSpPr/>
          <p:nvPr/>
        </p:nvSpPr>
        <p:spPr>
          <a:xfrm>
            <a:off x="1097280" y="422587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600" i="1" dirty="0"/>
              <a:t>Öffnet den Link zum Unterstützungssystem für Studenten</a:t>
            </a:r>
          </a:p>
        </p:txBody>
      </p:sp>
      <p:sp>
        <p:nvSpPr>
          <p:cNvPr id="16" name="Rechteck 15">
            <a:extLst>
              <a:ext uri="{FF2B5EF4-FFF2-40B4-BE49-F238E27FC236}">
                <a16:creationId xmlns:a16="http://schemas.microsoft.com/office/drawing/2014/main" id="{67270459-935F-51E8-0945-7ED33874A4EE}"/>
              </a:ext>
            </a:extLst>
          </p:cNvPr>
          <p:cNvSpPr/>
          <p:nvPr/>
        </p:nvSpPr>
        <p:spPr>
          <a:xfrm>
            <a:off x="1097280" y="5475239"/>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Ansicht/Downloads des Feedback-Fragebogens</a:t>
            </a:r>
          </a:p>
        </p:txBody>
      </p:sp>
      <p:sp>
        <p:nvSpPr>
          <p:cNvPr id="17" name="Rechteck 16">
            <a:extLst>
              <a:ext uri="{FF2B5EF4-FFF2-40B4-BE49-F238E27FC236}">
                <a16:creationId xmlns:a16="http://schemas.microsoft.com/office/drawing/2014/main" id="{E3C32295-6875-0B10-18A8-9E622A91E14A}"/>
              </a:ext>
            </a:extLst>
          </p:cNvPr>
          <p:cNvSpPr/>
          <p:nvPr/>
        </p:nvSpPr>
        <p:spPr>
          <a:xfrm>
            <a:off x="1097280" y="4850555"/>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Ansichten/Downloads des Feedback-Systems</a:t>
            </a:r>
          </a:p>
        </p:txBody>
      </p:sp>
      <p:sp>
        <p:nvSpPr>
          <p:cNvPr id="18" name="Pfeil: nach rechts 17">
            <a:extLst>
              <a:ext uri="{FF2B5EF4-FFF2-40B4-BE49-F238E27FC236}">
                <a16:creationId xmlns:a16="http://schemas.microsoft.com/office/drawing/2014/main" id="{9955C908-CB53-3082-85B5-D4C7D42572B7}"/>
              </a:ext>
            </a:extLst>
          </p:cNvPr>
          <p:cNvSpPr/>
          <p:nvPr/>
        </p:nvSpPr>
        <p:spPr>
          <a:xfrm>
            <a:off x="4915937" y="3174422"/>
            <a:ext cx="540328" cy="509155"/>
          </a:xfrm>
          <a:prstGeom prs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9" name="Rechteck 18">
            <a:extLst>
              <a:ext uri="{FF2B5EF4-FFF2-40B4-BE49-F238E27FC236}">
                <a16:creationId xmlns:a16="http://schemas.microsoft.com/office/drawing/2014/main" id="{C70A2FCB-7895-AF0A-BB68-F5AF541C2BF3}"/>
              </a:ext>
            </a:extLst>
          </p:cNvPr>
          <p:cNvSpPr/>
          <p:nvPr/>
        </p:nvSpPr>
        <p:spPr>
          <a:xfrm>
            <a:off x="6064132" y="1572635"/>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Analysen Website der Einrichtung</a:t>
            </a:r>
          </a:p>
        </p:txBody>
      </p:sp>
      <p:sp>
        <p:nvSpPr>
          <p:cNvPr id="20" name="Rechteck 19">
            <a:extLst>
              <a:ext uri="{FF2B5EF4-FFF2-40B4-BE49-F238E27FC236}">
                <a16:creationId xmlns:a16="http://schemas.microsoft.com/office/drawing/2014/main" id="{CD1F449D-5D42-A7ED-CA95-B03C676FFEB0}"/>
              </a:ext>
            </a:extLst>
          </p:cNvPr>
          <p:cNvSpPr/>
          <p:nvPr/>
        </p:nvSpPr>
        <p:spPr>
          <a:xfrm>
            <a:off x="6064133" y="2186301"/>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Analysen Institutionsblog</a:t>
            </a:r>
          </a:p>
        </p:txBody>
      </p:sp>
      <p:sp>
        <p:nvSpPr>
          <p:cNvPr id="21" name="Rechteck 20">
            <a:extLst>
              <a:ext uri="{FF2B5EF4-FFF2-40B4-BE49-F238E27FC236}">
                <a16:creationId xmlns:a16="http://schemas.microsoft.com/office/drawing/2014/main" id="{CA26CD28-C978-51E7-C5BA-1F7BF4777514}"/>
              </a:ext>
            </a:extLst>
          </p:cNvPr>
          <p:cNvSpPr/>
          <p:nvPr/>
        </p:nvSpPr>
        <p:spPr>
          <a:xfrm>
            <a:off x="6064135" y="2586596"/>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Analysen Institution Newsletter</a:t>
            </a:r>
          </a:p>
        </p:txBody>
      </p:sp>
      <p:sp>
        <p:nvSpPr>
          <p:cNvPr id="22" name="Rechteck 21">
            <a:extLst>
              <a:ext uri="{FF2B5EF4-FFF2-40B4-BE49-F238E27FC236}">
                <a16:creationId xmlns:a16="http://schemas.microsoft.com/office/drawing/2014/main" id="{E13C0999-5A1F-1059-A36F-6D89511ABBA0}"/>
              </a:ext>
            </a:extLst>
          </p:cNvPr>
          <p:cNvSpPr/>
          <p:nvPr/>
        </p:nvSpPr>
        <p:spPr>
          <a:xfrm>
            <a:off x="6064134" y="1110344"/>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Bewerter:</a:t>
            </a:r>
          </a:p>
        </p:txBody>
      </p:sp>
      <p:sp>
        <p:nvSpPr>
          <p:cNvPr id="23" name="Rechteck 22">
            <a:extLst>
              <a:ext uri="{FF2B5EF4-FFF2-40B4-BE49-F238E27FC236}">
                <a16:creationId xmlns:a16="http://schemas.microsoft.com/office/drawing/2014/main" id="{C184CD63-24DE-1CAC-FD17-67663B5134A2}"/>
              </a:ext>
            </a:extLst>
          </p:cNvPr>
          <p:cNvSpPr/>
          <p:nvPr/>
        </p:nvSpPr>
        <p:spPr>
          <a:xfrm>
            <a:off x="6064132" y="3211280"/>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der institutionellen Politik</a:t>
            </a:r>
          </a:p>
        </p:txBody>
      </p:sp>
      <p:sp>
        <p:nvSpPr>
          <p:cNvPr id="24" name="Rechteck 23">
            <a:extLst>
              <a:ext uri="{FF2B5EF4-FFF2-40B4-BE49-F238E27FC236}">
                <a16:creationId xmlns:a16="http://schemas.microsoft.com/office/drawing/2014/main" id="{5BB7D963-D71A-742A-C159-E30D5B7EDDCD}"/>
              </a:ext>
            </a:extLst>
          </p:cNvPr>
          <p:cNvSpPr/>
          <p:nvPr/>
        </p:nvSpPr>
        <p:spPr>
          <a:xfrm>
            <a:off x="6064132" y="3825576"/>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Analysen des Lehrplans</a:t>
            </a:r>
          </a:p>
        </p:txBody>
      </p:sp>
      <p:sp>
        <p:nvSpPr>
          <p:cNvPr id="25" name="Rechteck 24">
            <a:extLst>
              <a:ext uri="{FF2B5EF4-FFF2-40B4-BE49-F238E27FC236}">
                <a16:creationId xmlns:a16="http://schemas.microsoft.com/office/drawing/2014/main" id="{C8F3E6F5-AA35-AA49-5560-BADBBF156A45}"/>
              </a:ext>
            </a:extLst>
          </p:cNvPr>
          <p:cNvSpPr/>
          <p:nvPr/>
        </p:nvSpPr>
        <p:spPr>
          <a:xfrm>
            <a:off x="6064132" y="4225871"/>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600" i="1" dirty="0"/>
              <a:t>Analysiert das Unterstützungssystem für Studenten</a:t>
            </a:r>
          </a:p>
        </p:txBody>
      </p:sp>
      <p:sp>
        <p:nvSpPr>
          <p:cNvPr id="26" name="Rechteck 25">
            <a:extLst>
              <a:ext uri="{FF2B5EF4-FFF2-40B4-BE49-F238E27FC236}">
                <a16:creationId xmlns:a16="http://schemas.microsoft.com/office/drawing/2014/main" id="{65EA9D80-ED6E-F815-4B9D-10D911C7BDB1}"/>
              </a:ext>
            </a:extLst>
          </p:cNvPr>
          <p:cNvSpPr/>
          <p:nvPr/>
        </p:nvSpPr>
        <p:spPr>
          <a:xfrm>
            <a:off x="6064132" y="5475239"/>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Auswertungen Feedback-Fragebogen</a:t>
            </a:r>
          </a:p>
        </p:txBody>
      </p:sp>
      <p:sp>
        <p:nvSpPr>
          <p:cNvPr id="27" name="Rechteck 26">
            <a:extLst>
              <a:ext uri="{FF2B5EF4-FFF2-40B4-BE49-F238E27FC236}">
                <a16:creationId xmlns:a16="http://schemas.microsoft.com/office/drawing/2014/main" id="{E24BC25A-6A5D-8B82-9439-B181652776D2}"/>
              </a:ext>
            </a:extLst>
          </p:cNvPr>
          <p:cNvSpPr/>
          <p:nvPr/>
        </p:nvSpPr>
        <p:spPr>
          <a:xfrm>
            <a:off x="6064132" y="4850555"/>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des Feedback-Systems</a:t>
            </a:r>
          </a:p>
        </p:txBody>
      </p:sp>
    </p:spTree>
    <p:extLst>
      <p:ext uri="{BB962C8B-B14F-4D97-AF65-F5344CB8AC3E}">
        <p14:creationId xmlns:p14="http://schemas.microsoft.com/office/powerpoint/2010/main" val="8563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Bewertung von Materialien</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4727926" y="3611999"/>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01559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199178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Experten-Feedback</a:t>
            </a:r>
            <a:br>
              <a:rPr lang="en-GB" dirty="0"/>
            </a:br>
            <a:r>
              <a:rPr lang="en-GB" dirty="0">
                <a:solidFill>
                  <a:schemeClr val="tx1">
                    <a:lumMod val="50000"/>
                    <a:lumOff val="50000"/>
                  </a:schemeClr>
                </a:solidFill>
              </a:rPr>
              <a:t>Beispiel</a:t>
            </a:r>
          </a:p>
        </p:txBody>
      </p:sp>
      <p:sp>
        <p:nvSpPr>
          <p:cNvPr id="7" name="Rechteck 6">
            <a:extLst>
              <a:ext uri="{FF2B5EF4-FFF2-40B4-BE49-F238E27FC236}">
                <a16:creationId xmlns:a16="http://schemas.microsoft.com/office/drawing/2014/main" id="{13648857-0DF1-8035-9A47-D54F519F635A}"/>
              </a:ext>
            </a:extLst>
          </p:cNvPr>
          <p:cNvSpPr/>
          <p:nvPr/>
        </p:nvSpPr>
        <p:spPr>
          <a:xfrm>
            <a:off x="1097280" y="1581543"/>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Analysen Website der Einrichtung</a:t>
            </a:r>
          </a:p>
        </p:txBody>
      </p:sp>
      <p:sp>
        <p:nvSpPr>
          <p:cNvPr id="8" name="Rechteck 7">
            <a:extLst>
              <a:ext uri="{FF2B5EF4-FFF2-40B4-BE49-F238E27FC236}">
                <a16:creationId xmlns:a16="http://schemas.microsoft.com/office/drawing/2014/main" id="{FCCF1408-2937-F88A-210B-E36F11DA0F4D}"/>
              </a:ext>
            </a:extLst>
          </p:cNvPr>
          <p:cNvSpPr/>
          <p:nvPr/>
        </p:nvSpPr>
        <p:spPr>
          <a:xfrm>
            <a:off x="1097281" y="2195209"/>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Analysen Institutionsblog</a:t>
            </a:r>
          </a:p>
        </p:txBody>
      </p:sp>
      <p:sp>
        <p:nvSpPr>
          <p:cNvPr id="9" name="Rechteck 8">
            <a:extLst>
              <a:ext uri="{FF2B5EF4-FFF2-40B4-BE49-F238E27FC236}">
                <a16:creationId xmlns:a16="http://schemas.microsoft.com/office/drawing/2014/main" id="{9D5B9D85-D9C0-167F-CBD0-04350C8A2FC9}"/>
              </a:ext>
            </a:extLst>
          </p:cNvPr>
          <p:cNvSpPr/>
          <p:nvPr/>
        </p:nvSpPr>
        <p:spPr>
          <a:xfrm>
            <a:off x="1097283" y="2595504"/>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Analysen Institution Newsletter</a:t>
            </a:r>
          </a:p>
        </p:txBody>
      </p:sp>
      <p:sp>
        <p:nvSpPr>
          <p:cNvPr id="10" name="Rechteck 9">
            <a:extLst>
              <a:ext uri="{FF2B5EF4-FFF2-40B4-BE49-F238E27FC236}">
                <a16:creationId xmlns:a16="http://schemas.microsoft.com/office/drawing/2014/main" id="{69DD576D-1027-E1DF-017D-E2478DD1992F}"/>
              </a:ext>
            </a:extLst>
          </p:cNvPr>
          <p:cNvSpPr/>
          <p:nvPr/>
        </p:nvSpPr>
        <p:spPr>
          <a:xfrm>
            <a:off x="1097282" y="1119252"/>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Bewerter:</a:t>
            </a:r>
          </a:p>
        </p:txBody>
      </p:sp>
      <p:sp>
        <p:nvSpPr>
          <p:cNvPr id="11" name="Rechteck 10">
            <a:extLst>
              <a:ext uri="{FF2B5EF4-FFF2-40B4-BE49-F238E27FC236}">
                <a16:creationId xmlns:a16="http://schemas.microsoft.com/office/drawing/2014/main" id="{27C41E6D-AAA8-325A-3D20-B7FE5653BDA5}"/>
              </a:ext>
            </a:extLst>
          </p:cNvPr>
          <p:cNvSpPr/>
          <p:nvPr/>
        </p:nvSpPr>
        <p:spPr>
          <a:xfrm>
            <a:off x="1097280" y="3220188"/>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der institutionellen Politik</a:t>
            </a:r>
          </a:p>
        </p:txBody>
      </p:sp>
      <p:sp>
        <p:nvSpPr>
          <p:cNvPr id="12" name="Rechteck 11">
            <a:extLst>
              <a:ext uri="{FF2B5EF4-FFF2-40B4-BE49-F238E27FC236}">
                <a16:creationId xmlns:a16="http://schemas.microsoft.com/office/drawing/2014/main" id="{D68D11A3-947F-9EF9-F5D4-4656BF7417FF}"/>
              </a:ext>
            </a:extLst>
          </p:cNvPr>
          <p:cNvSpPr/>
          <p:nvPr/>
        </p:nvSpPr>
        <p:spPr>
          <a:xfrm>
            <a:off x="1097280" y="3834484"/>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Analysen des Lehrplans</a:t>
            </a:r>
          </a:p>
        </p:txBody>
      </p:sp>
      <p:sp>
        <p:nvSpPr>
          <p:cNvPr id="13" name="Rechteck 12">
            <a:extLst>
              <a:ext uri="{FF2B5EF4-FFF2-40B4-BE49-F238E27FC236}">
                <a16:creationId xmlns:a16="http://schemas.microsoft.com/office/drawing/2014/main" id="{40AB8809-C929-55E5-FEF2-C238A0F12B3E}"/>
              </a:ext>
            </a:extLst>
          </p:cNvPr>
          <p:cNvSpPr/>
          <p:nvPr/>
        </p:nvSpPr>
        <p:spPr>
          <a:xfrm>
            <a:off x="1097280" y="4234779"/>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600" i="1" dirty="0"/>
              <a:t>Analysiert das Unterstützungssystem für Studenten</a:t>
            </a:r>
          </a:p>
        </p:txBody>
      </p:sp>
      <p:sp>
        <p:nvSpPr>
          <p:cNvPr id="14" name="Rechteck 13">
            <a:extLst>
              <a:ext uri="{FF2B5EF4-FFF2-40B4-BE49-F238E27FC236}">
                <a16:creationId xmlns:a16="http://schemas.microsoft.com/office/drawing/2014/main" id="{C601F7C3-5A5C-EE75-6E7E-079B34927FC0}"/>
              </a:ext>
            </a:extLst>
          </p:cNvPr>
          <p:cNvSpPr/>
          <p:nvPr/>
        </p:nvSpPr>
        <p:spPr>
          <a:xfrm>
            <a:off x="1097280" y="5484147"/>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Auswertungen Feedback-Fragebogen</a:t>
            </a:r>
          </a:p>
        </p:txBody>
      </p:sp>
      <p:sp>
        <p:nvSpPr>
          <p:cNvPr id="15" name="Rechteck 14">
            <a:extLst>
              <a:ext uri="{FF2B5EF4-FFF2-40B4-BE49-F238E27FC236}">
                <a16:creationId xmlns:a16="http://schemas.microsoft.com/office/drawing/2014/main" id="{742050AF-661C-79E0-0FA1-4C99E75A31A0}"/>
              </a:ext>
            </a:extLst>
          </p:cNvPr>
          <p:cNvSpPr/>
          <p:nvPr/>
        </p:nvSpPr>
        <p:spPr>
          <a:xfrm>
            <a:off x="1097280" y="4859463"/>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 des Feedback-Systems</a:t>
            </a:r>
          </a:p>
        </p:txBody>
      </p:sp>
      <p:sp>
        <p:nvSpPr>
          <p:cNvPr id="16" name="Rechteck 15">
            <a:extLst>
              <a:ext uri="{FF2B5EF4-FFF2-40B4-BE49-F238E27FC236}">
                <a16:creationId xmlns:a16="http://schemas.microsoft.com/office/drawing/2014/main" id="{EB4EDA38-F74D-312F-B8DD-927DC0EF7ABA}"/>
              </a:ext>
            </a:extLst>
          </p:cNvPr>
          <p:cNvSpPr/>
          <p:nvPr/>
        </p:nvSpPr>
        <p:spPr>
          <a:xfrm>
            <a:off x="5915198" y="1581543"/>
            <a:ext cx="3602873" cy="49467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Gibt Feedback zur Website der Institution</a:t>
            </a:r>
          </a:p>
        </p:txBody>
      </p:sp>
      <p:sp>
        <p:nvSpPr>
          <p:cNvPr id="17" name="Rechteck 16">
            <a:extLst>
              <a:ext uri="{FF2B5EF4-FFF2-40B4-BE49-F238E27FC236}">
                <a16:creationId xmlns:a16="http://schemas.microsoft.com/office/drawing/2014/main" id="{32000708-746F-A275-5262-1EF257C6E723}"/>
              </a:ext>
            </a:extLst>
          </p:cNvPr>
          <p:cNvSpPr/>
          <p:nvPr/>
        </p:nvSpPr>
        <p:spPr>
          <a:xfrm>
            <a:off x="5915199" y="2195209"/>
            <a:ext cx="3602874"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600" i="1" dirty="0"/>
              <a:t>Gibt Feedback zum Blog der Institution</a:t>
            </a:r>
          </a:p>
        </p:txBody>
      </p:sp>
      <p:sp>
        <p:nvSpPr>
          <p:cNvPr id="18" name="Rechteck 17">
            <a:extLst>
              <a:ext uri="{FF2B5EF4-FFF2-40B4-BE49-F238E27FC236}">
                <a16:creationId xmlns:a16="http://schemas.microsoft.com/office/drawing/2014/main" id="{0388104E-3A03-3367-E686-085BCFF7FA4E}"/>
              </a:ext>
            </a:extLst>
          </p:cNvPr>
          <p:cNvSpPr/>
          <p:nvPr/>
        </p:nvSpPr>
        <p:spPr>
          <a:xfrm>
            <a:off x="5915201" y="2595504"/>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Gibt Feedback zum Newsletter der Institution</a:t>
            </a:r>
          </a:p>
        </p:txBody>
      </p:sp>
      <p:sp>
        <p:nvSpPr>
          <p:cNvPr id="19" name="Rechteck 18">
            <a:extLst>
              <a:ext uri="{FF2B5EF4-FFF2-40B4-BE49-F238E27FC236}">
                <a16:creationId xmlns:a16="http://schemas.microsoft.com/office/drawing/2014/main" id="{D137E687-B41B-2B36-8AE6-C79AE86DE13B}"/>
              </a:ext>
            </a:extLst>
          </p:cNvPr>
          <p:cNvSpPr/>
          <p:nvPr/>
        </p:nvSpPr>
        <p:spPr>
          <a:xfrm>
            <a:off x="5915200" y="1119252"/>
            <a:ext cx="3602873" cy="33227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Bewerter:</a:t>
            </a:r>
          </a:p>
        </p:txBody>
      </p:sp>
      <p:sp>
        <p:nvSpPr>
          <p:cNvPr id="20" name="Rechteck 19">
            <a:extLst>
              <a:ext uri="{FF2B5EF4-FFF2-40B4-BE49-F238E27FC236}">
                <a16:creationId xmlns:a16="http://schemas.microsoft.com/office/drawing/2014/main" id="{A7FA6EB6-8EB8-5CE7-99E2-95C40E2CEFEB}"/>
              </a:ext>
            </a:extLst>
          </p:cNvPr>
          <p:cNvSpPr/>
          <p:nvPr/>
        </p:nvSpPr>
        <p:spPr>
          <a:xfrm>
            <a:off x="5915198" y="3220188"/>
            <a:ext cx="3602870" cy="4953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Gibt Feedback zur institutionellen Politik</a:t>
            </a:r>
          </a:p>
        </p:txBody>
      </p:sp>
      <p:sp>
        <p:nvSpPr>
          <p:cNvPr id="21" name="Rechteck 20">
            <a:extLst>
              <a:ext uri="{FF2B5EF4-FFF2-40B4-BE49-F238E27FC236}">
                <a16:creationId xmlns:a16="http://schemas.microsoft.com/office/drawing/2014/main" id="{5326B488-A7CC-653C-401A-BAF6C8A36158}"/>
              </a:ext>
            </a:extLst>
          </p:cNvPr>
          <p:cNvSpPr/>
          <p:nvPr/>
        </p:nvSpPr>
        <p:spPr>
          <a:xfrm>
            <a:off x="5915198" y="3834484"/>
            <a:ext cx="3602870"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Gibt Feedback zum Lehrplan</a:t>
            </a:r>
          </a:p>
        </p:txBody>
      </p:sp>
      <p:sp>
        <p:nvSpPr>
          <p:cNvPr id="22" name="Rechteck 21">
            <a:extLst>
              <a:ext uri="{FF2B5EF4-FFF2-40B4-BE49-F238E27FC236}">
                <a16:creationId xmlns:a16="http://schemas.microsoft.com/office/drawing/2014/main" id="{E7EB1275-D837-7535-A1E5-84AB5C4F6BE5}"/>
              </a:ext>
            </a:extLst>
          </p:cNvPr>
          <p:cNvSpPr/>
          <p:nvPr/>
        </p:nvSpPr>
        <p:spPr>
          <a:xfrm>
            <a:off x="5915198" y="4234779"/>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600" i="1" dirty="0"/>
              <a:t>Gibt Feedback zum Unterstützungssystem für Studierende</a:t>
            </a:r>
          </a:p>
        </p:txBody>
      </p:sp>
      <p:sp>
        <p:nvSpPr>
          <p:cNvPr id="23" name="Rechteck 22">
            <a:extLst>
              <a:ext uri="{FF2B5EF4-FFF2-40B4-BE49-F238E27FC236}">
                <a16:creationId xmlns:a16="http://schemas.microsoft.com/office/drawing/2014/main" id="{2F867941-1EA5-D4DD-7557-74A538510918}"/>
              </a:ext>
            </a:extLst>
          </p:cNvPr>
          <p:cNvSpPr/>
          <p:nvPr/>
        </p:nvSpPr>
        <p:spPr>
          <a:xfrm>
            <a:off x="5915199" y="5484147"/>
            <a:ext cx="3602870" cy="58212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Gibt Feedback zum Feedback-Fragebogen</a:t>
            </a:r>
          </a:p>
        </p:txBody>
      </p:sp>
      <p:sp>
        <p:nvSpPr>
          <p:cNvPr id="24" name="Rechteck 23">
            <a:extLst>
              <a:ext uri="{FF2B5EF4-FFF2-40B4-BE49-F238E27FC236}">
                <a16:creationId xmlns:a16="http://schemas.microsoft.com/office/drawing/2014/main" id="{9B352036-A607-DA7A-FEF4-56912DCCBCF8}"/>
              </a:ext>
            </a:extLst>
          </p:cNvPr>
          <p:cNvSpPr/>
          <p:nvPr/>
        </p:nvSpPr>
        <p:spPr>
          <a:xfrm>
            <a:off x="5915198" y="4859463"/>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Gibt Feedback zum Feedback-System</a:t>
            </a:r>
          </a:p>
        </p:txBody>
      </p:sp>
      <p:sp>
        <p:nvSpPr>
          <p:cNvPr id="25" name="Pfeil: nach rechts 24">
            <a:extLst>
              <a:ext uri="{FF2B5EF4-FFF2-40B4-BE49-F238E27FC236}">
                <a16:creationId xmlns:a16="http://schemas.microsoft.com/office/drawing/2014/main" id="{F01B24C1-67EC-C09A-E558-F8A295B1B519}"/>
              </a:ext>
            </a:extLst>
          </p:cNvPr>
          <p:cNvSpPr/>
          <p:nvPr/>
        </p:nvSpPr>
        <p:spPr>
          <a:xfrm>
            <a:off x="4915937" y="3174422"/>
            <a:ext cx="540328" cy="509155"/>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7" name="Rechteck 26">
            <a:extLst>
              <a:ext uri="{FF2B5EF4-FFF2-40B4-BE49-F238E27FC236}">
                <a16:creationId xmlns:a16="http://schemas.microsoft.com/office/drawing/2014/main" id="{EFC0F9E8-1A07-816F-AB6A-E9F591DD032E}"/>
              </a:ext>
            </a:extLst>
          </p:cNvPr>
          <p:cNvSpPr/>
          <p:nvPr/>
        </p:nvSpPr>
        <p:spPr>
          <a:xfrm>
            <a:off x="10148625" y="2496533"/>
            <a:ext cx="1423905" cy="2243934"/>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Der Evaluator kann eine Benachrichtigung senden, wenn Materialien fehlen</a:t>
            </a:r>
          </a:p>
        </p:txBody>
      </p:sp>
    </p:spTree>
    <p:extLst>
      <p:ext uri="{BB962C8B-B14F-4D97-AF65-F5344CB8AC3E}">
        <p14:creationId xmlns:p14="http://schemas.microsoft.com/office/powerpoint/2010/main" val="685600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37448042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Experten-Feedback</a:t>
            </a:r>
            <a:br>
              <a:rPr lang="en-GB" dirty="0"/>
            </a:br>
            <a:r>
              <a:rPr lang="en-GB" dirty="0">
                <a:solidFill>
                  <a:schemeClr val="tx1">
                    <a:lumMod val="50000"/>
                    <a:lumOff val="50000"/>
                  </a:schemeClr>
                </a:solidFill>
              </a:rPr>
              <a:t>Beispiel: Ansicht des Bewerters</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1496757552"/>
              </p:ext>
            </p:extLst>
          </p:nvPr>
        </p:nvGraphicFramePr>
        <p:xfrm>
          <a:off x="619303" y="1266208"/>
          <a:ext cx="3433156" cy="4899276"/>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2409764820"/>
                    </a:ext>
                  </a:extLst>
                </a:gridCol>
                <a:gridCol w="1623059">
                  <a:extLst>
                    <a:ext uri="{9D8B030D-6E8A-4147-A177-3AD203B41FA5}">
                      <a16:colId xmlns:a16="http://schemas.microsoft.com/office/drawing/2014/main" val="1143836846"/>
                    </a:ext>
                  </a:extLst>
                </a:gridCol>
              </a:tblGrid>
              <a:tr h="0">
                <a:tc>
                  <a:txBody>
                    <a:bodyPr/>
                    <a:lstStyle/>
                    <a:p>
                      <a:r>
                        <a:rPr lang="en-GB" sz="1000" dirty="0"/>
                        <a:t>Selbsteinschätzung</a:t>
                      </a:r>
                    </a:p>
                  </a:txBody>
                  <a:tcPr/>
                </a:tc>
                <a:tc>
                  <a:txBody>
                    <a:bodyPr/>
                    <a:lstStyle/>
                    <a:p>
                      <a:r>
                        <a:rPr lang="en-GB" sz="1000" dirty="0"/>
                        <a:t>Hochladen von Material</a:t>
                      </a:r>
                    </a:p>
                  </a:txBody>
                  <a:tcPr/>
                </a:tc>
                <a:extLst>
                  <a:ext uri="{0D108BD9-81ED-4DB2-BD59-A6C34878D82A}">
                    <a16:rowId xmlns:a16="http://schemas.microsoft.com/office/drawing/2014/main" val="2612408396"/>
                  </a:ext>
                </a:extLst>
              </a:tr>
              <a:tr h="874299">
                <a:tc>
                  <a:txBody>
                    <a:bodyPr/>
                    <a:lstStyle/>
                    <a:p>
                      <a:r>
                        <a:rPr lang="en-GB" sz="1000" dirty="0"/>
                        <a:t>Frage (18): Stakeholder-Kommunikation - Welche Kommunikationskanäle und -formen nutzen Sie für die Kommunikation?</a:t>
                      </a:r>
                    </a:p>
                  </a:txBody>
                  <a:tcPr/>
                </a:tc>
                <a:tc>
                  <a:txBody>
                    <a:bodyPr/>
                    <a:lstStyle/>
                    <a:p>
                      <a:r>
                        <a:rPr lang="en-GB" sz="1000" dirty="0"/>
                        <a:t>Link zu (falls vom Benutzer ausgewählt)</a:t>
                      </a:r>
                    </a:p>
                    <a:p>
                      <a:r>
                        <a:rPr lang="en-GB" sz="1000" dirty="0"/>
                        <a:t>- Website der Einrichtung</a:t>
                      </a:r>
                    </a:p>
                    <a:p>
                      <a:r>
                        <a:rPr lang="en-GB" sz="1000" dirty="0"/>
                        <a:t>- Blog der Einrichtung</a:t>
                      </a:r>
                    </a:p>
                    <a:p>
                      <a:r>
                        <a:rPr lang="en-GB" sz="1000" dirty="0"/>
                        <a:t>- Newsletter der Einrichtung</a:t>
                      </a:r>
                    </a:p>
                    <a:p>
                      <a:r>
                        <a:rPr lang="en-GB" sz="1000" dirty="0"/>
                        <a:t>- usw.</a:t>
                      </a:r>
                    </a:p>
                  </a:txBody>
                  <a:tcPr/>
                </a:tc>
                <a:extLst>
                  <a:ext uri="{0D108BD9-81ED-4DB2-BD59-A6C34878D82A}">
                    <a16:rowId xmlns:a16="http://schemas.microsoft.com/office/drawing/2014/main" val="2169036598"/>
                  </a:ext>
                </a:extLst>
              </a:tr>
              <a:tr h="874299">
                <a:tc>
                  <a:txBody>
                    <a:bodyPr/>
                    <a:lstStyle/>
                    <a:p>
                      <a:r>
                        <a:rPr lang="en-GB" sz="1000" dirty="0"/>
                        <a:t>Frage (22): Welche unabhängigen Qualitätsbewertungen sind in Ihrer Einrichtung eingebettet?</a:t>
                      </a:r>
                    </a:p>
                  </a:txBody>
                  <a:tcPr/>
                </a:tc>
                <a:tc>
                  <a:txBody>
                    <a:bodyPr/>
                    <a:lstStyle/>
                    <a:p>
                      <a:r>
                        <a:rPr lang="en-GB" sz="1000" dirty="0"/>
                        <a:t>(falls vom Benutzer ausgewählt)</a:t>
                      </a:r>
                    </a:p>
                    <a:p>
                      <a:r>
                        <a:rPr lang="en-GB" sz="1000" dirty="0"/>
                        <a:t>- institutionelle Politiken</a:t>
                      </a:r>
                    </a:p>
                    <a:p>
                      <a:r>
                        <a:rPr lang="en-GB" sz="1000" dirty="0"/>
                        <a:t>- usw.</a:t>
                      </a:r>
                    </a:p>
                  </a:txBody>
                  <a:tcPr/>
                </a:tc>
                <a:extLst>
                  <a:ext uri="{0D108BD9-81ED-4DB2-BD59-A6C34878D82A}">
                    <a16:rowId xmlns:a16="http://schemas.microsoft.com/office/drawing/2014/main" val="111872485"/>
                  </a:ext>
                </a:extLst>
              </a:tr>
              <a:tr h="874299">
                <a:tc>
                  <a:txBody>
                    <a:bodyPr/>
                    <a:lstStyle/>
                    <a:p>
                      <a:r>
                        <a:rPr lang="en-GB" sz="1000" dirty="0"/>
                        <a:t>Frage (24): Verfügt Ihre Einrichtung über eine gut durchdachte Lehrplanstruktur?</a:t>
                      </a:r>
                    </a:p>
                  </a:txBody>
                  <a:tcPr/>
                </a:tc>
                <a:tc>
                  <a:txBody>
                    <a:bodyPr/>
                    <a:lstStyle/>
                    <a:p>
                      <a:r>
                        <a:rPr lang="en-GB" sz="1000" dirty="0"/>
                        <a:t>(falls ja)</a:t>
                      </a:r>
                    </a:p>
                    <a:p>
                      <a:r>
                        <a:rPr lang="en-GB" sz="1000" dirty="0"/>
                        <a:t>- Hochladen des Lehrplans</a:t>
                      </a:r>
                    </a:p>
                  </a:txBody>
                  <a:tcPr/>
                </a:tc>
                <a:extLst>
                  <a:ext uri="{0D108BD9-81ED-4DB2-BD59-A6C34878D82A}">
                    <a16:rowId xmlns:a16="http://schemas.microsoft.com/office/drawing/2014/main" val="1492136471"/>
                  </a:ext>
                </a:extLst>
              </a:tr>
              <a:tr h="874299">
                <a:tc>
                  <a:txBody>
                    <a:bodyPr/>
                    <a:lstStyle/>
                    <a:p>
                      <a:r>
                        <a:rPr lang="en-GB" sz="1000" dirty="0"/>
                        <a:t>Frage (25): Verfügt Ihre Einrichtung über ein "Unterstützungssystem für Studierende"?</a:t>
                      </a:r>
                    </a:p>
                  </a:txBody>
                  <a:tcPr/>
                </a:tc>
                <a:tc>
                  <a:txBody>
                    <a:bodyPr/>
                    <a:lstStyle/>
                    <a:p>
                      <a:r>
                        <a:rPr lang="en-GB" sz="1000" dirty="0"/>
                        <a:t>(falls ja)</a:t>
                      </a:r>
                    </a:p>
                    <a:p>
                      <a:r>
                        <a:rPr lang="en-GB" sz="1000" dirty="0"/>
                        <a:t>- Link zum Unterstützungssystem für Studenten</a:t>
                      </a:r>
                    </a:p>
                  </a:txBody>
                  <a:tcPr/>
                </a:tc>
                <a:extLst>
                  <a:ext uri="{0D108BD9-81ED-4DB2-BD59-A6C34878D82A}">
                    <a16:rowId xmlns:a16="http://schemas.microsoft.com/office/drawing/2014/main" val="1508746938"/>
                  </a:ext>
                </a:extLst>
              </a:tr>
              <a:tr h="874299">
                <a:tc>
                  <a:txBody>
                    <a:bodyPr/>
                    <a:lstStyle/>
                    <a:p>
                      <a:r>
                        <a:rPr lang="en-GB" sz="1000" dirty="0"/>
                        <a:t>Frage (28): Verfügt Ihre Einrichtung über ein Feedback-System?</a:t>
                      </a:r>
                    </a:p>
                  </a:txBody>
                  <a:tcPr/>
                </a:tc>
                <a:tc>
                  <a:txBody>
                    <a:bodyPr/>
                    <a:lstStyle/>
                    <a:p>
                      <a:r>
                        <a:rPr lang="en-GB" sz="1000" dirty="0"/>
                        <a:t>(falls ja)</a:t>
                      </a:r>
                    </a:p>
                    <a:p>
                      <a:r>
                        <a:rPr lang="en-GB" sz="1000" dirty="0"/>
                        <a:t>- Upload des Feedback-Systems</a:t>
                      </a:r>
                    </a:p>
                    <a:p>
                      <a:r>
                        <a:rPr lang="en-GB" sz="1000" dirty="0"/>
                        <a:t>- Hochladen des Feedback-Fragebogens usw.</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564822"/>
            <a:ext cx="1603664"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i="1" dirty="0"/>
              <a:t>Link zur Website der Einrichtung</a:t>
            </a:r>
          </a:p>
        </p:txBody>
      </p:sp>
      <p:sp>
        <p:nvSpPr>
          <p:cNvPr id="6" name="Rechteck 5">
            <a:extLst>
              <a:ext uri="{FF2B5EF4-FFF2-40B4-BE49-F238E27FC236}">
                <a16:creationId xmlns:a16="http://schemas.microsoft.com/office/drawing/2014/main" id="{07E5D9CE-F4F0-195A-7FB6-F15E04FB6858}"/>
              </a:ext>
            </a:extLst>
          </p:cNvPr>
          <p:cNvSpPr/>
          <p:nvPr/>
        </p:nvSpPr>
        <p:spPr>
          <a:xfrm>
            <a:off x="4069779" y="1852302"/>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zum Blog der Institution</a:t>
            </a:r>
          </a:p>
        </p:txBody>
      </p:sp>
      <p:sp>
        <p:nvSpPr>
          <p:cNvPr id="26" name="Rechteck 25">
            <a:extLst>
              <a:ext uri="{FF2B5EF4-FFF2-40B4-BE49-F238E27FC236}">
                <a16:creationId xmlns:a16="http://schemas.microsoft.com/office/drawing/2014/main" id="{5572A39E-226C-E7D1-D0FB-88B99272D17C}"/>
              </a:ext>
            </a:extLst>
          </p:cNvPr>
          <p:cNvSpPr/>
          <p:nvPr/>
        </p:nvSpPr>
        <p:spPr>
          <a:xfrm>
            <a:off x="4069779" y="2129392"/>
            <a:ext cx="1603664" cy="2266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700" i="1" dirty="0"/>
              <a:t>Link zum Newsletter der Einrichtung</a:t>
            </a:r>
          </a:p>
        </p:txBody>
      </p:sp>
      <p:sp>
        <p:nvSpPr>
          <p:cNvPr id="27" name="Rechteck 26">
            <a:extLst>
              <a:ext uri="{FF2B5EF4-FFF2-40B4-BE49-F238E27FC236}">
                <a16:creationId xmlns:a16="http://schemas.microsoft.com/office/drawing/2014/main" id="{0D7CE07B-4FC5-B102-4647-43725BB8A222}"/>
              </a:ext>
            </a:extLst>
          </p:cNvPr>
          <p:cNvSpPr/>
          <p:nvPr/>
        </p:nvSpPr>
        <p:spPr>
          <a:xfrm>
            <a:off x="4069778" y="1276599"/>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Der Benutzer gibt ein:</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549743"/>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der institutionellen Politik</a:t>
            </a:r>
          </a:p>
        </p:txBody>
      </p:sp>
      <p:sp>
        <p:nvSpPr>
          <p:cNvPr id="30" name="Rechteck 29">
            <a:extLst>
              <a:ext uri="{FF2B5EF4-FFF2-40B4-BE49-F238E27FC236}">
                <a16:creationId xmlns:a16="http://schemas.microsoft.com/office/drawing/2014/main" id="{AB21AE7D-7E10-9145-0FA3-155328FB62BC}"/>
              </a:ext>
            </a:extLst>
          </p:cNvPr>
          <p:cNvSpPr/>
          <p:nvPr/>
        </p:nvSpPr>
        <p:spPr>
          <a:xfrm>
            <a:off x="4069778" y="3621359"/>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Hochladen des Lehrplans</a:t>
            </a:r>
          </a:p>
        </p:txBody>
      </p:sp>
      <p:sp>
        <p:nvSpPr>
          <p:cNvPr id="31" name="Rechteck 30">
            <a:extLst>
              <a:ext uri="{FF2B5EF4-FFF2-40B4-BE49-F238E27FC236}">
                <a16:creationId xmlns:a16="http://schemas.microsoft.com/office/drawing/2014/main" id="{FF981598-E785-D21F-5E47-B32FB3655C05}"/>
              </a:ext>
            </a:extLst>
          </p:cNvPr>
          <p:cNvSpPr/>
          <p:nvPr/>
        </p:nvSpPr>
        <p:spPr>
          <a:xfrm>
            <a:off x="4106838" y="4418723"/>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i="1" dirty="0"/>
              <a:t>Link zum Unterstützungssystem für Studierende</a:t>
            </a:r>
          </a:p>
        </p:txBody>
      </p:sp>
      <p:sp>
        <p:nvSpPr>
          <p:cNvPr id="32" name="Rechteck 31">
            <a:extLst>
              <a:ext uri="{FF2B5EF4-FFF2-40B4-BE49-F238E27FC236}">
                <a16:creationId xmlns:a16="http://schemas.microsoft.com/office/drawing/2014/main" id="{3334898A-81F7-140C-9CAC-940ADE30662D}"/>
              </a:ext>
            </a:extLst>
          </p:cNvPr>
          <p:cNvSpPr/>
          <p:nvPr/>
        </p:nvSpPr>
        <p:spPr>
          <a:xfrm>
            <a:off x="4106838" y="5074370"/>
            <a:ext cx="1566604" cy="1772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i="1" dirty="0"/>
              <a:t>Upload des Feedback-Systems</a:t>
            </a:r>
          </a:p>
        </p:txBody>
      </p:sp>
      <p:sp>
        <p:nvSpPr>
          <p:cNvPr id="33" name="Rechteck 32">
            <a:extLst>
              <a:ext uri="{FF2B5EF4-FFF2-40B4-BE49-F238E27FC236}">
                <a16:creationId xmlns:a16="http://schemas.microsoft.com/office/drawing/2014/main" id="{3148D207-11F6-0DB8-45F9-79E3019A990A}"/>
              </a:ext>
            </a:extLst>
          </p:cNvPr>
          <p:cNvSpPr/>
          <p:nvPr/>
        </p:nvSpPr>
        <p:spPr>
          <a:xfrm>
            <a:off x="4106838" y="5446607"/>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Hochladen des Feedback-Fragebogens</a:t>
            </a:r>
          </a:p>
        </p:txBody>
      </p:sp>
      <p:sp>
        <p:nvSpPr>
          <p:cNvPr id="34" name="Rechteck 33">
            <a:extLst>
              <a:ext uri="{FF2B5EF4-FFF2-40B4-BE49-F238E27FC236}">
                <a16:creationId xmlns:a16="http://schemas.microsoft.com/office/drawing/2014/main" id="{55DC0CD3-CE25-E4A9-24D6-B016E4CCCA1A}"/>
              </a:ext>
            </a:extLst>
          </p:cNvPr>
          <p:cNvSpPr/>
          <p:nvPr/>
        </p:nvSpPr>
        <p:spPr>
          <a:xfrm>
            <a:off x="5739596" y="2605814"/>
            <a:ext cx="1689562" cy="29968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Einsicht/Downloads der institutionellen Richtlinien</a:t>
            </a:r>
          </a:p>
        </p:txBody>
      </p:sp>
      <p:sp>
        <p:nvSpPr>
          <p:cNvPr id="35" name="Rechteck 34">
            <a:extLst>
              <a:ext uri="{FF2B5EF4-FFF2-40B4-BE49-F238E27FC236}">
                <a16:creationId xmlns:a16="http://schemas.microsoft.com/office/drawing/2014/main" id="{E457353D-D535-3B15-705B-19A516FC63FD}"/>
              </a:ext>
            </a:extLst>
          </p:cNvPr>
          <p:cNvSpPr/>
          <p:nvPr/>
        </p:nvSpPr>
        <p:spPr>
          <a:xfrm>
            <a:off x="5736305" y="3683649"/>
            <a:ext cx="1689562" cy="31890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Ansichten/Downloads von Lehrplänen</a:t>
            </a:r>
          </a:p>
        </p:txBody>
      </p:sp>
      <p:sp>
        <p:nvSpPr>
          <p:cNvPr id="36" name="Rechteck 35">
            <a:extLst>
              <a:ext uri="{FF2B5EF4-FFF2-40B4-BE49-F238E27FC236}">
                <a16:creationId xmlns:a16="http://schemas.microsoft.com/office/drawing/2014/main" id="{D8B947E9-445B-F4F6-E8EC-BBD43EBE709A}"/>
              </a:ext>
            </a:extLst>
          </p:cNvPr>
          <p:cNvSpPr/>
          <p:nvPr/>
        </p:nvSpPr>
        <p:spPr>
          <a:xfrm>
            <a:off x="5736305" y="4444688"/>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800" i="1" dirty="0"/>
              <a:t>Öffnet den Link zum Unterstützungssystem für Studenten</a:t>
            </a:r>
          </a:p>
        </p:txBody>
      </p:sp>
      <p:sp>
        <p:nvSpPr>
          <p:cNvPr id="37" name="Rechteck 36">
            <a:extLst>
              <a:ext uri="{FF2B5EF4-FFF2-40B4-BE49-F238E27FC236}">
                <a16:creationId xmlns:a16="http://schemas.microsoft.com/office/drawing/2014/main" id="{429AB4DC-638B-8F08-96E2-05CAA745337A}"/>
              </a:ext>
            </a:extLst>
          </p:cNvPr>
          <p:cNvSpPr/>
          <p:nvPr/>
        </p:nvSpPr>
        <p:spPr>
          <a:xfrm>
            <a:off x="5739596" y="1278232"/>
            <a:ext cx="1689562" cy="21548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dirty="0"/>
              <a:t>Bewerter:</a:t>
            </a:r>
          </a:p>
        </p:txBody>
      </p:sp>
      <p:sp>
        <p:nvSpPr>
          <p:cNvPr id="38" name="Rechteck 37">
            <a:extLst>
              <a:ext uri="{FF2B5EF4-FFF2-40B4-BE49-F238E27FC236}">
                <a16:creationId xmlns:a16="http://schemas.microsoft.com/office/drawing/2014/main" id="{B3A62E48-8F59-815E-8E39-A7DA9C1C645E}"/>
              </a:ext>
            </a:extLst>
          </p:cNvPr>
          <p:cNvSpPr/>
          <p:nvPr/>
        </p:nvSpPr>
        <p:spPr>
          <a:xfrm>
            <a:off x="5736305" y="5495233"/>
            <a:ext cx="1689562" cy="29726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Ansicht/Downloads des Feedback-Fragebogens</a:t>
            </a:r>
          </a:p>
        </p:txBody>
      </p:sp>
      <p:sp>
        <p:nvSpPr>
          <p:cNvPr id="39" name="Rechteck 38">
            <a:extLst>
              <a:ext uri="{FF2B5EF4-FFF2-40B4-BE49-F238E27FC236}">
                <a16:creationId xmlns:a16="http://schemas.microsoft.com/office/drawing/2014/main" id="{6D48A247-0D50-BDE5-F9E3-C98293603EED}"/>
              </a:ext>
            </a:extLst>
          </p:cNvPr>
          <p:cNvSpPr/>
          <p:nvPr/>
        </p:nvSpPr>
        <p:spPr>
          <a:xfrm>
            <a:off x="5736305" y="5064927"/>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Ansichten/Downloads des Feedback-Systems</a:t>
            </a:r>
          </a:p>
        </p:txBody>
      </p:sp>
      <p:sp>
        <p:nvSpPr>
          <p:cNvPr id="40" name="Rechteck 39">
            <a:extLst>
              <a:ext uri="{FF2B5EF4-FFF2-40B4-BE49-F238E27FC236}">
                <a16:creationId xmlns:a16="http://schemas.microsoft.com/office/drawing/2014/main" id="{B616F3F9-E692-7607-17DF-AAA968A38132}"/>
              </a:ext>
            </a:extLst>
          </p:cNvPr>
          <p:cNvSpPr/>
          <p:nvPr/>
        </p:nvSpPr>
        <p:spPr>
          <a:xfrm>
            <a:off x="5739597" y="1558207"/>
            <a:ext cx="1689562" cy="28791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Öffnet einen Link zur Website der Institution</a:t>
            </a:r>
          </a:p>
        </p:txBody>
      </p:sp>
      <p:sp>
        <p:nvSpPr>
          <p:cNvPr id="41" name="Rechteck 40">
            <a:extLst>
              <a:ext uri="{FF2B5EF4-FFF2-40B4-BE49-F238E27FC236}">
                <a16:creationId xmlns:a16="http://schemas.microsoft.com/office/drawing/2014/main" id="{1F72D9E4-C944-49C9-EEBA-AA5844C77894}"/>
              </a:ext>
            </a:extLst>
          </p:cNvPr>
          <p:cNvSpPr/>
          <p:nvPr/>
        </p:nvSpPr>
        <p:spPr>
          <a:xfrm>
            <a:off x="5739596" y="1919065"/>
            <a:ext cx="1689562" cy="16351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700" i="1" dirty="0"/>
              <a:t>Öffnet den Link zum Blog der Institution</a:t>
            </a:r>
          </a:p>
        </p:txBody>
      </p:sp>
      <p:sp>
        <p:nvSpPr>
          <p:cNvPr id="42" name="Rechteck 41">
            <a:extLst>
              <a:ext uri="{FF2B5EF4-FFF2-40B4-BE49-F238E27FC236}">
                <a16:creationId xmlns:a16="http://schemas.microsoft.com/office/drawing/2014/main" id="{68B31822-2677-4956-5B3D-66245E08BB10}"/>
              </a:ext>
            </a:extLst>
          </p:cNvPr>
          <p:cNvSpPr/>
          <p:nvPr/>
        </p:nvSpPr>
        <p:spPr>
          <a:xfrm>
            <a:off x="5739596" y="2166867"/>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Öffnet den Link zum Newsletter der Institution</a:t>
            </a:r>
          </a:p>
        </p:txBody>
      </p:sp>
      <p:sp>
        <p:nvSpPr>
          <p:cNvPr id="43" name="Rechteck 42">
            <a:extLst>
              <a:ext uri="{FF2B5EF4-FFF2-40B4-BE49-F238E27FC236}">
                <a16:creationId xmlns:a16="http://schemas.microsoft.com/office/drawing/2014/main" id="{2EE457B9-0E3E-7901-8FEC-700C101D7FC4}"/>
              </a:ext>
            </a:extLst>
          </p:cNvPr>
          <p:cNvSpPr/>
          <p:nvPr/>
        </p:nvSpPr>
        <p:spPr>
          <a:xfrm>
            <a:off x="7501548" y="1551828"/>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Analysen Website der Einrichtung</a:t>
            </a:r>
          </a:p>
        </p:txBody>
      </p:sp>
      <p:sp>
        <p:nvSpPr>
          <p:cNvPr id="44" name="Rechteck 43">
            <a:extLst>
              <a:ext uri="{FF2B5EF4-FFF2-40B4-BE49-F238E27FC236}">
                <a16:creationId xmlns:a16="http://schemas.microsoft.com/office/drawing/2014/main" id="{7F157CAD-47DE-442C-1368-3745FF0B9CB0}"/>
              </a:ext>
            </a:extLst>
          </p:cNvPr>
          <p:cNvSpPr/>
          <p:nvPr/>
        </p:nvSpPr>
        <p:spPr>
          <a:xfrm>
            <a:off x="7501548" y="1915506"/>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Analysen Institutionsblog</a:t>
            </a:r>
          </a:p>
        </p:txBody>
      </p:sp>
      <p:sp>
        <p:nvSpPr>
          <p:cNvPr id="45" name="Rechteck 44">
            <a:extLst>
              <a:ext uri="{FF2B5EF4-FFF2-40B4-BE49-F238E27FC236}">
                <a16:creationId xmlns:a16="http://schemas.microsoft.com/office/drawing/2014/main" id="{B0C4CE79-6A36-8A31-A607-C07C7F5EFE45}"/>
              </a:ext>
            </a:extLst>
          </p:cNvPr>
          <p:cNvSpPr/>
          <p:nvPr/>
        </p:nvSpPr>
        <p:spPr>
          <a:xfrm>
            <a:off x="7501548" y="2160355"/>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Analysen Institution Newsletter</a:t>
            </a:r>
          </a:p>
        </p:txBody>
      </p:sp>
      <p:sp>
        <p:nvSpPr>
          <p:cNvPr id="46" name="Rechteck 45">
            <a:extLst>
              <a:ext uri="{FF2B5EF4-FFF2-40B4-BE49-F238E27FC236}">
                <a16:creationId xmlns:a16="http://schemas.microsoft.com/office/drawing/2014/main" id="{6F3F3A8C-836D-4701-D184-0410BA21B041}"/>
              </a:ext>
            </a:extLst>
          </p:cNvPr>
          <p:cNvSpPr/>
          <p:nvPr/>
        </p:nvSpPr>
        <p:spPr>
          <a:xfrm>
            <a:off x="7501548" y="2608509"/>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 der institutionellen Politik</a:t>
            </a:r>
          </a:p>
        </p:txBody>
      </p:sp>
      <p:sp>
        <p:nvSpPr>
          <p:cNvPr id="47" name="Rechteck 46">
            <a:extLst>
              <a:ext uri="{FF2B5EF4-FFF2-40B4-BE49-F238E27FC236}">
                <a16:creationId xmlns:a16="http://schemas.microsoft.com/office/drawing/2014/main" id="{1698C4D0-B305-0247-67E6-951EC7E4506E}"/>
              </a:ext>
            </a:extLst>
          </p:cNvPr>
          <p:cNvSpPr/>
          <p:nvPr/>
        </p:nvSpPr>
        <p:spPr>
          <a:xfrm>
            <a:off x="7501548" y="3735136"/>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Analysen des Lehrplans</a:t>
            </a:r>
          </a:p>
        </p:txBody>
      </p:sp>
      <p:sp>
        <p:nvSpPr>
          <p:cNvPr id="48" name="Rechteck 47">
            <a:extLst>
              <a:ext uri="{FF2B5EF4-FFF2-40B4-BE49-F238E27FC236}">
                <a16:creationId xmlns:a16="http://schemas.microsoft.com/office/drawing/2014/main" id="{2CE29EA9-4A8E-ED66-F0AF-3D1BE4AA07AE}"/>
              </a:ext>
            </a:extLst>
          </p:cNvPr>
          <p:cNvSpPr/>
          <p:nvPr/>
        </p:nvSpPr>
        <p:spPr>
          <a:xfrm>
            <a:off x="7495314" y="4418723"/>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700" i="1" dirty="0"/>
              <a:t>Analysiert das </a:t>
            </a:r>
            <a:r>
              <a:rPr lang="en-GB" sz="700" i="1" dirty="0" err="1"/>
              <a:t>Unterstützungssystem</a:t>
            </a:r>
            <a:r>
              <a:rPr lang="en-GB" sz="700" i="1" dirty="0"/>
              <a:t> für Studenten</a:t>
            </a:r>
          </a:p>
        </p:txBody>
      </p:sp>
      <p:sp>
        <p:nvSpPr>
          <p:cNvPr id="49" name="Rechteck 48">
            <a:extLst>
              <a:ext uri="{FF2B5EF4-FFF2-40B4-BE49-F238E27FC236}">
                <a16:creationId xmlns:a16="http://schemas.microsoft.com/office/drawing/2014/main" id="{257B0C04-F568-64CB-C13C-B900B49AFDAB}"/>
              </a:ext>
            </a:extLst>
          </p:cNvPr>
          <p:cNvSpPr/>
          <p:nvPr/>
        </p:nvSpPr>
        <p:spPr>
          <a:xfrm>
            <a:off x="7495314" y="5495233"/>
            <a:ext cx="1505697" cy="34588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Auswertungen Feedback-Fragebogen</a:t>
            </a:r>
          </a:p>
        </p:txBody>
      </p:sp>
      <p:sp>
        <p:nvSpPr>
          <p:cNvPr id="50" name="Rechteck 49">
            <a:extLst>
              <a:ext uri="{FF2B5EF4-FFF2-40B4-BE49-F238E27FC236}">
                <a16:creationId xmlns:a16="http://schemas.microsoft.com/office/drawing/2014/main" id="{5C27497E-2429-B321-DE4D-95B20A19539C}"/>
              </a:ext>
            </a:extLst>
          </p:cNvPr>
          <p:cNvSpPr/>
          <p:nvPr/>
        </p:nvSpPr>
        <p:spPr>
          <a:xfrm>
            <a:off x="7495314" y="5049437"/>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 des Feedback-Systems</a:t>
            </a:r>
          </a:p>
        </p:txBody>
      </p:sp>
      <p:sp>
        <p:nvSpPr>
          <p:cNvPr id="51" name="Rechteck 50">
            <a:extLst>
              <a:ext uri="{FF2B5EF4-FFF2-40B4-BE49-F238E27FC236}">
                <a16:creationId xmlns:a16="http://schemas.microsoft.com/office/drawing/2014/main" id="{F49540FB-0DAD-4C45-FB3C-E3865B4C82C6}"/>
              </a:ext>
            </a:extLst>
          </p:cNvPr>
          <p:cNvSpPr/>
          <p:nvPr/>
        </p:nvSpPr>
        <p:spPr>
          <a:xfrm>
            <a:off x="9079634" y="1551828"/>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Gibt Feedback zur Website der Institution</a:t>
            </a:r>
          </a:p>
        </p:txBody>
      </p:sp>
      <p:sp>
        <p:nvSpPr>
          <p:cNvPr id="52" name="Rechteck 51">
            <a:extLst>
              <a:ext uri="{FF2B5EF4-FFF2-40B4-BE49-F238E27FC236}">
                <a16:creationId xmlns:a16="http://schemas.microsoft.com/office/drawing/2014/main" id="{4FEB4AFE-FCC6-6A59-F7E2-F61552321FC3}"/>
              </a:ext>
            </a:extLst>
          </p:cNvPr>
          <p:cNvSpPr/>
          <p:nvPr/>
        </p:nvSpPr>
        <p:spPr>
          <a:xfrm>
            <a:off x="9079633" y="1905119"/>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Gibt Feedback zum Blog der Institution</a:t>
            </a:r>
          </a:p>
        </p:txBody>
      </p:sp>
      <p:sp>
        <p:nvSpPr>
          <p:cNvPr id="53" name="Rechteck 52">
            <a:extLst>
              <a:ext uri="{FF2B5EF4-FFF2-40B4-BE49-F238E27FC236}">
                <a16:creationId xmlns:a16="http://schemas.microsoft.com/office/drawing/2014/main" id="{30E3D792-4CF9-9139-DEA7-806B184C4325}"/>
              </a:ext>
            </a:extLst>
          </p:cNvPr>
          <p:cNvSpPr/>
          <p:nvPr/>
        </p:nvSpPr>
        <p:spPr>
          <a:xfrm>
            <a:off x="9079635" y="2217011"/>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Gibt Feedback zum Newsletter der Institution</a:t>
            </a:r>
          </a:p>
        </p:txBody>
      </p:sp>
      <p:sp>
        <p:nvSpPr>
          <p:cNvPr id="54" name="Rechteck 53">
            <a:extLst>
              <a:ext uri="{FF2B5EF4-FFF2-40B4-BE49-F238E27FC236}">
                <a16:creationId xmlns:a16="http://schemas.microsoft.com/office/drawing/2014/main" id="{4390F984-B76E-1DBA-9672-C9FAF03C0FFB}"/>
              </a:ext>
            </a:extLst>
          </p:cNvPr>
          <p:cNvSpPr/>
          <p:nvPr/>
        </p:nvSpPr>
        <p:spPr>
          <a:xfrm>
            <a:off x="9079635" y="2606934"/>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Gibt Feedback zur institutionellen Politik</a:t>
            </a:r>
          </a:p>
        </p:txBody>
      </p:sp>
      <p:sp>
        <p:nvSpPr>
          <p:cNvPr id="55" name="Rechteck 54">
            <a:extLst>
              <a:ext uri="{FF2B5EF4-FFF2-40B4-BE49-F238E27FC236}">
                <a16:creationId xmlns:a16="http://schemas.microsoft.com/office/drawing/2014/main" id="{742FAF13-4473-DF83-76BB-5AE9488FC0CA}"/>
              </a:ext>
            </a:extLst>
          </p:cNvPr>
          <p:cNvSpPr/>
          <p:nvPr/>
        </p:nvSpPr>
        <p:spPr>
          <a:xfrm>
            <a:off x="9079635" y="3735135"/>
            <a:ext cx="1689562" cy="16714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Gibt Feedback zum Lehrplan</a:t>
            </a:r>
          </a:p>
        </p:txBody>
      </p:sp>
      <p:sp>
        <p:nvSpPr>
          <p:cNvPr id="56" name="Rechteck 55">
            <a:extLst>
              <a:ext uri="{FF2B5EF4-FFF2-40B4-BE49-F238E27FC236}">
                <a16:creationId xmlns:a16="http://schemas.microsoft.com/office/drawing/2014/main" id="{7C1E0731-7397-C9E9-7DF9-F8EAEF5C8FF0}"/>
              </a:ext>
            </a:extLst>
          </p:cNvPr>
          <p:cNvSpPr/>
          <p:nvPr/>
        </p:nvSpPr>
        <p:spPr>
          <a:xfrm>
            <a:off x="9079635" y="4415680"/>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700" i="1" dirty="0"/>
              <a:t>Gibt Feedback zum Unterstützungssystem für Studierende</a:t>
            </a:r>
          </a:p>
        </p:txBody>
      </p:sp>
      <p:sp>
        <p:nvSpPr>
          <p:cNvPr id="57" name="Rechteck 56">
            <a:extLst>
              <a:ext uri="{FF2B5EF4-FFF2-40B4-BE49-F238E27FC236}">
                <a16:creationId xmlns:a16="http://schemas.microsoft.com/office/drawing/2014/main" id="{B8862775-6711-4F0F-C44B-D0AC7B01AAD8}"/>
              </a:ext>
            </a:extLst>
          </p:cNvPr>
          <p:cNvSpPr/>
          <p:nvPr/>
        </p:nvSpPr>
        <p:spPr>
          <a:xfrm>
            <a:off x="9079635" y="5510251"/>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Gibt Feedback zum Feedback-Fragebogen</a:t>
            </a:r>
          </a:p>
        </p:txBody>
      </p:sp>
      <p:sp>
        <p:nvSpPr>
          <p:cNvPr id="58" name="Rechteck 57">
            <a:extLst>
              <a:ext uri="{FF2B5EF4-FFF2-40B4-BE49-F238E27FC236}">
                <a16:creationId xmlns:a16="http://schemas.microsoft.com/office/drawing/2014/main" id="{104AA280-4E10-03FD-92B4-A2DFC5270CD1}"/>
              </a:ext>
            </a:extLst>
          </p:cNvPr>
          <p:cNvSpPr/>
          <p:nvPr/>
        </p:nvSpPr>
        <p:spPr>
          <a:xfrm>
            <a:off x="9079635" y="5049437"/>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Gibt Feedback zum Feedback-System</a:t>
            </a:r>
          </a:p>
        </p:txBody>
      </p:sp>
      <p:sp>
        <p:nvSpPr>
          <p:cNvPr id="60" name="Rechteck 59">
            <a:extLst>
              <a:ext uri="{FF2B5EF4-FFF2-40B4-BE49-F238E27FC236}">
                <a16:creationId xmlns:a16="http://schemas.microsoft.com/office/drawing/2014/main" id="{34E430E1-91B4-B8B1-C958-5A8A8F41D9C2}"/>
              </a:ext>
            </a:extLst>
          </p:cNvPr>
          <p:cNvSpPr/>
          <p:nvPr/>
        </p:nvSpPr>
        <p:spPr>
          <a:xfrm>
            <a:off x="7495313" y="1276599"/>
            <a:ext cx="1505698" cy="20531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dirty="0"/>
              <a:t>Bewerter:</a:t>
            </a:r>
          </a:p>
        </p:txBody>
      </p:sp>
      <p:sp>
        <p:nvSpPr>
          <p:cNvPr id="61" name="Rechteck 60">
            <a:extLst>
              <a:ext uri="{FF2B5EF4-FFF2-40B4-BE49-F238E27FC236}">
                <a16:creationId xmlns:a16="http://schemas.microsoft.com/office/drawing/2014/main" id="{121A1EC3-4913-6976-CAFA-B2CC96F41B82}"/>
              </a:ext>
            </a:extLst>
          </p:cNvPr>
          <p:cNvSpPr/>
          <p:nvPr/>
        </p:nvSpPr>
        <p:spPr>
          <a:xfrm>
            <a:off x="9079633" y="1266208"/>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Bewerter:</a:t>
            </a:r>
          </a:p>
        </p:txBody>
      </p:sp>
    </p:spTree>
    <p:extLst>
      <p:ext uri="{BB962C8B-B14F-4D97-AF65-F5344CB8AC3E}">
        <p14:creationId xmlns:p14="http://schemas.microsoft.com/office/powerpoint/2010/main" val="2987297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718121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Experten-Feedback</a:t>
            </a:r>
            <a:br>
              <a:rPr lang="en-GB" dirty="0"/>
            </a:br>
            <a:r>
              <a:rPr lang="en-GB" dirty="0">
                <a:solidFill>
                  <a:schemeClr val="tx1">
                    <a:lumMod val="50000"/>
                    <a:lumOff val="50000"/>
                  </a:schemeClr>
                </a:solidFill>
              </a:rPr>
              <a:t>Beispiel: Benutzersicht (Feedback zu jedem Element)</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3921579473"/>
              </p:ext>
            </p:extLst>
          </p:nvPr>
        </p:nvGraphicFramePr>
        <p:xfrm>
          <a:off x="619303" y="1266208"/>
          <a:ext cx="3433156" cy="4899276"/>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2409764820"/>
                    </a:ext>
                  </a:extLst>
                </a:gridCol>
                <a:gridCol w="1623059">
                  <a:extLst>
                    <a:ext uri="{9D8B030D-6E8A-4147-A177-3AD203B41FA5}">
                      <a16:colId xmlns:a16="http://schemas.microsoft.com/office/drawing/2014/main" val="1143836846"/>
                    </a:ext>
                  </a:extLst>
                </a:gridCol>
              </a:tblGrid>
              <a:tr h="0">
                <a:tc>
                  <a:txBody>
                    <a:bodyPr/>
                    <a:lstStyle/>
                    <a:p>
                      <a:r>
                        <a:rPr lang="en-GB" sz="1000" dirty="0"/>
                        <a:t>Selbsteinschätzung</a:t>
                      </a:r>
                    </a:p>
                  </a:txBody>
                  <a:tcPr/>
                </a:tc>
                <a:tc>
                  <a:txBody>
                    <a:bodyPr/>
                    <a:lstStyle/>
                    <a:p>
                      <a:r>
                        <a:rPr lang="en-GB" sz="1000" dirty="0"/>
                        <a:t>Hochladen von Material</a:t>
                      </a:r>
                    </a:p>
                  </a:txBody>
                  <a:tcPr/>
                </a:tc>
                <a:extLst>
                  <a:ext uri="{0D108BD9-81ED-4DB2-BD59-A6C34878D82A}">
                    <a16:rowId xmlns:a16="http://schemas.microsoft.com/office/drawing/2014/main" val="2612408396"/>
                  </a:ext>
                </a:extLst>
              </a:tr>
              <a:tr h="874299">
                <a:tc>
                  <a:txBody>
                    <a:bodyPr/>
                    <a:lstStyle/>
                    <a:p>
                      <a:r>
                        <a:rPr lang="en-GB" sz="1000" dirty="0"/>
                        <a:t>Frage (18): Stakeholder-Kommunikation - Welche Kommunikationskanäle und -formen nutzen Sie für die Kommunikation?</a:t>
                      </a:r>
                    </a:p>
                  </a:txBody>
                  <a:tcPr/>
                </a:tc>
                <a:tc>
                  <a:txBody>
                    <a:bodyPr/>
                    <a:lstStyle/>
                    <a:p>
                      <a:r>
                        <a:rPr lang="en-GB" sz="1000" dirty="0"/>
                        <a:t>Link zu (falls vom Benutzer ausgewählt)</a:t>
                      </a:r>
                    </a:p>
                    <a:p>
                      <a:r>
                        <a:rPr lang="en-GB" sz="1000" dirty="0"/>
                        <a:t>- Website der Einrichtung</a:t>
                      </a:r>
                    </a:p>
                    <a:p>
                      <a:r>
                        <a:rPr lang="en-GB" sz="1000" dirty="0"/>
                        <a:t>- Blog der Einrichtung</a:t>
                      </a:r>
                    </a:p>
                    <a:p>
                      <a:r>
                        <a:rPr lang="en-GB" sz="1000" dirty="0"/>
                        <a:t>- Newsletter der Einrichtung</a:t>
                      </a:r>
                    </a:p>
                    <a:p>
                      <a:r>
                        <a:rPr lang="en-GB" sz="1000" dirty="0"/>
                        <a:t>- usw.</a:t>
                      </a:r>
                    </a:p>
                  </a:txBody>
                  <a:tcPr/>
                </a:tc>
                <a:extLst>
                  <a:ext uri="{0D108BD9-81ED-4DB2-BD59-A6C34878D82A}">
                    <a16:rowId xmlns:a16="http://schemas.microsoft.com/office/drawing/2014/main" val="2169036598"/>
                  </a:ext>
                </a:extLst>
              </a:tr>
              <a:tr h="874299">
                <a:tc>
                  <a:txBody>
                    <a:bodyPr/>
                    <a:lstStyle/>
                    <a:p>
                      <a:r>
                        <a:rPr lang="en-GB" sz="1000" dirty="0"/>
                        <a:t>Frage (22): Welche unabhängigen Qualitätsbewertungen sind in Ihrer Einrichtung eingebettet?</a:t>
                      </a:r>
                    </a:p>
                  </a:txBody>
                  <a:tcPr/>
                </a:tc>
                <a:tc>
                  <a:txBody>
                    <a:bodyPr/>
                    <a:lstStyle/>
                    <a:p>
                      <a:r>
                        <a:rPr lang="en-GB" sz="1000" dirty="0"/>
                        <a:t>(falls vom Benutzer ausgewählt)</a:t>
                      </a:r>
                    </a:p>
                    <a:p>
                      <a:r>
                        <a:rPr lang="en-GB" sz="1000" dirty="0"/>
                        <a:t>- institutionelle Politiken</a:t>
                      </a:r>
                    </a:p>
                    <a:p>
                      <a:r>
                        <a:rPr lang="en-GB" sz="1000" dirty="0"/>
                        <a:t>- usw.</a:t>
                      </a:r>
                    </a:p>
                  </a:txBody>
                  <a:tcPr/>
                </a:tc>
                <a:extLst>
                  <a:ext uri="{0D108BD9-81ED-4DB2-BD59-A6C34878D82A}">
                    <a16:rowId xmlns:a16="http://schemas.microsoft.com/office/drawing/2014/main" val="111872485"/>
                  </a:ext>
                </a:extLst>
              </a:tr>
              <a:tr h="874299">
                <a:tc>
                  <a:txBody>
                    <a:bodyPr/>
                    <a:lstStyle/>
                    <a:p>
                      <a:r>
                        <a:rPr lang="en-GB" sz="1000" dirty="0"/>
                        <a:t>Frage (24): Verfügt Ihre Einrichtung über eine gut durchdachte Lehrplanstruktur?</a:t>
                      </a:r>
                    </a:p>
                  </a:txBody>
                  <a:tcPr/>
                </a:tc>
                <a:tc>
                  <a:txBody>
                    <a:bodyPr/>
                    <a:lstStyle/>
                    <a:p>
                      <a:r>
                        <a:rPr lang="en-GB" sz="1000" dirty="0"/>
                        <a:t>(falls ja)</a:t>
                      </a:r>
                    </a:p>
                    <a:p>
                      <a:r>
                        <a:rPr lang="en-GB" sz="1000" dirty="0"/>
                        <a:t>- Hochladen des Lehrplans</a:t>
                      </a:r>
                    </a:p>
                  </a:txBody>
                  <a:tcPr/>
                </a:tc>
                <a:extLst>
                  <a:ext uri="{0D108BD9-81ED-4DB2-BD59-A6C34878D82A}">
                    <a16:rowId xmlns:a16="http://schemas.microsoft.com/office/drawing/2014/main" val="1492136471"/>
                  </a:ext>
                </a:extLst>
              </a:tr>
              <a:tr h="874299">
                <a:tc>
                  <a:txBody>
                    <a:bodyPr/>
                    <a:lstStyle/>
                    <a:p>
                      <a:r>
                        <a:rPr lang="en-GB" sz="1000" dirty="0"/>
                        <a:t>Frage (25): Verfügt Ihre Einrichtung über ein "Unterstützungssystem für Studierende"?</a:t>
                      </a:r>
                    </a:p>
                  </a:txBody>
                  <a:tcPr/>
                </a:tc>
                <a:tc>
                  <a:txBody>
                    <a:bodyPr/>
                    <a:lstStyle/>
                    <a:p>
                      <a:r>
                        <a:rPr lang="en-GB" sz="1000" dirty="0"/>
                        <a:t>(falls ja)</a:t>
                      </a:r>
                    </a:p>
                    <a:p>
                      <a:r>
                        <a:rPr lang="en-GB" sz="1000" dirty="0"/>
                        <a:t>- Link zum Unterstützungssystem für Studenten</a:t>
                      </a:r>
                    </a:p>
                  </a:txBody>
                  <a:tcPr/>
                </a:tc>
                <a:extLst>
                  <a:ext uri="{0D108BD9-81ED-4DB2-BD59-A6C34878D82A}">
                    <a16:rowId xmlns:a16="http://schemas.microsoft.com/office/drawing/2014/main" val="1508746938"/>
                  </a:ext>
                </a:extLst>
              </a:tr>
              <a:tr h="874299">
                <a:tc>
                  <a:txBody>
                    <a:bodyPr/>
                    <a:lstStyle/>
                    <a:p>
                      <a:r>
                        <a:rPr lang="en-GB" sz="1000" dirty="0"/>
                        <a:t>Frage (28): Verfügt Ihre Einrichtung über ein Feedback-System?</a:t>
                      </a:r>
                    </a:p>
                  </a:txBody>
                  <a:tcPr/>
                </a:tc>
                <a:tc>
                  <a:txBody>
                    <a:bodyPr/>
                    <a:lstStyle/>
                    <a:p>
                      <a:r>
                        <a:rPr lang="en-GB" sz="1000" dirty="0"/>
                        <a:t>(falls ja)</a:t>
                      </a:r>
                    </a:p>
                    <a:p>
                      <a:r>
                        <a:rPr lang="en-GB" sz="1000" dirty="0"/>
                        <a:t>- Upload des Feedback-Systems</a:t>
                      </a:r>
                    </a:p>
                    <a:p>
                      <a:r>
                        <a:rPr lang="en-GB" sz="1000" dirty="0"/>
                        <a:t>- Hochladen des Feedback-Fragebogens usw.</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564822"/>
            <a:ext cx="1603664"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i="1" dirty="0"/>
              <a:t>Link zur Website der Einrichtung</a:t>
            </a:r>
          </a:p>
        </p:txBody>
      </p:sp>
      <p:sp>
        <p:nvSpPr>
          <p:cNvPr id="6" name="Rechteck 5">
            <a:extLst>
              <a:ext uri="{FF2B5EF4-FFF2-40B4-BE49-F238E27FC236}">
                <a16:creationId xmlns:a16="http://schemas.microsoft.com/office/drawing/2014/main" id="{07E5D9CE-F4F0-195A-7FB6-F15E04FB6858}"/>
              </a:ext>
            </a:extLst>
          </p:cNvPr>
          <p:cNvSpPr/>
          <p:nvPr/>
        </p:nvSpPr>
        <p:spPr>
          <a:xfrm>
            <a:off x="4069779" y="1852302"/>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900" i="1" dirty="0"/>
              <a:t>Link zum Blog der Institution</a:t>
            </a:r>
          </a:p>
        </p:txBody>
      </p:sp>
      <p:sp>
        <p:nvSpPr>
          <p:cNvPr id="26" name="Rechteck 25">
            <a:extLst>
              <a:ext uri="{FF2B5EF4-FFF2-40B4-BE49-F238E27FC236}">
                <a16:creationId xmlns:a16="http://schemas.microsoft.com/office/drawing/2014/main" id="{5572A39E-226C-E7D1-D0FB-88B99272D17C}"/>
              </a:ext>
            </a:extLst>
          </p:cNvPr>
          <p:cNvSpPr/>
          <p:nvPr/>
        </p:nvSpPr>
        <p:spPr>
          <a:xfrm>
            <a:off x="4069779" y="2129392"/>
            <a:ext cx="1603664" cy="2266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i="1" dirty="0"/>
              <a:t>Link zum Newsletter der Einrichtung</a:t>
            </a:r>
          </a:p>
        </p:txBody>
      </p:sp>
      <p:sp>
        <p:nvSpPr>
          <p:cNvPr id="27" name="Rechteck 26">
            <a:extLst>
              <a:ext uri="{FF2B5EF4-FFF2-40B4-BE49-F238E27FC236}">
                <a16:creationId xmlns:a16="http://schemas.microsoft.com/office/drawing/2014/main" id="{0D7CE07B-4FC5-B102-4647-43725BB8A222}"/>
              </a:ext>
            </a:extLst>
          </p:cNvPr>
          <p:cNvSpPr/>
          <p:nvPr/>
        </p:nvSpPr>
        <p:spPr>
          <a:xfrm>
            <a:off x="4069778" y="1276599"/>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Der Benutzer gibt ein:</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549743"/>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der institutionellen Politik</a:t>
            </a:r>
          </a:p>
        </p:txBody>
      </p:sp>
      <p:sp>
        <p:nvSpPr>
          <p:cNvPr id="30" name="Rechteck 29">
            <a:extLst>
              <a:ext uri="{FF2B5EF4-FFF2-40B4-BE49-F238E27FC236}">
                <a16:creationId xmlns:a16="http://schemas.microsoft.com/office/drawing/2014/main" id="{AB21AE7D-7E10-9145-0FA3-155328FB62BC}"/>
              </a:ext>
            </a:extLst>
          </p:cNvPr>
          <p:cNvSpPr/>
          <p:nvPr/>
        </p:nvSpPr>
        <p:spPr>
          <a:xfrm>
            <a:off x="4069778" y="3621359"/>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Hochladen des Lehrplans</a:t>
            </a:r>
          </a:p>
        </p:txBody>
      </p:sp>
      <p:sp>
        <p:nvSpPr>
          <p:cNvPr id="31" name="Rechteck 30">
            <a:extLst>
              <a:ext uri="{FF2B5EF4-FFF2-40B4-BE49-F238E27FC236}">
                <a16:creationId xmlns:a16="http://schemas.microsoft.com/office/drawing/2014/main" id="{FF981598-E785-D21F-5E47-B32FB3655C05}"/>
              </a:ext>
            </a:extLst>
          </p:cNvPr>
          <p:cNvSpPr/>
          <p:nvPr/>
        </p:nvSpPr>
        <p:spPr>
          <a:xfrm>
            <a:off x="4106838" y="4418723"/>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i="1" dirty="0"/>
              <a:t>Link zum Unterstützungssystem für Studierende</a:t>
            </a:r>
          </a:p>
        </p:txBody>
      </p:sp>
      <p:sp>
        <p:nvSpPr>
          <p:cNvPr id="32" name="Rechteck 31">
            <a:extLst>
              <a:ext uri="{FF2B5EF4-FFF2-40B4-BE49-F238E27FC236}">
                <a16:creationId xmlns:a16="http://schemas.microsoft.com/office/drawing/2014/main" id="{3334898A-81F7-140C-9CAC-940ADE30662D}"/>
              </a:ext>
            </a:extLst>
          </p:cNvPr>
          <p:cNvSpPr/>
          <p:nvPr/>
        </p:nvSpPr>
        <p:spPr>
          <a:xfrm>
            <a:off x="4106838" y="5074369"/>
            <a:ext cx="1566604" cy="2755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des Feedback-Systems</a:t>
            </a:r>
          </a:p>
        </p:txBody>
      </p:sp>
      <p:sp>
        <p:nvSpPr>
          <p:cNvPr id="33" name="Rechteck 32">
            <a:extLst>
              <a:ext uri="{FF2B5EF4-FFF2-40B4-BE49-F238E27FC236}">
                <a16:creationId xmlns:a16="http://schemas.microsoft.com/office/drawing/2014/main" id="{3148D207-11F6-0DB8-45F9-79E3019A990A}"/>
              </a:ext>
            </a:extLst>
          </p:cNvPr>
          <p:cNvSpPr/>
          <p:nvPr/>
        </p:nvSpPr>
        <p:spPr>
          <a:xfrm>
            <a:off x="4106838" y="5446607"/>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Hochladen des Feedback-Fragebogens</a:t>
            </a:r>
          </a:p>
        </p:txBody>
      </p:sp>
      <p:sp>
        <p:nvSpPr>
          <p:cNvPr id="51" name="Rechteck 50">
            <a:extLst>
              <a:ext uri="{FF2B5EF4-FFF2-40B4-BE49-F238E27FC236}">
                <a16:creationId xmlns:a16="http://schemas.microsoft.com/office/drawing/2014/main" id="{F49540FB-0DAD-4C45-FB3C-E3865B4C82C6}"/>
              </a:ext>
            </a:extLst>
          </p:cNvPr>
          <p:cNvSpPr/>
          <p:nvPr/>
        </p:nvSpPr>
        <p:spPr>
          <a:xfrm>
            <a:off x="5744151" y="1551828"/>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auf der Website der Einrichtung</a:t>
            </a:r>
          </a:p>
        </p:txBody>
      </p:sp>
      <p:sp>
        <p:nvSpPr>
          <p:cNvPr id="52" name="Rechteck 51">
            <a:extLst>
              <a:ext uri="{FF2B5EF4-FFF2-40B4-BE49-F238E27FC236}">
                <a16:creationId xmlns:a16="http://schemas.microsoft.com/office/drawing/2014/main" id="{4FEB4AFE-FCC6-6A59-F7E2-F61552321FC3}"/>
              </a:ext>
            </a:extLst>
          </p:cNvPr>
          <p:cNvSpPr/>
          <p:nvPr/>
        </p:nvSpPr>
        <p:spPr>
          <a:xfrm>
            <a:off x="5744150" y="1905119"/>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zum Blog der Einrichtung</a:t>
            </a:r>
          </a:p>
        </p:txBody>
      </p:sp>
      <p:sp>
        <p:nvSpPr>
          <p:cNvPr id="53" name="Rechteck 52">
            <a:extLst>
              <a:ext uri="{FF2B5EF4-FFF2-40B4-BE49-F238E27FC236}">
                <a16:creationId xmlns:a16="http://schemas.microsoft.com/office/drawing/2014/main" id="{30E3D792-4CF9-9139-DEA7-806B184C4325}"/>
              </a:ext>
            </a:extLst>
          </p:cNvPr>
          <p:cNvSpPr/>
          <p:nvPr/>
        </p:nvSpPr>
        <p:spPr>
          <a:xfrm>
            <a:off x="5744152" y="2217011"/>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zum Newsletter der Institution</a:t>
            </a:r>
          </a:p>
        </p:txBody>
      </p:sp>
      <p:sp>
        <p:nvSpPr>
          <p:cNvPr id="54" name="Rechteck 53">
            <a:extLst>
              <a:ext uri="{FF2B5EF4-FFF2-40B4-BE49-F238E27FC236}">
                <a16:creationId xmlns:a16="http://schemas.microsoft.com/office/drawing/2014/main" id="{4390F984-B76E-1DBA-9672-C9FAF03C0FFB}"/>
              </a:ext>
            </a:extLst>
          </p:cNvPr>
          <p:cNvSpPr/>
          <p:nvPr/>
        </p:nvSpPr>
        <p:spPr>
          <a:xfrm>
            <a:off x="5744152" y="2606934"/>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zur institutionellen Politik</a:t>
            </a:r>
          </a:p>
        </p:txBody>
      </p:sp>
      <p:sp>
        <p:nvSpPr>
          <p:cNvPr id="55" name="Rechteck 54">
            <a:extLst>
              <a:ext uri="{FF2B5EF4-FFF2-40B4-BE49-F238E27FC236}">
                <a16:creationId xmlns:a16="http://schemas.microsoft.com/office/drawing/2014/main" id="{742FAF13-4473-DF83-76BB-5AE9488FC0CA}"/>
              </a:ext>
            </a:extLst>
          </p:cNvPr>
          <p:cNvSpPr/>
          <p:nvPr/>
        </p:nvSpPr>
        <p:spPr>
          <a:xfrm>
            <a:off x="5744152" y="3735135"/>
            <a:ext cx="1689562" cy="16714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zum Lehrplan</a:t>
            </a:r>
          </a:p>
        </p:txBody>
      </p:sp>
      <p:sp>
        <p:nvSpPr>
          <p:cNvPr id="56" name="Rechteck 55">
            <a:extLst>
              <a:ext uri="{FF2B5EF4-FFF2-40B4-BE49-F238E27FC236}">
                <a16:creationId xmlns:a16="http://schemas.microsoft.com/office/drawing/2014/main" id="{7C1E0731-7397-C9E9-7DF9-F8EAEF5C8FF0}"/>
              </a:ext>
            </a:extLst>
          </p:cNvPr>
          <p:cNvSpPr/>
          <p:nvPr/>
        </p:nvSpPr>
        <p:spPr>
          <a:xfrm>
            <a:off x="5744152" y="4415679"/>
            <a:ext cx="1689562" cy="47341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zum Unterstützungssystem für Studierende</a:t>
            </a:r>
          </a:p>
        </p:txBody>
      </p:sp>
      <p:sp>
        <p:nvSpPr>
          <p:cNvPr id="57" name="Rechteck 56">
            <a:extLst>
              <a:ext uri="{FF2B5EF4-FFF2-40B4-BE49-F238E27FC236}">
                <a16:creationId xmlns:a16="http://schemas.microsoft.com/office/drawing/2014/main" id="{B8862775-6711-4F0F-C44B-D0AC7B01AAD8}"/>
              </a:ext>
            </a:extLst>
          </p:cNvPr>
          <p:cNvSpPr/>
          <p:nvPr/>
        </p:nvSpPr>
        <p:spPr>
          <a:xfrm>
            <a:off x="5744152" y="5510251"/>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Rückmeldung zum Feedback-Fragebogen</a:t>
            </a:r>
          </a:p>
        </p:txBody>
      </p:sp>
      <p:sp>
        <p:nvSpPr>
          <p:cNvPr id="58" name="Rechteck 57">
            <a:extLst>
              <a:ext uri="{FF2B5EF4-FFF2-40B4-BE49-F238E27FC236}">
                <a16:creationId xmlns:a16="http://schemas.microsoft.com/office/drawing/2014/main" id="{104AA280-4E10-03FD-92B4-A2DFC5270CD1}"/>
              </a:ext>
            </a:extLst>
          </p:cNvPr>
          <p:cNvSpPr/>
          <p:nvPr/>
        </p:nvSpPr>
        <p:spPr>
          <a:xfrm>
            <a:off x="5744152" y="5049437"/>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zum Feedback-System</a:t>
            </a:r>
          </a:p>
        </p:txBody>
      </p:sp>
      <p:sp>
        <p:nvSpPr>
          <p:cNvPr id="61" name="Rechteck 60">
            <a:extLst>
              <a:ext uri="{FF2B5EF4-FFF2-40B4-BE49-F238E27FC236}">
                <a16:creationId xmlns:a16="http://schemas.microsoft.com/office/drawing/2014/main" id="{121A1EC3-4913-6976-CAFA-B2CC96F41B82}"/>
              </a:ext>
            </a:extLst>
          </p:cNvPr>
          <p:cNvSpPr/>
          <p:nvPr/>
        </p:nvSpPr>
        <p:spPr>
          <a:xfrm>
            <a:off x="5744150" y="1266208"/>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Feedback des Bewerters:</a:t>
            </a:r>
          </a:p>
        </p:txBody>
      </p:sp>
      <p:sp>
        <p:nvSpPr>
          <p:cNvPr id="18" name="Rechteck 17">
            <a:extLst>
              <a:ext uri="{FF2B5EF4-FFF2-40B4-BE49-F238E27FC236}">
                <a16:creationId xmlns:a16="http://schemas.microsoft.com/office/drawing/2014/main" id="{29FEE7D5-AF41-E4A7-9E72-0BABB6BFFA53}"/>
              </a:ext>
            </a:extLst>
          </p:cNvPr>
          <p:cNvSpPr/>
          <p:nvPr/>
        </p:nvSpPr>
        <p:spPr>
          <a:xfrm>
            <a:off x="8291947" y="3364530"/>
            <a:ext cx="3433156" cy="1104087"/>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Der Evaluator kann eine Benachrichtigung senden, wenn Materialien fehlen</a:t>
            </a:r>
          </a:p>
        </p:txBody>
      </p:sp>
      <p:sp>
        <p:nvSpPr>
          <p:cNvPr id="19" name="Rechteck 18">
            <a:extLst>
              <a:ext uri="{FF2B5EF4-FFF2-40B4-BE49-F238E27FC236}">
                <a16:creationId xmlns:a16="http://schemas.microsoft.com/office/drawing/2014/main" id="{3E618C89-15EF-63B1-817C-A865C0EE1985}"/>
              </a:ext>
            </a:extLst>
          </p:cNvPr>
          <p:cNvSpPr/>
          <p:nvPr/>
        </p:nvSpPr>
        <p:spPr>
          <a:xfrm>
            <a:off x="8291947" y="4764609"/>
            <a:ext cx="3433156" cy="110408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Allgemeines Feedback des Evaluators an den Benutzer</a:t>
            </a:r>
          </a:p>
          <a:p>
            <a:pPr algn="ctr"/>
            <a:r>
              <a:rPr lang="en-GB" i="1" dirty="0"/>
              <a:t>- positive und negative Eindrücke</a:t>
            </a:r>
          </a:p>
        </p:txBody>
      </p:sp>
      <p:sp>
        <p:nvSpPr>
          <p:cNvPr id="20" name="Pfeil: nach rechts 19">
            <a:extLst>
              <a:ext uri="{FF2B5EF4-FFF2-40B4-BE49-F238E27FC236}">
                <a16:creationId xmlns:a16="http://schemas.microsoft.com/office/drawing/2014/main" id="{47978E39-34E9-CD39-4DA2-6DCA01C86F60}"/>
              </a:ext>
            </a:extLst>
          </p:cNvPr>
          <p:cNvSpPr/>
          <p:nvPr/>
        </p:nvSpPr>
        <p:spPr>
          <a:xfrm>
            <a:off x="7599215" y="5137326"/>
            <a:ext cx="540328" cy="509155"/>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solidFill>
                <a:schemeClr val="tx1">
                  <a:lumMod val="50000"/>
                  <a:lumOff val="50000"/>
                </a:schemeClr>
              </a:solidFill>
            </a:endParaRPr>
          </a:p>
        </p:txBody>
      </p:sp>
    </p:spTree>
    <p:extLst>
      <p:ext uri="{BB962C8B-B14F-4D97-AF65-F5344CB8AC3E}">
        <p14:creationId xmlns:p14="http://schemas.microsoft.com/office/powerpoint/2010/main" val="123423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7856630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Experten-Feedback</a:t>
            </a:r>
            <a:br>
              <a:rPr lang="en-GB" dirty="0"/>
            </a:br>
            <a:r>
              <a:rPr lang="en-GB" dirty="0">
                <a:solidFill>
                  <a:schemeClr val="tx1">
                    <a:lumMod val="50000"/>
                    <a:lumOff val="50000"/>
                  </a:schemeClr>
                </a:solidFill>
              </a:rPr>
              <a:t>Beispiel: Sicht des Nutzers (Teil 2: Gesamtfeedback)</a:t>
            </a:r>
          </a:p>
        </p:txBody>
      </p:sp>
      <p:sp>
        <p:nvSpPr>
          <p:cNvPr id="11" name="Rechteck 10">
            <a:extLst>
              <a:ext uri="{FF2B5EF4-FFF2-40B4-BE49-F238E27FC236}">
                <a16:creationId xmlns:a16="http://schemas.microsoft.com/office/drawing/2014/main" id="{1E5DC09C-8B1C-7C3F-FDE6-3A10B163DA71}"/>
              </a:ext>
            </a:extLst>
          </p:cNvPr>
          <p:cNvSpPr/>
          <p:nvPr/>
        </p:nvSpPr>
        <p:spPr>
          <a:xfrm>
            <a:off x="1246909" y="1537855"/>
            <a:ext cx="6452755" cy="2795154"/>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Allgemeines Feedback des Evaluators an den Benutzer</a:t>
            </a:r>
          </a:p>
          <a:p>
            <a:pPr algn="ctr"/>
            <a:r>
              <a:rPr lang="en-GB" i="1" dirty="0"/>
              <a:t>- positive und negative Eindrücke</a:t>
            </a:r>
          </a:p>
        </p:txBody>
      </p:sp>
    </p:spTree>
    <p:extLst>
      <p:ext uri="{BB962C8B-B14F-4D97-AF65-F5344CB8AC3E}">
        <p14:creationId xmlns:p14="http://schemas.microsoft.com/office/powerpoint/2010/main" val="420676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Bewertung von Materialien</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8148215"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2089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v="urn:schemas-microsoft-com:vml" xmlns:a16="http://schemas.microsoft.com/office/drawing/2014/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8433979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p:txBody>
          <a:bodyPr vert="horz"/>
          <a:lstStyle/>
          <a:p>
            <a:r>
              <a:rPr lang="en-GB" dirty="0"/>
              <a:t>1. Hochladen von Material</a:t>
            </a:r>
          </a:p>
        </p:txBody>
      </p:sp>
      <p:sp>
        <p:nvSpPr>
          <p:cNvPr id="3" name="Inhaltsplatzhalter 2">
            <a:extLst>
              <a:ext uri="{FF2B5EF4-FFF2-40B4-BE49-F238E27FC236}">
                <a16:creationId xmlns:a16="http://schemas.microsoft.com/office/drawing/2014/main" id="{FAD0590F-B208-1626-2603-28CA016C7295}"/>
              </a:ext>
            </a:extLst>
          </p:cNvPr>
          <p:cNvSpPr>
            <a:spLocks noGrp="1"/>
          </p:cNvSpPr>
          <p:nvPr>
            <p:ph idx="1"/>
          </p:nvPr>
        </p:nvSpPr>
        <p:spPr/>
        <p:txBody>
          <a:bodyPr/>
          <a:lstStyle/>
          <a:p>
            <a:pPr>
              <a:buFont typeface="Arial" panose="020B0604020202020204" pitchFamily="34" charset="0"/>
              <a:buChar char="•"/>
            </a:pPr>
            <a:r>
              <a:rPr lang="en-GB" dirty="0"/>
              <a:t> Das Hochladen von Material steht im Zusammenhang mit der Selbstbewertung des Tools.</a:t>
            </a:r>
          </a:p>
          <a:p>
            <a:pPr>
              <a:buFont typeface="Arial" panose="020B0604020202020204" pitchFamily="34" charset="0"/>
              <a:buChar char="•"/>
            </a:pPr>
            <a:r>
              <a:rPr lang="en-GB" dirty="0"/>
              <a:t> Der Benutzer wird aufgefordert, die Materialien hochzuladen, die er zuvor eingegeben hat.</a:t>
            </a:r>
          </a:p>
          <a:p>
            <a:pPr>
              <a:buFont typeface="Arial" panose="020B0604020202020204" pitchFamily="34" charset="0"/>
              <a:buChar char="•"/>
            </a:pPr>
            <a:r>
              <a:rPr lang="en-GB" dirty="0"/>
              <a:t> Die hochgeladenen Materialien können dann vom Bewerter eingesehen oder heruntergeladen werden.</a:t>
            </a:r>
          </a:p>
        </p:txBody>
      </p:sp>
    </p:spTree>
    <p:extLst>
      <p:ext uri="{BB962C8B-B14F-4D97-AF65-F5344CB8AC3E}">
        <p14:creationId xmlns:p14="http://schemas.microsoft.com/office/powerpoint/2010/main" val="272774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2406170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III System-/Institutsakkreditierung</a:t>
            </a:r>
            <a:br>
              <a:rPr lang="en-GB" sz="4000" dirty="0">
                <a:solidFill>
                  <a:schemeClr val="tx1">
                    <a:lumMod val="50000"/>
                    <a:lumOff val="50000"/>
                  </a:schemeClr>
                </a:solidFill>
              </a:rPr>
            </a:br>
            <a:r>
              <a:rPr lang="en-GB" sz="4000" dirty="0">
                <a:solidFill>
                  <a:schemeClr val="tx1">
                    <a:lumMod val="50000"/>
                    <a:lumOff val="50000"/>
                  </a:schemeClr>
                </a:solidFill>
              </a:rPr>
              <a:t>III.I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184733460"/>
              </p:ext>
            </p:extLst>
          </p:nvPr>
        </p:nvGraphicFramePr>
        <p:xfrm>
          <a:off x="1097280" y="2192946"/>
          <a:ext cx="9127374" cy="3134555"/>
        </p:xfrm>
        <a:graphic>
          <a:graphicData uri="http://schemas.openxmlformats.org/drawingml/2006/table">
            <a:tbl>
              <a:tblPr firstRow="1" bandRow="1">
                <a:tableStyleId>{5C22544A-7EE6-4342-B048-85BDC9FD1C3A}</a:tableStyleId>
              </a:tblPr>
              <a:tblGrid>
                <a:gridCol w="4381281">
                  <a:extLst>
                    <a:ext uri="{9D8B030D-6E8A-4147-A177-3AD203B41FA5}">
                      <a16:colId xmlns:a16="http://schemas.microsoft.com/office/drawing/2014/main" val="378527794"/>
                    </a:ext>
                  </a:extLst>
                </a:gridCol>
                <a:gridCol w="637535">
                  <a:extLst>
                    <a:ext uri="{9D8B030D-6E8A-4147-A177-3AD203B41FA5}">
                      <a16:colId xmlns:a16="http://schemas.microsoft.com/office/drawing/2014/main" val="2589053697"/>
                    </a:ext>
                  </a:extLst>
                </a:gridCol>
                <a:gridCol w="4108558">
                  <a:extLst>
                    <a:ext uri="{9D8B030D-6E8A-4147-A177-3AD203B41FA5}">
                      <a16:colId xmlns:a16="http://schemas.microsoft.com/office/drawing/2014/main" val="55797610"/>
                    </a:ext>
                  </a:extLst>
                </a:gridCol>
              </a:tblGrid>
              <a:tr h="278183">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1305755">
                <a:tc>
                  <a:txBody>
                    <a:bodyPr/>
                    <a:lstStyle/>
                    <a:p>
                      <a:r>
                        <a:rPr lang="en-GB" dirty="0"/>
                        <a:t>Frage (8): Verfügt Ihre Einrichtung über ein Qualitätsmanagementsystem?</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Schaltfläche "Qualitätsmanagementsystem hochladen</a:t>
                      </a:r>
                    </a:p>
                    <a:p>
                      <a:endParaRPr lang="en-GB" dirty="0"/>
                    </a:p>
                    <a:p>
                      <a:r>
                        <a:rPr lang="en-GB" dirty="0"/>
                        <a:t>z.B. könnte der Benutzer sein QM-Dokument hochladen</a:t>
                      </a:r>
                    </a:p>
                  </a:txBody>
                  <a:tcPr/>
                </a:tc>
                <a:extLst>
                  <a:ext uri="{0D108BD9-81ED-4DB2-BD59-A6C34878D82A}">
                    <a16:rowId xmlns:a16="http://schemas.microsoft.com/office/drawing/2014/main" val="4224333432"/>
                  </a:ext>
                </a:extLst>
              </a:tr>
              <a:tr h="1305755">
                <a:tc>
                  <a:txBody>
                    <a:bodyPr/>
                    <a:lstStyle/>
                    <a:p>
                      <a:r>
                        <a:rPr lang="en-GB" dirty="0"/>
                        <a:t>Frage (8.2): Verfügt Ihre Einrichtung über ein Qualitätsmanagementsystem nach der ISO-Norm?</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Schaltfläche für ISO-Zertifikat hochladen</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461992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III System-/Institutsakkreditierung</a:t>
            </a:r>
            <a:br>
              <a:rPr lang="en-GB" sz="4000" dirty="0">
                <a:solidFill>
                  <a:schemeClr val="tx1">
                    <a:lumMod val="50000"/>
                    <a:lumOff val="50000"/>
                  </a:schemeClr>
                </a:solidFill>
              </a:rPr>
            </a:br>
            <a:r>
              <a:rPr lang="en-GB" sz="4000" dirty="0">
                <a:solidFill>
                  <a:schemeClr val="tx1">
                    <a:lumMod val="50000"/>
                    <a:lumOff val="50000"/>
                  </a:schemeClr>
                </a:solidFill>
              </a:rPr>
              <a:t>III.I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370827068"/>
              </p:ext>
            </p:extLst>
          </p:nvPr>
        </p:nvGraphicFramePr>
        <p:xfrm>
          <a:off x="1097280" y="2081993"/>
          <a:ext cx="9174876" cy="2178280"/>
        </p:xfrm>
        <a:graphic>
          <a:graphicData uri="http://schemas.openxmlformats.org/drawingml/2006/table">
            <a:tbl>
              <a:tblPr firstRow="1" bandRow="1">
                <a:tableStyleId>{5C22544A-7EE6-4342-B048-85BDC9FD1C3A}</a:tableStyleId>
              </a:tblPr>
              <a:tblGrid>
                <a:gridCol w="4404083">
                  <a:extLst>
                    <a:ext uri="{9D8B030D-6E8A-4147-A177-3AD203B41FA5}">
                      <a16:colId xmlns:a16="http://schemas.microsoft.com/office/drawing/2014/main" val="378527794"/>
                    </a:ext>
                  </a:extLst>
                </a:gridCol>
                <a:gridCol w="640853">
                  <a:extLst>
                    <a:ext uri="{9D8B030D-6E8A-4147-A177-3AD203B41FA5}">
                      <a16:colId xmlns:a16="http://schemas.microsoft.com/office/drawing/2014/main" val="2589053697"/>
                    </a:ext>
                  </a:extLst>
                </a:gridCol>
                <a:gridCol w="4129940">
                  <a:extLst>
                    <a:ext uri="{9D8B030D-6E8A-4147-A177-3AD203B41FA5}">
                      <a16:colId xmlns:a16="http://schemas.microsoft.com/office/drawing/2014/main" val="55797610"/>
                    </a:ext>
                  </a:extLst>
                </a:gridCol>
              </a:tblGrid>
              <a:tr h="288472">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974203">
                <a:tc>
                  <a:txBody>
                    <a:bodyPr/>
                    <a:lstStyle/>
                    <a:p>
                      <a:r>
                        <a:rPr lang="en-GB" dirty="0"/>
                        <a:t>Frage (9): Werden die Bewerbungen der Arbeitnehmer überprüft?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der Checkliste für die Einstellung von Mitarbeitern</a:t>
                      </a:r>
                    </a:p>
                  </a:txBody>
                  <a:tcPr/>
                </a:tc>
                <a:extLst>
                  <a:ext uri="{0D108BD9-81ED-4DB2-BD59-A6C34878D82A}">
                    <a16:rowId xmlns:a16="http://schemas.microsoft.com/office/drawing/2014/main" val="4224333432"/>
                  </a:ext>
                </a:extLst>
              </a:tr>
              <a:tr h="838317">
                <a:tc>
                  <a:txBody>
                    <a:bodyPr/>
                    <a:lstStyle/>
                    <a:p>
                      <a:r>
                        <a:rPr lang="en-GB" dirty="0"/>
                        <a:t>Frage (11): Leistungskennzahlen für jede Stelle verfügbar?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von Leistungskennzahlen für jeden Auftrag</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193615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III System-/Institutsakkreditierung</a:t>
            </a:r>
            <a:br>
              <a:rPr lang="en-GB" sz="4000" dirty="0">
                <a:solidFill>
                  <a:schemeClr val="tx1">
                    <a:lumMod val="50000"/>
                    <a:lumOff val="50000"/>
                  </a:schemeClr>
                </a:solidFill>
              </a:rPr>
            </a:br>
            <a:r>
              <a:rPr lang="en-GB" sz="4000" dirty="0">
                <a:solidFill>
                  <a:schemeClr val="tx1">
                    <a:lumMod val="50000"/>
                    <a:lumOff val="50000"/>
                  </a:schemeClr>
                </a:solidFill>
              </a:rPr>
              <a:t>III.I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689740792"/>
              </p:ext>
            </p:extLst>
          </p:nvPr>
        </p:nvGraphicFramePr>
        <p:xfrm>
          <a:off x="1097280" y="2068023"/>
          <a:ext cx="9317380" cy="2721954"/>
        </p:xfrm>
        <a:graphic>
          <a:graphicData uri="http://schemas.openxmlformats.org/drawingml/2006/table">
            <a:tbl>
              <a:tblPr firstRow="1" bandRow="1">
                <a:tableStyleId>{5C22544A-7EE6-4342-B048-85BDC9FD1C3A}</a:tableStyleId>
              </a:tblPr>
              <a:tblGrid>
                <a:gridCol w="4472487">
                  <a:extLst>
                    <a:ext uri="{9D8B030D-6E8A-4147-A177-3AD203B41FA5}">
                      <a16:colId xmlns:a16="http://schemas.microsoft.com/office/drawing/2014/main" val="378527794"/>
                    </a:ext>
                  </a:extLst>
                </a:gridCol>
                <a:gridCol w="650807">
                  <a:extLst>
                    <a:ext uri="{9D8B030D-6E8A-4147-A177-3AD203B41FA5}">
                      <a16:colId xmlns:a16="http://schemas.microsoft.com/office/drawing/2014/main" val="2589053697"/>
                    </a:ext>
                  </a:extLst>
                </a:gridCol>
                <a:gridCol w="4194086">
                  <a:extLst>
                    <a:ext uri="{9D8B030D-6E8A-4147-A177-3AD203B41FA5}">
                      <a16:colId xmlns:a16="http://schemas.microsoft.com/office/drawing/2014/main" val="55797610"/>
                    </a:ext>
                  </a:extLst>
                </a:gridCol>
              </a:tblGrid>
              <a:tr h="332404">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1317103">
                <a:tc>
                  <a:txBody>
                    <a:bodyPr/>
                    <a:lstStyle/>
                    <a:p>
                      <a:r>
                        <a:rPr lang="en-GB" dirty="0"/>
                        <a:t>Frage (12): Kontinuierliche Schulungen und Entwicklung (laufende Schulungen)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einer Übersicht über kontinuierliche Schulungen und Entwicklung (laufende Schulungen)</a:t>
                      </a:r>
                    </a:p>
                  </a:txBody>
                  <a:tcPr/>
                </a:tc>
                <a:extLst>
                  <a:ext uri="{0D108BD9-81ED-4DB2-BD59-A6C34878D82A}">
                    <a16:rowId xmlns:a16="http://schemas.microsoft.com/office/drawing/2014/main" val="4224333432"/>
                  </a:ext>
                </a:extLst>
              </a:tr>
              <a:tr h="1039091">
                <a:tc>
                  <a:txBody>
                    <a:bodyPr/>
                    <a:lstStyle/>
                    <a:p>
                      <a:r>
                        <a:rPr lang="en-GB" dirty="0"/>
                        <a:t>Frage (13): Regelmäßige Leistungsbewertungen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des Leistungsbewertungsbogens</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70634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Hochladen von Material</a:t>
            </a:r>
            <a:br>
              <a:rPr lang="en-GB" dirty="0"/>
            </a:br>
            <a:r>
              <a:rPr lang="en-GB" sz="4000" dirty="0">
                <a:solidFill>
                  <a:schemeClr val="tx1">
                    <a:lumMod val="50000"/>
                    <a:lumOff val="50000"/>
                  </a:schemeClr>
                </a:solidFill>
              </a:rPr>
              <a:t>III System-/Institutsakkreditierung</a:t>
            </a:r>
            <a:br>
              <a:rPr lang="en-GB" sz="4000" dirty="0">
                <a:solidFill>
                  <a:schemeClr val="tx1">
                    <a:lumMod val="50000"/>
                    <a:lumOff val="50000"/>
                  </a:schemeClr>
                </a:solidFill>
              </a:rPr>
            </a:br>
            <a:r>
              <a:rPr lang="en-GB" sz="4000" dirty="0">
                <a:solidFill>
                  <a:schemeClr val="tx1">
                    <a:lumMod val="50000"/>
                    <a:lumOff val="50000"/>
                  </a:schemeClr>
                </a:solidFill>
              </a:rPr>
              <a:t>III.I Formale Kriterien</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235162457"/>
              </p:ext>
            </p:extLst>
          </p:nvPr>
        </p:nvGraphicFramePr>
        <p:xfrm>
          <a:off x="1097280" y="2192946"/>
          <a:ext cx="9341130" cy="2867427"/>
        </p:xfrm>
        <a:graphic>
          <a:graphicData uri="http://schemas.openxmlformats.org/drawingml/2006/table">
            <a:tbl>
              <a:tblPr firstRow="1" bandRow="1">
                <a:tableStyleId>{5C22544A-7EE6-4342-B048-85BDC9FD1C3A}</a:tableStyleId>
              </a:tblPr>
              <a:tblGrid>
                <a:gridCol w="4483887">
                  <a:extLst>
                    <a:ext uri="{9D8B030D-6E8A-4147-A177-3AD203B41FA5}">
                      <a16:colId xmlns:a16="http://schemas.microsoft.com/office/drawing/2014/main" val="378527794"/>
                    </a:ext>
                  </a:extLst>
                </a:gridCol>
                <a:gridCol w="652466">
                  <a:extLst>
                    <a:ext uri="{9D8B030D-6E8A-4147-A177-3AD203B41FA5}">
                      <a16:colId xmlns:a16="http://schemas.microsoft.com/office/drawing/2014/main" val="2589053697"/>
                    </a:ext>
                  </a:extLst>
                </a:gridCol>
                <a:gridCol w="4204777">
                  <a:extLst>
                    <a:ext uri="{9D8B030D-6E8A-4147-A177-3AD203B41FA5}">
                      <a16:colId xmlns:a16="http://schemas.microsoft.com/office/drawing/2014/main" val="55797610"/>
                    </a:ext>
                  </a:extLst>
                </a:gridCol>
              </a:tblGrid>
              <a:tr h="379291">
                <a:tc>
                  <a:txBody>
                    <a:bodyPr/>
                    <a:lstStyle/>
                    <a:p>
                      <a:r>
                        <a:rPr lang="en-GB" dirty="0"/>
                        <a:t>Selbsteinschätzung</a:t>
                      </a:r>
                    </a:p>
                  </a:txBody>
                  <a:tcPr/>
                </a:tc>
                <a:tc>
                  <a:txBody>
                    <a:bodyPr/>
                    <a:lstStyle/>
                    <a:p>
                      <a:endParaRPr lang="en-GB" dirty="0"/>
                    </a:p>
                  </a:txBody>
                  <a:tcPr/>
                </a:tc>
                <a:tc>
                  <a:txBody>
                    <a:bodyPr/>
                    <a:lstStyle/>
                    <a:p>
                      <a:r>
                        <a:rPr lang="en-GB" dirty="0"/>
                        <a:t>Hochladen von Material</a:t>
                      </a:r>
                    </a:p>
                  </a:txBody>
                  <a:tcPr/>
                </a:tc>
                <a:extLst>
                  <a:ext uri="{0D108BD9-81ED-4DB2-BD59-A6C34878D82A}">
                    <a16:rowId xmlns:a16="http://schemas.microsoft.com/office/drawing/2014/main" val="2745617718"/>
                  </a:ext>
                </a:extLst>
              </a:tr>
              <a:tr h="711290">
                <a:tc>
                  <a:txBody>
                    <a:bodyPr/>
                    <a:lstStyle/>
                    <a:p>
                      <a:r>
                        <a:rPr lang="en-GB" dirty="0"/>
                        <a:t>Frage (14): Mitarbeiter-Feedback</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des Mitarbeiter-Feedback-Bogens</a:t>
                      </a:r>
                    </a:p>
                  </a:txBody>
                  <a:tcPr/>
                </a:tc>
                <a:extLst>
                  <a:ext uri="{0D108BD9-81ED-4DB2-BD59-A6C34878D82A}">
                    <a16:rowId xmlns:a16="http://schemas.microsoft.com/office/drawing/2014/main" val="4224333432"/>
                  </a:ext>
                </a:extLst>
              </a:tr>
              <a:tr h="924791">
                <a:tc>
                  <a:txBody>
                    <a:bodyPr/>
                    <a:lstStyle/>
                    <a:p>
                      <a:r>
                        <a:rPr lang="en-GB" dirty="0"/>
                        <a:t>Frage (15): Beurteilungsgespräch</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Hochladen des Beurteilungsbogens/der Beurteilungsstruktur</a:t>
                      </a:r>
                    </a:p>
                  </a:txBody>
                  <a:tcPr/>
                </a:tc>
                <a:extLst>
                  <a:ext uri="{0D108BD9-81ED-4DB2-BD59-A6C34878D82A}">
                    <a16:rowId xmlns:a16="http://schemas.microsoft.com/office/drawing/2014/main" val="1919706264"/>
                  </a:ext>
                </a:extLst>
              </a:tr>
              <a:tr h="852055">
                <a:tc>
                  <a:txBody>
                    <a:bodyPr/>
                    <a:lstStyle/>
                    <a:p>
                      <a:r>
                        <a:rPr lang="en-GB" dirty="0"/>
                        <a:t>Frage (17): Ausbildung des Personals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einer Übersicht über alle Arten von Personalschulungsangeboten</a:t>
                      </a:r>
                    </a:p>
                  </a:txBody>
                  <a:tcPr/>
                </a:tc>
                <a:extLst>
                  <a:ext uri="{0D108BD9-81ED-4DB2-BD59-A6C34878D82A}">
                    <a16:rowId xmlns:a16="http://schemas.microsoft.com/office/drawing/2014/main" val="80884623"/>
                  </a:ext>
                </a:extLst>
              </a:tr>
            </a:tbl>
          </a:graphicData>
        </a:graphic>
      </p:graphicFrame>
    </p:spTree>
    <p:extLst>
      <p:ext uri="{BB962C8B-B14F-4D97-AF65-F5344CB8AC3E}">
        <p14:creationId xmlns:p14="http://schemas.microsoft.com/office/powerpoint/2010/main" val="40988233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3034</Words>
  <Application>Microsoft Office PowerPoint</Application>
  <PresentationFormat>Breitbild</PresentationFormat>
  <Paragraphs>538</Paragraphs>
  <Slides>36</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36</vt:i4>
      </vt:variant>
    </vt:vector>
  </HeadingPairs>
  <TitlesOfParts>
    <vt:vector size="43" baseType="lpstr">
      <vt:lpstr>Arial</vt:lpstr>
      <vt:lpstr>Calibri</vt:lpstr>
      <vt:lpstr>Calibri Light</vt:lpstr>
      <vt:lpstr>Wingdings</vt:lpstr>
      <vt:lpstr>Wingdings 3</vt:lpstr>
      <vt:lpstr>Rückblick</vt:lpstr>
      <vt:lpstr>think-cell Folie</vt:lpstr>
      <vt:lpstr>EU-CERT: Europäische Zertifikate und Akkreditierung für europäische Projekte</vt:lpstr>
      <vt:lpstr>Bewertung von Materialien</vt:lpstr>
      <vt:lpstr>Bewertung von Materialien</vt:lpstr>
      <vt:lpstr>Bewertung von Materialien</vt:lpstr>
      <vt:lpstr>1. Hochladen von Material</vt:lpstr>
      <vt:lpstr>1. Hochladen von Material III System-/Institutsakkreditierung III.I Formale Kriterien</vt:lpstr>
      <vt:lpstr>1. Hochladen von Material III System-/Institutsakkreditierung III.I Formale Kriterien</vt:lpstr>
      <vt:lpstr>1. Hochladen von Material III System-/Institutsakkreditierung III.I Formale Kriterien</vt:lpstr>
      <vt:lpstr>1. Hochladen von Material III System-/Institutsakkreditierung III.I Formale Kriterien</vt:lpstr>
      <vt:lpstr>1. Hochladen von Material III System-/Institutsakkreditierung III.I Formale Kriterien</vt:lpstr>
      <vt:lpstr>1. Hochladen von Material III System-/Institutsakkreditierung III.I Formale Kriterien</vt:lpstr>
      <vt:lpstr>1. Hochladen von Material III. System-/Institutsakkreditierung III.II Fach-/Inhaltsbezogene Kriterien</vt:lpstr>
      <vt:lpstr>1. Hochladen von Material III. System-/Institutsakkreditierung III.II Fach-/Inhaltsbezogene Kriterien</vt:lpstr>
      <vt:lpstr>1. Hochladen von Material III. System-/Institutsakkreditierung III.II Fach-/Inhaltsbezogene Kriterien</vt:lpstr>
      <vt:lpstr>1. Hochladen von Material IV Produkt-, Material-, OER- und Kursakkreditierung IV.I Formale Kriterien</vt:lpstr>
      <vt:lpstr>1. Hochladen von Material IV Produkt-, Material-, OER- und Kursakkreditierung IV.I Formale Kriterien</vt:lpstr>
      <vt:lpstr>1. Hochladen von Material IV Produkt-, Material-, OER- und Kursakkreditierung IV.I Formale Kriterien</vt:lpstr>
      <vt:lpstr>1. Hochladen von Material IV Produkt-, Material-, OER- und Kursakkreditierung IV.I Formale Kriterien</vt:lpstr>
      <vt:lpstr>1. Hochladen von Material IV Produkt-, Material-, OER- und Kursakkreditierung IV.I Formale Kriterien</vt:lpstr>
      <vt:lpstr>1. Hochladen von Material IV Produkt-, Material-, OER- und Kursakkreditierung IV.I Formale Kriterien</vt:lpstr>
      <vt:lpstr>1. Hochladen von Material IV Produkt-, Material-, OER- und Kursakkreditierung IV.II Fach-/Inhaltsbezogene Kriterien</vt:lpstr>
      <vt:lpstr>1. Hochladen von Material IV Produkt-, Material-, OER- und Kursakkreditierung IV.II Fach-/Inhaltsbezogene Kriterien</vt:lpstr>
      <vt:lpstr>1. Hochladen von Material IV Produkt-, Material-, OER- und Kursakkreditierung IV.II Fach-/Inhaltsbezogene Kriterien</vt:lpstr>
      <vt:lpstr>1. Hochladen von Material IV Produkt-, Material-, OER- und Kursakkreditierung IV.II Fach-/Inhaltsbezogene Kriterien</vt:lpstr>
      <vt:lpstr>1. Hochladen von Material Beispiel</vt:lpstr>
      <vt:lpstr>1. Hochladen von Material Beispiel</vt:lpstr>
      <vt:lpstr>Bewertung von Materialien</vt:lpstr>
      <vt:lpstr>2. Experten-Zuordnung Beispiel</vt:lpstr>
      <vt:lpstr>2. Experten-Zuordnung Beispiel</vt:lpstr>
      <vt:lpstr>Bewertung von Materialien</vt:lpstr>
      <vt:lpstr>3. Experten-Analyse Beispiel</vt:lpstr>
      <vt:lpstr>Bewertung von Materialien</vt:lpstr>
      <vt:lpstr>4. Experten-Feedback Beispiel</vt:lpstr>
      <vt:lpstr>4. Experten-Feedback Beispiel: Ansicht des Bewerters</vt:lpstr>
      <vt:lpstr>4. Experten-Feedback Beispiel: Benutzersicht (Feedback zu jedem Element)</vt:lpstr>
      <vt:lpstr>4. Experten-Feedback Beispiel: Sicht des Nutzers (Teil 2: Gesamtfeedback)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EU-CERT Accreditation - Process</dc:title>
  <dc:creator>Helene Lindenthal</dc:creator>
  <cp:keywords>, docId:50AD1F1B4D986C6283F25E47D8050032</cp:keywords>
  <cp:lastModifiedBy>Helene Maja Lindenthal</cp:lastModifiedBy>
  <cp:revision>58</cp:revision>
  <dcterms:created xsi:type="dcterms:W3CDTF">2023-10-31T14:07:34Z</dcterms:created>
  <dcterms:modified xsi:type="dcterms:W3CDTF">2024-07-05T10:12:34Z</dcterms:modified>
</cp:coreProperties>
</file>