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ags/tag2.xml" ContentType="application/vnd.openxmlformats-officedocument.presentationml.tags+xml"/>
  <Override PartName="/ppt/theme/theme2.xml" ContentType="application/vnd.openxmlformats-officedocument.theme+xml"/>
  <Override PartName="/ppt/tags/tag3.xml" ContentType="application/vnd.openxmlformats-officedocument.presentationml.tags+xml"/>
  <Override PartName="/ppt/notesSlides/notesSlide1.xml" ContentType="application/vnd.openxmlformats-officedocument.presentationml.notesSlide+xml"/>
  <Override PartName="/ppt/tags/tag4.xml" ContentType="application/vnd.openxmlformats-officedocument.presentationml.tags+xml"/>
  <Override PartName="/ppt/tags/tag5.xml" ContentType="application/vnd.openxmlformats-officedocument.presentationml.tags+xml"/>
  <Override PartName="/ppt/notesSlides/notesSlide2.xml" ContentType="application/vnd.openxmlformats-officedocument.presentationml.notesSlide+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notesSlides/notesSlide3.xml" ContentType="application/vnd.openxmlformats-officedocument.presentationml.notesSlide+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notesSlides/notesSlide4.xml" ContentType="application/vnd.openxmlformats-officedocument.presentationml.notesSlide+xml"/>
  <Override PartName="/ppt/tags/tag32.xml" ContentType="application/vnd.openxmlformats-officedocument.presentationml.tags+xml"/>
  <Override PartName="/ppt/tags/tag33.xml" ContentType="application/vnd.openxmlformats-officedocument.presentationml.tags+xml"/>
  <Override PartName="/ppt/notesSlides/notesSlide5.xml" ContentType="application/vnd.openxmlformats-officedocument.presentationml.notesSlide+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8"/>
  </p:notesMasterIdLst>
  <p:sldIdLst>
    <p:sldId id="289" r:id="rId2"/>
    <p:sldId id="436" r:id="rId3"/>
    <p:sldId id="430" r:id="rId4"/>
    <p:sldId id="475" r:id="rId5"/>
    <p:sldId id="437" r:id="rId6"/>
    <p:sldId id="441" r:id="rId7"/>
    <p:sldId id="463" r:id="rId8"/>
    <p:sldId id="464" r:id="rId9"/>
    <p:sldId id="465" r:id="rId10"/>
    <p:sldId id="462" r:id="rId11"/>
    <p:sldId id="467" r:id="rId12"/>
    <p:sldId id="442" r:id="rId13"/>
    <p:sldId id="468" r:id="rId14"/>
    <p:sldId id="469" r:id="rId15"/>
    <p:sldId id="443" r:id="rId16"/>
    <p:sldId id="470" r:id="rId17"/>
    <p:sldId id="471" r:id="rId18"/>
    <p:sldId id="444" r:id="rId19"/>
    <p:sldId id="445" r:id="rId20"/>
    <p:sldId id="446" r:id="rId21"/>
    <p:sldId id="447" r:id="rId22"/>
    <p:sldId id="448" r:id="rId23"/>
    <p:sldId id="474" r:id="rId24"/>
    <p:sldId id="473" r:id="rId25"/>
    <p:sldId id="455" r:id="rId26"/>
    <p:sldId id="453" r:id="rId27"/>
    <p:sldId id="476" r:id="rId28"/>
    <p:sldId id="438" r:id="rId29"/>
    <p:sldId id="454" r:id="rId30"/>
    <p:sldId id="477" r:id="rId31"/>
    <p:sldId id="439" r:id="rId32"/>
    <p:sldId id="478" r:id="rId33"/>
    <p:sldId id="440" r:id="rId34"/>
    <p:sldId id="459" r:id="rId35"/>
    <p:sldId id="460" r:id="rId36"/>
    <p:sldId id="461" r:id="rId37"/>
  </p:sldIdLst>
  <p:sldSz cx="12192000" cy="6858000"/>
  <p:notesSz cx="6858000" cy="9144000"/>
  <p:custDataLst>
    <p:tags r:id="rId3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CBE357B-CCFA-F8AF-018C-976FE87A21E3}" name="Helene Maja Lindenthal" initials="HL" userId="S::hemali@ad.uni-paderborn.de::57c1d7fe-e47e-49bf-aa4e-3d16ff6603a8" providerId="AD"/>
</p188: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5" autoAdjust="0"/>
    <p:restoredTop sz="94744" autoAdjust="0"/>
  </p:normalViewPr>
  <p:slideViewPr>
    <p:cSldViewPr snapToGrid="0">
      <p:cViewPr varScale="1">
        <p:scale>
          <a:sx n="74" d="100"/>
          <a:sy n="74" d="100"/>
        </p:scale>
        <p:origin x="1042" y="4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gs" Target="tags/tag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microsoft.com/office/2018/10/relationships/authors" Target="author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umsplatzhalt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C15249A-443A-43DB-B7DA-E2C913882762}" type="datetimeFigureOut">
              <a:rPr lang="en-GB" smtClean="0"/>
              <a:t>11/01/2024</a:t>
            </a:fld>
            <a:endParaRPr lang="en-GB"/>
          </a:p>
        </p:txBody>
      </p:sp>
      <p:sp>
        <p:nvSpPr>
          <p:cNvPr id="4" name="Folienbildplatzhalt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izenplatzhal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GB"/>
          </a:p>
        </p:txBody>
      </p:sp>
      <p:sp>
        <p:nvSpPr>
          <p:cNvPr id="6" name="Fußzeilenplatzhalt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Foliennummernplatzhalt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56AC413-FF31-4BF5-8E91-69E5DF3C3BAF}" type="slidenum">
              <a:rPr lang="en-GB" smtClean="0"/>
              <a:t>‹Nr.›</a:t>
            </a:fld>
            <a:endParaRPr lang="en-GB"/>
          </a:p>
        </p:txBody>
      </p:sp>
    </p:spTree>
    <p:extLst>
      <p:ext uri="{BB962C8B-B14F-4D97-AF65-F5344CB8AC3E}">
        <p14:creationId xmlns:p14="http://schemas.microsoft.com/office/powerpoint/2010/main" val="14254321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F56AC413-FF31-4BF5-8E91-69E5DF3C3BAF}" type="slidenum">
              <a:rPr lang="en-GB" smtClean="0"/>
              <a:t>2</a:t>
            </a:fld>
            <a:endParaRPr lang="en-GB"/>
          </a:p>
        </p:txBody>
      </p:sp>
    </p:spTree>
    <p:extLst>
      <p:ext uri="{BB962C8B-B14F-4D97-AF65-F5344CB8AC3E}">
        <p14:creationId xmlns:p14="http://schemas.microsoft.com/office/powerpoint/2010/main" val="12608952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F56AC413-FF31-4BF5-8E91-69E5DF3C3BAF}" type="slidenum">
              <a:rPr lang="en-GB" smtClean="0"/>
              <a:t>4</a:t>
            </a:fld>
            <a:endParaRPr lang="en-GB"/>
          </a:p>
        </p:txBody>
      </p:sp>
    </p:spTree>
    <p:extLst>
      <p:ext uri="{BB962C8B-B14F-4D97-AF65-F5344CB8AC3E}">
        <p14:creationId xmlns:p14="http://schemas.microsoft.com/office/powerpoint/2010/main" val="334345450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F56AC413-FF31-4BF5-8E91-69E5DF3C3BAF}" type="slidenum">
              <a:rPr lang="en-GB" smtClean="0"/>
              <a:t>27</a:t>
            </a:fld>
            <a:endParaRPr lang="en-GB"/>
          </a:p>
        </p:txBody>
      </p:sp>
    </p:spTree>
    <p:extLst>
      <p:ext uri="{BB962C8B-B14F-4D97-AF65-F5344CB8AC3E}">
        <p14:creationId xmlns:p14="http://schemas.microsoft.com/office/powerpoint/2010/main" val="11731601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F56AC413-FF31-4BF5-8E91-69E5DF3C3BAF}" type="slidenum">
              <a:rPr lang="en-GB" smtClean="0"/>
              <a:t>30</a:t>
            </a:fld>
            <a:endParaRPr lang="en-GB"/>
          </a:p>
        </p:txBody>
      </p:sp>
    </p:spTree>
    <p:extLst>
      <p:ext uri="{BB962C8B-B14F-4D97-AF65-F5344CB8AC3E}">
        <p14:creationId xmlns:p14="http://schemas.microsoft.com/office/powerpoint/2010/main" val="23376764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en-GB" dirty="0"/>
          </a:p>
        </p:txBody>
      </p:sp>
      <p:sp>
        <p:nvSpPr>
          <p:cNvPr id="4" name="Foliennummernplatzhalter 3"/>
          <p:cNvSpPr>
            <a:spLocks noGrp="1"/>
          </p:cNvSpPr>
          <p:nvPr>
            <p:ph type="sldNum" sz="quarter" idx="5"/>
          </p:nvPr>
        </p:nvSpPr>
        <p:spPr/>
        <p:txBody>
          <a:bodyPr/>
          <a:lstStyle/>
          <a:p>
            <a:fld id="{F56AC413-FF31-4BF5-8E91-69E5DF3C3BAF}" type="slidenum">
              <a:rPr lang="en-GB" smtClean="0"/>
              <a:t>32</a:t>
            </a:fld>
            <a:endParaRPr lang="en-GB"/>
          </a:p>
        </p:txBody>
      </p:sp>
    </p:spTree>
    <p:extLst>
      <p:ext uri="{BB962C8B-B14F-4D97-AF65-F5344CB8AC3E}">
        <p14:creationId xmlns:p14="http://schemas.microsoft.com/office/powerpoint/2010/main" val="3200020342"/>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5" name="Rectangle 6">
            <a:extLst>
              <a:ext uri="{FF2B5EF4-FFF2-40B4-BE49-F238E27FC236}">
                <a16:creationId xmlns:a16="http://schemas.microsoft.com/office/drawing/2014/main" id="{9EE94E67-4979-4A98-B57C-73F417A278B5}"/>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8">
            <a:extLst>
              <a:ext uri="{FF2B5EF4-FFF2-40B4-BE49-F238E27FC236}">
                <a16:creationId xmlns:a16="http://schemas.microsoft.com/office/drawing/2014/main" id="{7C2865E7-F9EC-456F-91AC-0A312FD548C6}"/>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de-DE"/>
              <a:t>Mastertitelformat bearbeiten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r>
              <a:rPr lang="de-DE"/>
              <a:t>​</a:t>
            </a:r>
            <a:fld id="{B7C4225E-112C-46DC-B4A1-DABE3751CAD0}" type="datetime1">
              <a:rPr lang="de" smtClean="0"/>
              <a:pPr/>
              <a:t>11.01.2024</a:t>
            </a:fld>
            <a:r>
              <a:t>​</a:t>
            </a:r>
            <a:endParaRPr dirty="0"/>
          </a:p>
        </p:txBody>
      </p:sp>
      <p:sp>
        <p:nvSpPr>
          <p:cNvPr id="6" name="Slide Number Placeholder 5"/>
          <p:cNvSpPr>
            <a:spLocks noGrp="1"/>
          </p:cNvSpPr>
          <p:nvPr>
            <p:ph type="sldNum" sz="quarter" idx="12"/>
          </p:nvPr>
        </p:nvSpPr>
        <p:spPr/>
        <p:txBody>
          <a:bodyPr/>
          <a:lstStyle/>
          <a:p>
            <a:pPr rtl="0"/>
            <a:fld id="{0FF54DE5-C571-48E8-A5BC-B369434E2F44}" type="slidenum">
              <a:rPr lang="de-DE" smtClean="0"/>
              <a:t>‹Nr.›</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4" name="Grafik 13">
            <a:extLst>
              <a:ext uri="{FF2B5EF4-FFF2-40B4-BE49-F238E27FC236}">
                <a16:creationId xmlns:a16="http://schemas.microsoft.com/office/drawing/2014/main" id="{A5514CC5-9F74-410F-9764-C41B9AA117F4}"/>
              </a:ext>
            </a:extLst>
          </p:cNvPr>
          <p:cNvPicPr/>
          <p:nvPr userDrawn="1"/>
        </p:nvPicPr>
        <p:blipFill>
          <a:blip r:embed="rId2"/>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4BE99218-C5F6-4E57-9C2C-F45EA09E5323}"/>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pic>
        <p:nvPicPr>
          <p:cNvPr id="18" name="Grafik 17">
            <a:extLst>
              <a:ext uri="{FF2B5EF4-FFF2-40B4-BE49-F238E27FC236}">
                <a16:creationId xmlns:a16="http://schemas.microsoft.com/office/drawing/2014/main" id="{992402AE-ACF8-4126-8E19-1D5B9B887BD7}"/>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grpSp>
        <p:nvGrpSpPr>
          <p:cNvPr id="19" name="Gruppieren 18">
            <a:extLst>
              <a:ext uri="{FF2B5EF4-FFF2-40B4-BE49-F238E27FC236}">
                <a16:creationId xmlns:a16="http://schemas.microsoft.com/office/drawing/2014/main" id="{64FACD56-124A-4F91-9BAC-FBD4AD774ACA}"/>
              </a:ext>
            </a:extLst>
          </p:cNvPr>
          <p:cNvGrpSpPr/>
          <p:nvPr userDrawn="1"/>
        </p:nvGrpSpPr>
        <p:grpSpPr>
          <a:xfrm>
            <a:off x="10443312" y="254977"/>
            <a:ext cx="1299935" cy="1200032"/>
            <a:chOff x="1645920" y="1071155"/>
            <a:chExt cx="6296297" cy="5299166"/>
          </a:xfrm>
        </p:grpSpPr>
        <p:sp>
          <p:nvSpPr>
            <p:cNvPr id="20" name="Ellipse 19">
              <a:extLst>
                <a:ext uri="{FF2B5EF4-FFF2-40B4-BE49-F238E27FC236}">
                  <a16:creationId xmlns:a16="http://schemas.microsoft.com/office/drawing/2014/main" id="{551C68C4-A150-4A51-928A-B9A8682BA3DF}"/>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Rechteck 20">
              <a:extLst>
                <a:ext uri="{FF2B5EF4-FFF2-40B4-BE49-F238E27FC236}">
                  <a16:creationId xmlns:a16="http://schemas.microsoft.com/office/drawing/2014/main" id="{2ABA6EDC-1E28-4944-AFB1-93D3C04470F3}"/>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 name="Rechteck 21">
              <a:extLst>
                <a:ext uri="{FF2B5EF4-FFF2-40B4-BE49-F238E27FC236}">
                  <a16:creationId xmlns:a16="http://schemas.microsoft.com/office/drawing/2014/main" id="{1F5C9B87-0180-4E72-B293-F453E6BB65F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3" name="Freihandform: Form 22">
              <a:extLst>
                <a:ext uri="{FF2B5EF4-FFF2-40B4-BE49-F238E27FC236}">
                  <a16:creationId xmlns:a16="http://schemas.microsoft.com/office/drawing/2014/main" id="{2093B2DE-43F9-4A5F-94D3-AC4E180EC7F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Freihandform: Form 23">
              <a:extLst>
                <a:ext uri="{FF2B5EF4-FFF2-40B4-BE49-F238E27FC236}">
                  <a16:creationId xmlns:a16="http://schemas.microsoft.com/office/drawing/2014/main" id="{C246F082-8EB4-4A27-B1A1-9C4D2197F8BE}"/>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a:extLst>
                <a:ext uri="{FF2B5EF4-FFF2-40B4-BE49-F238E27FC236}">
                  <a16:creationId xmlns:a16="http://schemas.microsoft.com/office/drawing/2014/main" id="{F00E4EB3-3318-4D03-8999-F4FD6287CB01}"/>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824C1AA8-D938-49CE-913A-5213511AA103}"/>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9B459D3B-5C95-420B-8377-9FE0A3559394}"/>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a:extLst>
                <a:ext uri="{FF2B5EF4-FFF2-40B4-BE49-F238E27FC236}">
                  <a16:creationId xmlns:a16="http://schemas.microsoft.com/office/drawing/2014/main" id="{31C4E9E1-E326-4E2A-AEED-01D4F2BD15FA}"/>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655D0A6F-8793-40D1-AFC5-E28203BD00DA}"/>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0" name="Ellipse 29">
              <a:extLst>
                <a:ext uri="{FF2B5EF4-FFF2-40B4-BE49-F238E27FC236}">
                  <a16:creationId xmlns:a16="http://schemas.microsoft.com/office/drawing/2014/main" id="{9752ACE8-49E2-456E-BE8A-622A7EEEF4B3}"/>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27167793-134C-44AB-A1E5-C6375A2D9C56}"/>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a:extLst>
                <a:ext uri="{FF2B5EF4-FFF2-40B4-BE49-F238E27FC236}">
                  <a16:creationId xmlns:a16="http://schemas.microsoft.com/office/drawing/2014/main" id="{9A6450D8-78C0-467F-8E15-F02C8B9D2041}"/>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239356E6-0FED-4EE4-BA74-BEC11F5E9E77}"/>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a:extLst>
                <a:ext uri="{FF2B5EF4-FFF2-40B4-BE49-F238E27FC236}">
                  <a16:creationId xmlns:a16="http://schemas.microsoft.com/office/drawing/2014/main" id="{FE46D95B-B333-431D-953F-7EAC228B7D3C}"/>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Ellipse 34">
              <a:extLst>
                <a:ext uri="{FF2B5EF4-FFF2-40B4-BE49-F238E27FC236}">
                  <a16:creationId xmlns:a16="http://schemas.microsoft.com/office/drawing/2014/main" id="{423A12A2-AC97-4E79-88AF-EF083E706AD2}"/>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extLst>
                <a:ext uri="{FF2B5EF4-FFF2-40B4-BE49-F238E27FC236}">
                  <a16:creationId xmlns:a16="http://schemas.microsoft.com/office/drawing/2014/main" id="{48D13C5E-AAE5-4036-95D2-E2B549B3CFDE}"/>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5ACB0D16-97E4-4EB8-99AB-33B3207142F3}"/>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winkliges Dreieck 37">
              <a:extLst>
                <a:ext uri="{FF2B5EF4-FFF2-40B4-BE49-F238E27FC236}">
                  <a16:creationId xmlns:a16="http://schemas.microsoft.com/office/drawing/2014/main" id="{52A01412-C97B-4627-A8FA-82EC28CD811C}"/>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9" name="Rechteck 38">
              <a:extLst>
                <a:ext uri="{FF2B5EF4-FFF2-40B4-BE49-F238E27FC236}">
                  <a16:creationId xmlns:a16="http://schemas.microsoft.com/office/drawing/2014/main" id="{EFD291E8-E9DF-4B45-9A9F-140DE3FE44A2}"/>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6087646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14" name="Rectangle 6">
            <a:extLst>
              <a:ext uri="{FF2B5EF4-FFF2-40B4-BE49-F238E27FC236}">
                <a16:creationId xmlns:a16="http://schemas.microsoft.com/office/drawing/2014/main" id="{05D79598-CCB3-49FA-8F20-78D231679734}"/>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8">
            <a:extLst>
              <a:ext uri="{FF2B5EF4-FFF2-40B4-BE49-F238E27FC236}">
                <a16:creationId xmlns:a16="http://schemas.microsoft.com/office/drawing/2014/main" id="{F5BBF09F-DD46-4C43-B0F0-3BE77057564C}"/>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6" name="Grafik 15">
            <a:extLst>
              <a:ext uri="{FF2B5EF4-FFF2-40B4-BE49-F238E27FC236}">
                <a16:creationId xmlns:a16="http://schemas.microsoft.com/office/drawing/2014/main" id="{25484D72-5ABC-4513-BED9-89D3C2E14A7C}"/>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Vertical Title 1"/>
          <p:cNvSpPr>
            <a:spLocks noGrp="1"/>
          </p:cNvSpPr>
          <p:nvPr>
            <p:ph type="title" orient="vert"/>
          </p:nvPr>
        </p:nvSpPr>
        <p:spPr>
          <a:xfrm>
            <a:off x="8724900" y="414778"/>
            <a:ext cx="2628900" cy="5757421"/>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11.01.2024</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pic>
        <p:nvPicPr>
          <p:cNvPr id="13" name="Grafik 12">
            <a:extLst>
              <a:ext uri="{FF2B5EF4-FFF2-40B4-BE49-F238E27FC236}">
                <a16:creationId xmlns:a16="http://schemas.microsoft.com/office/drawing/2014/main" id="{CA30B99D-5893-4EA3-B063-D174FE8ADF81}"/>
              </a:ext>
            </a:extLst>
          </p:cNvPr>
          <p:cNvPicPr/>
          <p:nvPr userDrawn="1"/>
        </p:nvPicPr>
        <p:blipFill>
          <a:blip r:embed="rId3"/>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5E03E611-2053-40E4-BC66-FBCECDF88AE0}"/>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8" name="Gruppieren 17">
            <a:extLst>
              <a:ext uri="{FF2B5EF4-FFF2-40B4-BE49-F238E27FC236}">
                <a16:creationId xmlns:a16="http://schemas.microsoft.com/office/drawing/2014/main" id="{08E204D4-EC27-4DFF-9BE1-B13EC99F867B}"/>
              </a:ext>
            </a:extLst>
          </p:cNvPr>
          <p:cNvGrpSpPr/>
          <p:nvPr userDrawn="1"/>
        </p:nvGrpSpPr>
        <p:grpSpPr>
          <a:xfrm>
            <a:off x="10443312" y="254977"/>
            <a:ext cx="1299935" cy="1200032"/>
            <a:chOff x="1645920" y="1071155"/>
            <a:chExt cx="6296297" cy="5299166"/>
          </a:xfrm>
        </p:grpSpPr>
        <p:sp>
          <p:nvSpPr>
            <p:cNvPr id="19" name="Ellipse 18">
              <a:extLst>
                <a:ext uri="{FF2B5EF4-FFF2-40B4-BE49-F238E27FC236}">
                  <a16:creationId xmlns:a16="http://schemas.microsoft.com/office/drawing/2014/main" id="{94C24630-3406-4CF6-B809-9DC8737D7CA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Rechteck 19">
              <a:extLst>
                <a:ext uri="{FF2B5EF4-FFF2-40B4-BE49-F238E27FC236}">
                  <a16:creationId xmlns:a16="http://schemas.microsoft.com/office/drawing/2014/main" id="{DEA036EB-17F2-407E-A549-415227A28BF5}"/>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Rechteck 20">
              <a:extLst>
                <a:ext uri="{FF2B5EF4-FFF2-40B4-BE49-F238E27FC236}">
                  <a16:creationId xmlns:a16="http://schemas.microsoft.com/office/drawing/2014/main" id="{6E9E9AFA-C3AC-43C3-A2D7-524CD53A39A4}"/>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2" name="Freihandform: Form 21">
              <a:extLst>
                <a:ext uri="{FF2B5EF4-FFF2-40B4-BE49-F238E27FC236}">
                  <a16:creationId xmlns:a16="http://schemas.microsoft.com/office/drawing/2014/main" id="{9BDEFB25-3727-4364-BA02-87053E0E72E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Freihandform: Form 22">
              <a:extLst>
                <a:ext uri="{FF2B5EF4-FFF2-40B4-BE49-F238E27FC236}">
                  <a16:creationId xmlns:a16="http://schemas.microsoft.com/office/drawing/2014/main" id="{86D22735-799E-4A28-BDBC-95FB5EF0E917}"/>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A1611D20-033A-435D-975D-16CA68FEF49D}"/>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FD6E9ADD-F07D-4D4E-B40A-38B638EA4EA3}"/>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6C70CD31-6700-4138-A46E-B3B6E76613CA}"/>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a:extLst>
                <a:ext uri="{FF2B5EF4-FFF2-40B4-BE49-F238E27FC236}">
                  <a16:creationId xmlns:a16="http://schemas.microsoft.com/office/drawing/2014/main" id="{17B1F6CA-C565-4971-AD6C-3751AD9F4634}"/>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AC3034A0-759D-40EF-BE10-2F1F4BA6E898}"/>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Ellipse 28">
              <a:extLst>
                <a:ext uri="{FF2B5EF4-FFF2-40B4-BE49-F238E27FC236}">
                  <a16:creationId xmlns:a16="http://schemas.microsoft.com/office/drawing/2014/main" id="{5ED69EE6-B8B3-4D2C-9BCE-CBE59BE41C1C}"/>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9F321595-8668-48EA-8773-6BD44AEBE88D}"/>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BC228C1F-C139-4B4D-9336-B47B295B882D}"/>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322684A1-5D88-465F-9633-E18D05399CAE}"/>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1CAA6570-A6C4-4835-8861-DBEB566D1D5C}"/>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a:extLst>
                <a:ext uri="{FF2B5EF4-FFF2-40B4-BE49-F238E27FC236}">
                  <a16:creationId xmlns:a16="http://schemas.microsoft.com/office/drawing/2014/main" id="{B7F43D3D-2769-4E96-8B72-172477B37199}"/>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3A03C49F-6C9B-4B5E-A377-49C8CE9E2A6C}"/>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107BB89A-E72B-4FAC-873A-CE0CE0E4F5DC}"/>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3F3B7889-27F5-4E3A-98A9-F2CD20BC5A9C}"/>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10990737-8ADD-4C5F-919F-DF2C13AED58A}"/>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767566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cSld name="Titelfolie mit Bild">
    <p:spTree>
      <p:nvGrpSpPr>
        <p:cNvPr id="1" name=""/>
        <p:cNvGrpSpPr/>
        <p:nvPr/>
      </p:nvGrpSpPr>
      <p:grpSpPr>
        <a:xfrm>
          <a:off x="0" y="0"/>
          <a:ext cx="0" cy="0"/>
          <a:chOff x="0" y="0"/>
          <a:chExt cx="0" cy="0"/>
        </a:xfrm>
      </p:grpSpPr>
      <p:sp>
        <p:nvSpPr>
          <p:cNvPr id="19" name="Rectangle 6">
            <a:extLst>
              <a:ext uri="{FF2B5EF4-FFF2-40B4-BE49-F238E27FC236}">
                <a16:creationId xmlns:a16="http://schemas.microsoft.com/office/drawing/2014/main" id="{6448C9EC-C3E1-4F5A-94AF-C149CD41BDF3}"/>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8">
            <a:extLst>
              <a:ext uri="{FF2B5EF4-FFF2-40B4-BE49-F238E27FC236}">
                <a16:creationId xmlns:a16="http://schemas.microsoft.com/office/drawing/2014/main" id="{91C87DB6-1D4E-4694-9905-4E1B9F63E468}"/>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22" name="Grafik 21">
            <a:extLst>
              <a:ext uri="{FF2B5EF4-FFF2-40B4-BE49-F238E27FC236}">
                <a16:creationId xmlns:a16="http://schemas.microsoft.com/office/drawing/2014/main" id="{1229CAE1-65AE-42F6-B84F-37838C1387E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Titel 1"/>
          <p:cNvSpPr>
            <a:spLocks noGrp="1"/>
          </p:cNvSpPr>
          <p:nvPr>
            <p:ph type="ctrTitle"/>
          </p:nvPr>
        </p:nvSpPr>
        <p:spPr>
          <a:xfrm>
            <a:off x="1104900" y="2292094"/>
            <a:ext cx="5734050" cy="2219691"/>
          </a:xfrm>
        </p:spPr>
        <p:txBody>
          <a:bodyPr rtlCol="0" anchor="ctr">
            <a:normAutofit/>
          </a:bodyPr>
          <a:lstStyle>
            <a:lvl1pPr algn="l" rtl="0">
              <a:defRPr sz="4000" cap="all" baseline="0"/>
            </a:lvl1pPr>
          </a:lstStyle>
          <a:p>
            <a:pPr rtl="0"/>
            <a:endParaRPr lang="de-DE" noProof="0" dirty="0"/>
          </a:p>
        </p:txBody>
      </p:sp>
      <p:sp>
        <p:nvSpPr>
          <p:cNvPr id="3" name="Untertitel 2"/>
          <p:cNvSpPr>
            <a:spLocks noGrp="1"/>
          </p:cNvSpPr>
          <p:nvPr>
            <p:ph type="subTitle" idx="1"/>
          </p:nvPr>
        </p:nvSpPr>
        <p:spPr>
          <a:xfrm>
            <a:off x="1104900" y="4511784"/>
            <a:ext cx="5734050" cy="955565"/>
          </a:xfrm>
        </p:spPr>
        <p:txBody>
          <a:bodyPr rtlCol="0">
            <a:normAutofit/>
          </a:bodyPr>
          <a:lstStyle>
            <a:lvl1pPr marL="0" indent="0" algn="l" rtl="0">
              <a:spcBef>
                <a:spcPts val="0"/>
              </a:spcBef>
              <a:buNone/>
              <a:defRPr sz="1800"/>
            </a:lvl1pPr>
            <a:lvl2pPr marL="457200" indent="0" algn="ctr" rtl="0">
              <a:buNone/>
              <a:defRPr sz="2000"/>
            </a:lvl2pPr>
            <a:lvl3pPr marL="914400" indent="0" algn="ctr" rtl="0">
              <a:buNone/>
              <a:defRPr sz="1800"/>
            </a:lvl3pPr>
            <a:lvl4pPr marL="1371600" indent="0" algn="ctr" rtl="0">
              <a:buNone/>
              <a:defRPr sz="1600"/>
            </a:lvl4pPr>
            <a:lvl5pPr marL="1828800" indent="0" algn="ctr" rtl="0">
              <a:buNone/>
              <a:defRPr sz="1600"/>
            </a:lvl5pPr>
            <a:lvl6pPr marL="2286000" indent="0" algn="ctr" rtl="0">
              <a:buNone/>
              <a:defRPr sz="1600"/>
            </a:lvl6pPr>
            <a:lvl7pPr marL="2743200" indent="0" algn="ctr" rtl="0">
              <a:buNone/>
              <a:defRPr sz="1600"/>
            </a:lvl7pPr>
            <a:lvl8pPr marL="3200400" indent="0" algn="ctr" rtl="0">
              <a:buNone/>
              <a:defRPr sz="1600"/>
            </a:lvl8pPr>
            <a:lvl9pPr marL="3657600" indent="0" algn="ctr" rtl="0">
              <a:buNone/>
              <a:defRPr sz="1600"/>
            </a:lvl9pPr>
          </a:lstStyle>
          <a:p>
            <a:pPr rtl="0"/>
            <a:endParaRPr lang="en-US" dirty="0"/>
          </a:p>
        </p:txBody>
      </p:sp>
      <p:sp>
        <p:nvSpPr>
          <p:cNvPr id="11" name="Bildplatzhalter 10"/>
          <p:cNvSpPr>
            <a:spLocks noGrp="1"/>
          </p:cNvSpPr>
          <p:nvPr>
            <p:ph type="pic" sz="quarter" idx="13"/>
          </p:nvPr>
        </p:nvSpPr>
        <p:spPr>
          <a:xfrm>
            <a:off x="6981063" y="1310656"/>
            <a:ext cx="5210937" cy="4208604"/>
          </a:xfrm>
          <a:solidFill>
            <a:schemeClr val="tx1">
              <a:lumMod val="20000"/>
              <a:lumOff val="80000"/>
            </a:schemeClr>
          </a:solidFill>
        </p:spPr>
        <p:txBody>
          <a:bodyPr tIns="1005840" rtlCol="0"/>
          <a:lstStyle>
            <a:lvl1pPr marL="0" indent="0" algn="ctr" rtl="0">
              <a:buNone/>
              <a:defRPr/>
            </a:lvl1pPr>
          </a:lstStyle>
          <a:p>
            <a:pPr rtl="0"/>
            <a:r>
              <a:rPr lang="de-DE" noProof="0" dirty="0"/>
              <a:t>Bild durch Klicken auf Symbol hinzufügen</a:t>
            </a:r>
          </a:p>
        </p:txBody>
      </p:sp>
      <p:pic>
        <p:nvPicPr>
          <p:cNvPr id="13" name="Grafik 12">
            <a:extLst>
              <a:ext uri="{FF2B5EF4-FFF2-40B4-BE49-F238E27FC236}">
                <a16:creationId xmlns:a16="http://schemas.microsoft.com/office/drawing/2014/main" id="{B27CEBE5-58AB-4F2D-B994-5256965C8598}"/>
              </a:ext>
            </a:extLst>
          </p:cNvPr>
          <p:cNvPicPr/>
          <p:nvPr userDrawn="1"/>
        </p:nvPicPr>
        <p:blipFill>
          <a:blip r:embed="rId3"/>
          <a:stretch>
            <a:fillRect/>
          </a:stretch>
        </p:blipFill>
        <p:spPr>
          <a:xfrm>
            <a:off x="10099505" y="6266872"/>
            <a:ext cx="1987550" cy="567690"/>
          </a:xfrm>
          <a:prstGeom prst="rect">
            <a:avLst/>
          </a:prstGeom>
        </p:spPr>
      </p:pic>
      <p:sp>
        <p:nvSpPr>
          <p:cNvPr id="17" name="Untertitel 2">
            <a:extLst>
              <a:ext uri="{FF2B5EF4-FFF2-40B4-BE49-F238E27FC236}">
                <a16:creationId xmlns:a16="http://schemas.microsoft.com/office/drawing/2014/main" id="{B51E1108-269B-49FE-B399-5753E0E425DE}"/>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4" name="Gruppieren 13">
            <a:extLst>
              <a:ext uri="{FF2B5EF4-FFF2-40B4-BE49-F238E27FC236}">
                <a16:creationId xmlns:a16="http://schemas.microsoft.com/office/drawing/2014/main" id="{62ED3E63-2F3F-44D8-B544-EC4F32DAC622}"/>
              </a:ext>
            </a:extLst>
          </p:cNvPr>
          <p:cNvGrpSpPr/>
          <p:nvPr userDrawn="1"/>
        </p:nvGrpSpPr>
        <p:grpSpPr>
          <a:xfrm>
            <a:off x="10443312" y="254977"/>
            <a:ext cx="1299935" cy="1200032"/>
            <a:chOff x="1645920" y="1071155"/>
            <a:chExt cx="6296297" cy="5299166"/>
          </a:xfrm>
        </p:grpSpPr>
        <p:sp>
          <p:nvSpPr>
            <p:cNvPr id="15" name="Ellipse 14">
              <a:extLst>
                <a:ext uri="{FF2B5EF4-FFF2-40B4-BE49-F238E27FC236}">
                  <a16:creationId xmlns:a16="http://schemas.microsoft.com/office/drawing/2014/main" id="{4EE4A88E-473B-461F-978E-13BFF2D7F56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Rechteck 15">
              <a:extLst>
                <a:ext uri="{FF2B5EF4-FFF2-40B4-BE49-F238E27FC236}">
                  <a16:creationId xmlns:a16="http://schemas.microsoft.com/office/drawing/2014/main" id="{5B0AA59A-3A38-436A-B0FF-CF3FEF8168B5}"/>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8" name="Rechteck 17">
              <a:extLst>
                <a:ext uri="{FF2B5EF4-FFF2-40B4-BE49-F238E27FC236}">
                  <a16:creationId xmlns:a16="http://schemas.microsoft.com/office/drawing/2014/main" id="{AEB4F580-273B-4CF8-8399-6FF5F81E8D3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Freihandform: Form 20">
              <a:extLst>
                <a:ext uri="{FF2B5EF4-FFF2-40B4-BE49-F238E27FC236}">
                  <a16:creationId xmlns:a16="http://schemas.microsoft.com/office/drawing/2014/main" id="{3F53B83E-4967-40B5-B64B-FD4BE127A0B7}"/>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Freihandform: Form 22">
              <a:extLst>
                <a:ext uri="{FF2B5EF4-FFF2-40B4-BE49-F238E27FC236}">
                  <a16:creationId xmlns:a16="http://schemas.microsoft.com/office/drawing/2014/main" id="{254D3768-FA78-4870-917B-381C87293216}"/>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51CDC62F-0FD0-4B7A-A8EC-6F260DFD1715}"/>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796D14A8-3117-417C-B711-DD8DEEA95581}"/>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F0757B28-065B-44C0-B1A2-161BAA1EFADA}"/>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Ellipse 26">
              <a:extLst>
                <a:ext uri="{FF2B5EF4-FFF2-40B4-BE49-F238E27FC236}">
                  <a16:creationId xmlns:a16="http://schemas.microsoft.com/office/drawing/2014/main" id="{777BD521-2103-4D9E-8938-665AEE566E63}"/>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4F0651D2-C72A-410B-8993-D5CE6DEF23AA}"/>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Ellipse 28">
              <a:extLst>
                <a:ext uri="{FF2B5EF4-FFF2-40B4-BE49-F238E27FC236}">
                  <a16:creationId xmlns:a16="http://schemas.microsoft.com/office/drawing/2014/main" id="{46CC7128-4DCE-4BEC-8992-A89C68371452}"/>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727C3C21-A868-4590-8B35-F5EED853AB64}"/>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916E4FCD-7782-45A8-BBE0-B5BD41A9F56F}"/>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2EFBEF0E-7847-49CA-B896-A461AC8B82F6}"/>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B74B1AE1-0FFC-4BA8-A4DF-945C7378850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Ellipse 33">
              <a:extLst>
                <a:ext uri="{FF2B5EF4-FFF2-40B4-BE49-F238E27FC236}">
                  <a16:creationId xmlns:a16="http://schemas.microsoft.com/office/drawing/2014/main" id="{1AF90E3F-87A5-4166-953E-A0260118B9F5}"/>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7A35B9F6-D2E5-4CE4-8F26-77E66E5CFE00}"/>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B5373517-3C07-4AD2-9CD4-FB1B4C55C5E7}"/>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winkliges Dreieck 36">
              <a:extLst>
                <a:ext uri="{FF2B5EF4-FFF2-40B4-BE49-F238E27FC236}">
                  <a16:creationId xmlns:a16="http://schemas.microsoft.com/office/drawing/2014/main" id="{723FACE5-5B39-4AE1-BE5F-EAA862131E6A}"/>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8" name="Rechteck 37">
              <a:extLst>
                <a:ext uri="{FF2B5EF4-FFF2-40B4-BE49-F238E27FC236}">
                  <a16:creationId xmlns:a16="http://schemas.microsoft.com/office/drawing/2014/main" id="{6278BC15-A4F9-4005-9E9D-201EA83FF797}"/>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40316263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de-DE"/>
              <a:t>Mastertitelformat bearbeiten</a:t>
            </a:r>
            <a:endParaRPr lang="en-US" dirty="0"/>
          </a:p>
        </p:txBody>
      </p:sp>
      <p:sp>
        <p:nvSpPr>
          <p:cNvPr id="3" name="Content Placeholder 2"/>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a:xfrm>
            <a:off x="1097280" y="6459785"/>
            <a:ext cx="2472271" cy="365125"/>
          </a:xfrm>
        </p:spPr>
        <p:txBody>
          <a:bodyPr/>
          <a:lstStyle/>
          <a:p>
            <a:r>
              <a:rPr lang="de-DE" dirty="0"/>
              <a:t>​</a:t>
            </a:r>
            <a:fld id="{94ECE08C-AB13-4023-92C4-6508B5611553}" type="datetime1">
              <a:rPr lang="de-DE" smtClean="0"/>
              <a:pPr/>
              <a:t>11.01.2024</a:t>
            </a:fld>
            <a:r>
              <a:rPr lang="de-DE" dirty="0"/>
              <a:t>​</a:t>
            </a:r>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19570545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bg>
      <p:bgPr>
        <a:solidFill>
          <a:schemeClr val="bg1"/>
        </a:solidFill>
        <a:effectLst/>
      </p:bgPr>
    </p:bg>
    <p:spTree>
      <p:nvGrpSpPr>
        <p:cNvPr id="1" name=""/>
        <p:cNvGrpSpPr/>
        <p:nvPr/>
      </p:nvGrpSpPr>
      <p:grpSpPr>
        <a:xfrm>
          <a:off x="0" y="0"/>
          <a:ext cx="0" cy="0"/>
          <a:chOff x="0" y="0"/>
          <a:chExt cx="0" cy="0"/>
        </a:xfrm>
      </p:grpSpPr>
      <p:sp>
        <p:nvSpPr>
          <p:cNvPr id="15" name="Rectangle 6">
            <a:extLst>
              <a:ext uri="{FF2B5EF4-FFF2-40B4-BE49-F238E27FC236}">
                <a16:creationId xmlns:a16="http://schemas.microsoft.com/office/drawing/2014/main" id="{F93FD68F-6327-4C0F-8016-3D0C89ECBD6A}"/>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8">
            <a:extLst>
              <a:ext uri="{FF2B5EF4-FFF2-40B4-BE49-F238E27FC236}">
                <a16:creationId xmlns:a16="http://schemas.microsoft.com/office/drawing/2014/main" id="{2884904C-CD0F-4A65-B408-428CBAF919CA}"/>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7" name="Grafik 16">
            <a:extLst>
              <a:ext uri="{FF2B5EF4-FFF2-40B4-BE49-F238E27FC236}">
                <a16:creationId xmlns:a16="http://schemas.microsoft.com/office/drawing/2014/main" id="{991FCA08-D9C2-47D3-8246-9BFE07E6F446}"/>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de-DE" dirty="0"/>
              <a:t>Mastertitelformat bearbeiten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11.01.2024</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13" name="Grafik 12">
            <a:extLst>
              <a:ext uri="{FF2B5EF4-FFF2-40B4-BE49-F238E27FC236}">
                <a16:creationId xmlns:a16="http://schemas.microsoft.com/office/drawing/2014/main" id="{8FCD6719-4FBF-4800-89A4-207C503F8C7C}"/>
              </a:ext>
            </a:extLst>
          </p:cNvPr>
          <p:cNvPicPr/>
          <p:nvPr userDrawn="1"/>
        </p:nvPicPr>
        <p:blipFill>
          <a:blip r:embed="rId3"/>
          <a:stretch>
            <a:fillRect/>
          </a:stretch>
        </p:blipFill>
        <p:spPr>
          <a:xfrm>
            <a:off x="10099505" y="6266872"/>
            <a:ext cx="1987550" cy="567690"/>
          </a:xfrm>
          <a:prstGeom prst="rect">
            <a:avLst/>
          </a:prstGeom>
        </p:spPr>
      </p:pic>
      <p:sp>
        <p:nvSpPr>
          <p:cNvPr id="14" name="Untertitel 2">
            <a:extLst>
              <a:ext uri="{FF2B5EF4-FFF2-40B4-BE49-F238E27FC236}">
                <a16:creationId xmlns:a16="http://schemas.microsoft.com/office/drawing/2014/main" id="{FA486C4F-A9CB-45DC-8854-CC626D6C4610}"/>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39" name="Gruppieren 38">
            <a:extLst>
              <a:ext uri="{FF2B5EF4-FFF2-40B4-BE49-F238E27FC236}">
                <a16:creationId xmlns:a16="http://schemas.microsoft.com/office/drawing/2014/main" id="{BC8FA35B-A26F-42D8-8F81-110779FC8380}"/>
              </a:ext>
            </a:extLst>
          </p:cNvPr>
          <p:cNvGrpSpPr/>
          <p:nvPr userDrawn="1"/>
        </p:nvGrpSpPr>
        <p:grpSpPr>
          <a:xfrm>
            <a:off x="10443312" y="254977"/>
            <a:ext cx="1299935" cy="1200032"/>
            <a:chOff x="1645920" y="1071155"/>
            <a:chExt cx="6296297" cy="5299166"/>
          </a:xfrm>
        </p:grpSpPr>
        <p:sp>
          <p:nvSpPr>
            <p:cNvPr id="40" name="Ellipse 39">
              <a:extLst>
                <a:ext uri="{FF2B5EF4-FFF2-40B4-BE49-F238E27FC236}">
                  <a16:creationId xmlns:a16="http://schemas.microsoft.com/office/drawing/2014/main" id="{6271980F-81E8-4D3B-B739-1DCA1623D12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1" name="Rechteck 40">
              <a:extLst>
                <a:ext uri="{FF2B5EF4-FFF2-40B4-BE49-F238E27FC236}">
                  <a16:creationId xmlns:a16="http://schemas.microsoft.com/office/drawing/2014/main" id="{37DD7008-457D-4B77-8063-519CD536F8C1}"/>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2" name="Rechteck 41">
              <a:extLst>
                <a:ext uri="{FF2B5EF4-FFF2-40B4-BE49-F238E27FC236}">
                  <a16:creationId xmlns:a16="http://schemas.microsoft.com/office/drawing/2014/main" id="{D50E230D-3E64-4ECC-9DDF-DFA5D04C3DA0}"/>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43" name="Freihandform: Form 42">
              <a:extLst>
                <a:ext uri="{FF2B5EF4-FFF2-40B4-BE49-F238E27FC236}">
                  <a16:creationId xmlns:a16="http://schemas.microsoft.com/office/drawing/2014/main" id="{0F0F60FB-5B14-4A10-83A2-46708B5EED9C}"/>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4" name="Freihandform: Form 43">
              <a:extLst>
                <a:ext uri="{FF2B5EF4-FFF2-40B4-BE49-F238E27FC236}">
                  <a16:creationId xmlns:a16="http://schemas.microsoft.com/office/drawing/2014/main" id="{389944C9-C8E9-4E2B-A7EC-3CB3A9D351AA}"/>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5" name="Ellipse 44">
              <a:extLst>
                <a:ext uri="{FF2B5EF4-FFF2-40B4-BE49-F238E27FC236}">
                  <a16:creationId xmlns:a16="http://schemas.microsoft.com/office/drawing/2014/main" id="{083D2437-630D-4DEE-BE5A-A546BF915C81}"/>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6" name="Rechteck 45">
              <a:extLst>
                <a:ext uri="{FF2B5EF4-FFF2-40B4-BE49-F238E27FC236}">
                  <a16:creationId xmlns:a16="http://schemas.microsoft.com/office/drawing/2014/main" id="{D08B2F48-EE68-47E4-A6FC-F34A9FEEBEC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7" name="Rechteck 46">
              <a:extLst>
                <a:ext uri="{FF2B5EF4-FFF2-40B4-BE49-F238E27FC236}">
                  <a16:creationId xmlns:a16="http://schemas.microsoft.com/office/drawing/2014/main" id="{4A8BB29A-359F-4A4A-AF31-EA987BF5813D}"/>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8" name="Ellipse 47">
              <a:extLst>
                <a:ext uri="{FF2B5EF4-FFF2-40B4-BE49-F238E27FC236}">
                  <a16:creationId xmlns:a16="http://schemas.microsoft.com/office/drawing/2014/main" id="{BBF68378-79B2-4325-9E4F-3D01F5828008}"/>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9" name="Rechteck 48">
              <a:extLst>
                <a:ext uri="{FF2B5EF4-FFF2-40B4-BE49-F238E27FC236}">
                  <a16:creationId xmlns:a16="http://schemas.microsoft.com/office/drawing/2014/main" id="{1A0D1A4E-F3C6-43A5-9BDB-3E1F9E841D84}"/>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50" name="Ellipse 49">
              <a:extLst>
                <a:ext uri="{FF2B5EF4-FFF2-40B4-BE49-F238E27FC236}">
                  <a16:creationId xmlns:a16="http://schemas.microsoft.com/office/drawing/2014/main" id="{9CDDB6E5-ECFC-480B-93B9-CF3F4F57EAD9}"/>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1" name="Rechteck 50">
              <a:extLst>
                <a:ext uri="{FF2B5EF4-FFF2-40B4-BE49-F238E27FC236}">
                  <a16:creationId xmlns:a16="http://schemas.microsoft.com/office/drawing/2014/main" id="{1386978D-5C39-4113-B480-8F9A0304CB98}"/>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2" name="Ellipse 51">
              <a:extLst>
                <a:ext uri="{FF2B5EF4-FFF2-40B4-BE49-F238E27FC236}">
                  <a16:creationId xmlns:a16="http://schemas.microsoft.com/office/drawing/2014/main" id="{30C6D954-A342-444B-9B57-6EE355AA518B}"/>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3" name="Rechteck 52">
              <a:extLst>
                <a:ext uri="{FF2B5EF4-FFF2-40B4-BE49-F238E27FC236}">
                  <a16:creationId xmlns:a16="http://schemas.microsoft.com/office/drawing/2014/main" id="{AFE17356-59B7-4E1E-BDC0-2C7558DB06C0}"/>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4" name="Rechteck 53">
              <a:extLst>
                <a:ext uri="{FF2B5EF4-FFF2-40B4-BE49-F238E27FC236}">
                  <a16:creationId xmlns:a16="http://schemas.microsoft.com/office/drawing/2014/main" id="{31F213F1-4A38-4927-B95D-A3B10209840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5" name="Ellipse 54">
              <a:extLst>
                <a:ext uri="{FF2B5EF4-FFF2-40B4-BE49-F238E27FC236}">
                  <a16:creationId xmlns:a16="http://schemas.microsoft.com/office/drawing/2014/main" id="{79417E79-3640-4133-82EC-F903B10FF527}"/>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6" name="Rechteck 55">
              <a:extLst>
                <a:ext uri="{FF2B5EF4-FFF2-40B4-BE49-F238E27FC236}">
                  <a16:creationId xmlns:a16="http://schemas.microsoft.com/office/drawing/2014/main" id="{E28FABFD-28A2-4C94-BD98-B0F2F6505A3A}"/>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7" name="Rechtwinkliges Dreieck 56">
              <a:extLst>
                <a:ext uri="{FF2B5EF4-FFF2-40B4-BE49-F238E27FC236}">
                  <a16:creationId xmlns:a16="http://schemas.microsoft.com/office/drawing/2014/main" id="{E12B5A7E-9549-4779-AABA-80D187CECF08}"/>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8" name="Rechtwinkliges Dreieck 57">
              <a:extLst>
                <a:ext uri="{FF2B5EF4-FFF2-40B4-BE49-F238E27FC236}">
                  <a16:creationId xmlns:a16="http://schemas.microsoft.com/office/drawing/2014/main" id="{D052F80B-EF8E-43F3-BF74-2C46E55F27DE}"/>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59" name="Rechteck 58">
              <a:extLst>
                <a:ext uri="{FF2B5EF4-FFF2-40B4-BE49-F238E27FC236}">
                  <a16:creationId xmlns:a16="http://schemas.microsoft.com/office/drawing/2014/main" id="{AEED4278-89C9-4784-9ED4-AA76DA0B5919}"/>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3359618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r>
              <a:rPr lang="de-DE"/>
              <a:t>​</a:t>
            </a:r>
            <a:fld id="{94ECE08C-AB13-4023-92C4-6508B5611553}" type="datetime1">
              <a:rPr lang="de-DE" smtClean="0"/>
              <a:pPr/>
              <a:t>11.01.2024</a:t>
            </a:fld>
            <a:r>
              <a:rPr lang="de-DE"/>
              <a:t>​</a:t>
            </a:r>
            <a:endParaRPr lang="de-DE" dirty="0"/>
          </a:p>
        </p:txBody>
      </p:sp>
      <p:sp>
        <p:nvSpPr>
          <p:cNvPr id="6" name="Footer Placeholder 5"/>
          <p:cNvSpPr>
            <a:spLocks noGrp="1"/>
          </p:cNvSpPr>
          <p:nvPr>
            <p:ph type="ftr" sz="quarter" idx="11"/>
          </p:nvPr>
        </p:nvSpPr>
        <p:spPr/>
        <p:txBody>
          <a:bodyPr/>
          <a:lstStyle/>
          <a:p>
            <a:pPr rtl="0"/>
            <a:endParaRPr lang="de-DE" noProof="0" dirty="0"/>
          </a:p>
        </p:txBody>
      </p:sp>
      <p:sp>
        <p:nvSpPr>
          <p:cNvPr id="7" name="Slide Number Placeholder 6"/>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12595026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de-DE"/>
              <a:t>Mastertitelformat bearbeiten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109728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6217920" y="2582334"/>
            <a:ext cx="4937760" cy="33782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r>
              <a:rPr lang="de-DE"/>
              <a:t>​</a:t>
            </a:r>
            <a:fld id="{94ECE08C-AB13-4023-92C4-6508B5611553}" type="datetime1">
              <a:rPr lang="de-DE" smtClean="0"/>
              <a:pPr/>
              <a:t>11.01.2024</a:t>
            </a:fld>
            <a:r>
              <a:rPr lang="de-DE"/>
              <a:t>​</a:t>
            </a:r>
            <a:endParaRPr lang="de-DE" dirty="0"/>
          </a:p>
        </p:txBody>
      </p:sp>
      <p:sp>
        <p:nvSpPr>
          <p:cNvPr id="8" name="Footer Placeholder 7"/>
          <p:cNvSpPr>
            <a:spLocks noGrp="1"/>
          </p:cNvSpPr>
          <p:nvPr>
            <p:ph type="ftr" sz="quarter" idx="11"/>
          </p:nvPr>
        </p:nvSpPr>
        <p:spPr/>
        <p:txBody>
          <a:bodyPr/>
          <a:lstStyle/>
          <a:p>
            <a:pPr rtl="0"/>
            <a:endParaRPr lang="de-DE" noProof="0" dirty="0"/>
          </a:p>
        </p:txBody>
      </p:sp>
      <p:sp>
        <p:nvSpPr>
          <p:cNvPr id="9" name="Slide Number Placeholder 8"/>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39129306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r>
              <a:rPr lang="de-DE"/>
              <a:t>​</a:t>
            </a:r>
            <a:fld id="{E03E6F61-7EE4-4641-A632-E37B8E3AFCCD}" type="datetime1">
              <a:rPr lang="de" smtClean="0"/>
              <a:pPr/>
              <a:t>11.01.2024</a:t>
            </a:fld>
            <a:r>
              <a:t>​</a:t>
            </a:r>
            <a:endParaRPr dirty="0"/>
          </a:p>
        </p:txBody>
      </p:sp>
      <p:sp>
        <p:nvSpPr>
          <p:cNvPr id="4" name="Footer Placeholder 3"/>
          <p:cNvSpPr>
            <a:spLocks noGrp="1"/>
          </p:cNvSpPr>
          <p:nvPr>
            <p:ph type="ftr" sz="quarter" idx="11"/>
          </p:nvPr>
        </p:nvSpPr>
        <p:spPr/>
        <p:txBody>
          <a:bodyPr/>
          <a:lstStyle/>
          <a:p>
            <a:pPr rtl="0"/>
            <a:endParaRPr lang="de-DE"/>
          </a:p>
        </p:txBody>
      </p:sp>
      <p:sp>
        <p:nvSpPr>
          <p:cNvPr id="5" name="Slide Number Placeholder 4"/>
          <p:cNvSpPr>
            <a:spLocks noGrp="1"/>
          </p:cNvSpPr>
          <p:nvPr>
            <p:ph type="sldNum" sz="quarter" idx="12"/>
          </p:nvPr>
        </p:nvSpPr>
        <p:spPr/>
        <p:txBody>
          <a:bodyPr/>
          <a:lstStyle/>
          <a:p>
            <a:pPr rtl="0"/>
            <a:fld id="{0FF54DE5-C571-48E8-A5BC-B369434E2F44}" type="slidenum">
              <a:rPr lang="de-DE" smtClean="0"/>
              <a:t>‹Nr.›</a:t>
            </a:fld>
            <a:endParaRPr lang="de-DE" dirty="0"/>
          </a:p>
        </p:txBody>
      </p:sp>
    </p:spTree>
    <p:extLst>
      <p:ext uri="{BB962C8B-B14F-4D97-AF65-F5344CB8AC3E}">
        <p14:creationId xmlns:p14="http://schemas.microsoft.com/office/powerpoint/2010/main" val="40276324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16" name="Rectangle 6">
            <a:extLst>
              <a:ext uri="{FF2B5EF4-FFF2-40B4-BE49-F238E27FC236}">
                <a16:creationId xmlns:a16="http://schemas.microsoft.com/office/drawing/2014/main" id="{2BC2390F-B3F1-414A-8483-445296411EF6}"/>
              </a:ext>
            </a:extLst>
          </p:cNvPr>
          <p:cNvSpPr/>
          <p:nvPr userDrawn="1"/>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8">
            <a:extLst>
              <a:ext uri="{FF2B5EF4-FFF2-40B4-BE49-F238E27FC236}">
                <a16:creationId xmlns:a16="http://schemas.microsoft.com/office/drawing/2014/main" id="{7E115167-E3B9-480F-A708-5E82DF2DC72D}"/>
              </a:ext>
            </a:extLst>
          </p:cNvPr>
          <p:cNvSpPr/>
          <p:nvPr userDrawn="1"/>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8" name="Grafik 17">
            <a:extLst>
              <a:ext uri="{FF2B5EF4-FFF2-40B4-BE49-F238E27FC236}">
                <a16:creationId xmlns:a16="http://schemas.microsoft.com/office/drawing/2014/main" id="{022C9BA8-74E2-4ACC-A006-658397FD9E05}"/>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7" name="Date Placeholder 6"/>
          <p:cNvSpPr>
            <a:spLocks noGrp="1"/>
          </p:cNvSpPr>
          <p:nvPr>
            <p:ph type="dt" sz="half" idx="10"/>
          </p:nvPr>
        </p:nvSpPr>
        <p:spPr/>
        <p:txBody>
          <a:bodyPr/>
          <a:lstStyle/>
          <a:p>
            <a:r>
              <a:rPr lang="de-DE"/>
              <a:t>​</a:t>
            </a:r>
            <a:fld id="{B359ED08-3DAD-4873-BEAE-E00CBB3C2D85}" type="datetime1">
              <a:rPr lang="de" smtClean="0"/>
              <a:pPr/>
              <a:t>11.01.2024</a:t>
            </a:fld>
            <a:r>
              <a:t>​</a:t>
            </a:r>
            <a:endParaRPr dirty="0"/>
          </a:p>
        </p:txBody>
      </p:sp>
      <p:sp>
        <p:nvSpPr>
          <p:cNvPr id="8" name="Footer Placeholder 7"/>
          <p:cNvSpPr>
            <a:spLocks noGrp="1"/>
          </p:cNvSpPr>
          <p:nvPr>
            <p:ph type="ftr" sz="quarter" idx="11"/>
          </p:nvPr>
        </p:nvSpPr>
        <p:spPr/>
        <p:txBody>
          <a:bodyPr/>
          <a:lstStyle>
            <a:lvl1pPr>
              <a:defRPr>
                <a:solidFill>
                  <a:srgbClr val="FFFFFF"/>
                </a:solidFill>
              </a:defRPr>
            </a:lvl1pPr>
          </a:lstStyle>
          <a:p>
            <a:pPr rtl="0"/>
            <a:endParaRPr lang="de-DE"/>
          </a:p>
        </p:txBody>
      </p:sp>
      <p:sp>
        <p:nvSpPr>
          <p:cNvPr id="9" name="Slide Number Placeholder 8"/>
          <p:cNvSpPr>
            <a:spLocks noGrp="1"/>
          </p:cNvSpPr>
          <p:nvPr>
            <p:ph type="sldNum" sz="quarter" idx="12"/>
          </p:nvPr>
        </p:nvSpPr>
        <p:spPr/>
        <p:txBody>
          <a:bodyPr/>
          <a:lstStyle/>
          <a:p>
            <a:pPr rtl="0"/>
            <a:fld id="{0FF54DE5-C571-48E8-A5BC-B369434E2F44}" type="slidenum">
              <a:rPr lang="de-DE" smtClean="0"/>
              <a:t>‹Nr.›</a:t>
            </a:fld>
            <a:endParaRPr lang="de-DE" dirty="0"/>
          </a:p>
        </p:txBody>
      </p:sp>
      <p:pic>
        <p:nvPicPr>
          <p:cNvPr id="12" name="Grafik 11">
            <a:extLst>
              <a:ext uri="{FF2B5EF4-FFF2-40B4-BE49-F238E27FC236}">
                <a16:creationId xmlns:a16="http://schemas.microsoft.com/office/drawing/2014/main" id="{3234369C-67BB-4B23-A6FB-6E089552A7A0}"/>
              </a:ext>
            </a:extLst>
          </p:cNvPr>
          <p:cNvPicPr/>
          <p:nvPr userDrawn="1"/>
        </p:nvPicPr>
        <p:blipFill>
          <a:blip r:embed="rId3"/>
          <a:stretch>
            <a:fillRect/>
          </a:stretch>
        </p:blipFill>
        <p:spPr>
          <a:xfrm>
            <a:off x="10099505" y="6266872"/>
            <a:ext cx="1987550" cy="567690"/>
          </a:xfrm>
          <a:prstGeom prst="rect">
            <a:avLst/>
          </a:prstGeom>
        </p:spPr>
      </p:pic>
      <p:sp>
        <p:nvSpPr>
          <p:cNvPr id="15" name="Untertitel 2">
            <a:extLst>
              <a:ext uri="{FF2B5EF4-FFF2-40B4-BE49-F238E27FC236}">
                <a16:creationId xmlns:a16="http://schemas.microsoft.com/office/drawing/2014/main" id="{C2D1F4F4-550C-416B-B8CC-5DCAEFCFA21B}"/>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grpSp>
        <p:nvGrpSpPr>
          <p:cNvPr id="10" name="Gruppieren 9">
            <a:extLst>
              <a:ext uri="{FF2B5EF4-FFF2-40B4-BE49-F238E27FC236}">
                <a16:creationId xmlns:a16="http://schemas.microsoft.com/office/drawing/2014/main" id="{FC843C18-55C8-491B-BD54-A28C7A937B4F}"/>
              </a:ext>
            </a:extLst>
          </p:cNvPr>
          <p:cNvGrpSpPr/>
          <p:nvPr userDrawn="1"/>
        </p:nvGrpSpPr>
        <p:grpSpPr>
          <a:xfrm>
            <a:off x="10443312" y="254977"/>
            <a:ext cx="1299935" cy="1200032"/>
            <a:chOff x="1645920" y="1071155"/>
            <a:chExt cx="6296297" cy="5299166"/>
          </a:xfrm>
        </p:grpSpPr>
        <p:sp>
          <p:nvSpPr>
            <p:cNvPr id="11" name="Ellipse 10">
              <a:extLst>
                <a:ext uri="{FF2B5EF4-FFF2-40B4-BE49-F238E27FC236}">
                  <a16:creationId xmlns:a16="http://schemas.microsoft.com/office/drawing/2014/main" id="{FBD646D8-D72D-41C5-BC5E-494255C19178}"/>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3" name="Rechteck 12">
              <a:extLst>
                <a:ext uri="{FF2B5EF4-FFF2-40B4-BE49-F238E27FC236}">
                  <a16:creationId xmlns:a16="http://schemas.microsoft.com/office/drawing/2014/main" id="{5978CCAC-5804-49BA-B21A-92674D379C57}"/>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4" name="Rechteck 13">
              <a:extLst>
                <a:ext uri="{FF2B5EF4-FFF2-40B4-BE49-F238E27FC236}">
                  <a16:creationId xmlns:a16="http://schemas.microsoft.com/office/drawing/2014/main" id="{FCD7DED3-EEB2-42C4-A2A8-7CAE7F35BAB3}"/>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Freihandform: Form 18">
              <a:extLst>
                <a:ext uri="{FF2B5EF4-FFF2-40B4-BE49-F238E27FC236}">
                  <a16:creationId xmlns:a16="http://schemas.microsoft.com/office/drawing/2014/main" id="{0850F3CD-5B6F-47B7-8458-CB974E2D39EE}"/>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0" name="Freihandform: Form 19">
              <a:extLst>
                <a:ext uri="{FF2B5EF4-FFF2-40B4-BE49-F238E27FC236}">
                  <a16:creationId xmlns:a16="http://schemas.microsoft.com/office/drawing/2014/main" id="{DBD45B25-86D6-4015-984B-9B5F054D7F53}"/>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Ellipse 20">
              <a:extLst>
                <a:ext uri="{FF2B5EF4-FFF2-40B4-BE49-F238E27FC236}">
                  <a16:creationId xmlns:a16="http://schemas.microsoft.com/office/drawing/2014/main" id="{99BBB1EE-EFFD-4E00-9CAC-7424FE2184F0}"/>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Rechteck 21">
              <a:extLst>
                <a:ext uri="{FF2B5EF4-FFF2-40B4-BE49-F238E27FC236}">
                  <a16:creationId xmlns:a16="http://schemas.microsoft.com/office/drawing/2014/main" id="{F618132B-AA82-42FE-A03A-94576A4074FB}"/>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6F4B099A-8A60-4A47-9017-57969E8AD61F}"/>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Ellipse 23">
              <a:extLst>
                <a:ext uri="{FF2B5EF4-FFF2-40B4-BE49-F238E27FC236}">
                  <a16:creationId xmlns:a16="http://schemas.microsoft.com/office/drawing/2014/main" id="{32690EBA-5621-43B7-9A25-1DDDE361D243}"/>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C9CE091F-A37C-4DFA-9945-8ADA3844B90C}"/>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6" name="Ellipse 25">
              <a:extLst>
                <a:ext uri="{FF2B5EF4-FFF2-40B4-BE49-F238E27FC236}">
                  <a16:creationId xmlns:a16="http://schemas.microsoft.com/office/drawing/2014/main" id="{DE7BF2C9-7E82-4F25-9B96-415EA70D22B7}"/>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A1310284-5B24-46FF-9284-0DB7DCA223FF}"/>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Ellipse 27">
              <a:extLst>
                <a:ext uri="{FF2B5EF4-FFF2-40B4-BE49-F238E27FC236}">
                  <a16:creationId xmlns:a16="http://schemas.microsoft.com/office/drawing/2014/main" id="{9F117F19-DCF8-410D-9A67-7DAD195FB306}"/>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A31A3AD7-CBA6-41D0-8D57-808B4EE5E9BB}"/>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C54065CF-059D-48AB-AC45-12F0BF07D210}"/>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Ellipse 30">
              <a:extLst>
                <a:ext uri="{FF2B5EF4-FFF2-40B4-BE49-F238E27FC236}">
                  <a16:creationId xmlns:a16="http://schemas.microsoft.com/office/drawing/2014/main" id="{3DB22CBC-6C06-49EA-AA77-9F3801EEB646}"/>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DE587752-9FCE-4BDE-92E8-CD3A6CC7481F}"/>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winkliges Dreieck 32">
              <a:extLst>
                <a:ext uri="{FF2B5EF4-FFF2-40B4-BE49-F238E27FC236}">
                  <a16:creationId xmlns:a16="http://schemas.microsoft.com/office/drawing/2014/main" id="{5E4532A1-A8E0-4FED-A49D-A33725C8378C}"/>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winkliges Dreieck 33">
              <a:extLst>
                <a:ext uri="{FF2B5EF4-FFF2-40B4-BE49-F238E27FC236}">
                  <a16:creationId xmlns:a16="http://schemas.microsoft.com/office/drawing/2014/main" id="{FDC21935-6960-41B7-BEDB-7A5E66949E2F}"/>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eck 34">
              <a:extLst>
                <a:ext uri="{FF2B5EF4-FFF2-40B4-BE49-F238E27FC236}">
                  <a16:creationId xmlns:a16="http://schemas.microsoft.com/office/drawing/2014/main" id="{1C0033D5-934D-4420-B8F6-D5DAFDFF57E6}"/>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692282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de-DE"/>
              <a:t>Mastertitelformat bearbeiten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r>
              <a:rPr lang="de-DE"/>
              <a:t>​</a:t>
            </a:r>
            <a:fld id="{94ECE08C-AB13-4023-92C4-6508B5611553}" type="datetime1">
              <a:rPr lang="de-DE" smtClean="0"/>
              <a:pPr/>
              <a:t>11.01.2024</a:t>
            </a:fld>
            <a:r>
              <a:rPr lang="de-DE"/>
              <a:t>​</a:t>
            </a:r>
            <a:endParaRPr lang="de-DE"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pPr rtl="0"/>
            <a:endParaRPr lang="de-DE" noProof="0"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FF54DE5-C571-48E8-A5BC-B369434E2F44}" type="slidenum">
              <a:rPr lang="de-DE" smtClean="0"/>
              <a:pPr/>
              <a:t>‹Nr.›</a:t>
            </a:fld>
            <a:endParaRPr lang="de-DE" dirty="0"/>
          </a:p>
        </p:txBody>
      </p:sp>
      <p:pic>
        <p:nvPicPr>
          <p:cNvPr id="12" name="Grafik 11">
            <a:extLst>
              <a:ext uri="{FF2B5EF4-FFF2-40B4-BE49-F238E27FC236}">
                <a16:creationId xmlns:a16="http://schemas.microsoft.com/office/drawing/2014/main" id="{46DE0C15-325B-4B66-B685-550A0BDB51D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6424526"/>
            <a:ext cx="1061484" cy="400384"/>
          </a:xfrm>
          <a:prstGeom prst="rect">
            <a:avLst/>
          </a:prstGeom>
        </p:spPr>
      </p:pic>
      <p:sp>
        <p:nvSpPr>
          <p:cNvPr id="14" name="Untertitel 2">
            <a:extLst>
              <a:ext uri="{FF2B5EF4-FFF2-40B4-BE49-F238E27FC236}">
                <a16:creationId xmlns:a16="http://schemas.microsoft.com/office/drawing/2014/main" id="{F3929FCD-BD32-4369-835F-EA62DDA3D482}"/>
              </a:ext>
            </a:extLst>
          </p:cNvPr>
          <p:cNvSpPr txBox="1">
            <a:spLocks/>
          </p:cNvSpPr>
          <p:nvPr userDrawn="1"/>
        </p:nvSpPr>
        <p:spPr>
          <a:xfrm>
            <a:off x="4701512" y="6425358"/>
            <a:ext cx="5015522"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p>
          <a:p>
            <a:pPr algn="ctr"/>
            <a:endParaRPr lang="en-GB" sz="2000" dirty="0">
              <a:solidFill>
                <a:srgbClr val="1F497D"/>
              </a:solidFill>
            </a:endParaRPr>
          </a:p>
        </p:txBody>
      </p:sp>
      <p:pic>
        <p:nvPicPr>
          <p:cNvPr id="15" name="Grafik 14">
            <a:extLst>
              <a:ext uri="{FF2B5EF4-FFF2-40B4-BE49-F238E27FC236}">
                <a16:creationId xmlns:a16="http://schemas.microsoft.com/office/drawing/2014/main" id="{86CA6B33-8F33-49F4-858B-B3DD533E7868}"/>
              </a:ext>
            </a:extLst>
          </p:cNvPr>
          <p:cNvPicPr/>
          <p:nvPr userDrawn="1"/>
        </p:nvPicPr>
        <p:blipFill>
          <a:blip r:embed="rId3"/>
          <a:stretch>
            <a:fillRect/>
          </a:stretch>
        </p:blipFill>
        <p:spPr>
          <a:xfrm>
            <a:off x="10099505" y="6266872"/>
            <a:ext cx="1987550" cy="567690"/>
          </a:xfrm>
          <a:prstGeom prst="rect">
            <a:avLst/>
          </a:prstGeom>
        </p:spPr>
      </p:pic>
      <p:grpSp>
        <p:nvGrpSpPr>
          <p:cNvPr id="17" name="Gruppieren 16">
            <a:extLst>
              <a:ext uri="{FF2B5EF4-FFF2-40B4-BE49-F238E27FC236}">
                <a16:creationId xmlns:a16="http://schemas.microsoft.com/office/drawing/2014/main" id="{5FFAB49D-828E-467C-BD4A-87972F3C1EFA}"/>
              </a:ext>
            </a:extLst>
          </p:cNvPr>
          <p:cNvGrpSpPr/>
          <p:nvPr userDrawn="1"/>
        </p:nvGrpSpPr>
        <p:grpSpPr>
          <a:xfrm>
            <a:off x="10443312" y="254977"/>
            <a:ext cx="1299935" cy="1200032"/>
            <a:chOff x="1645920" y="1071155"/>
            <a:chExt cx="6296297" cy="5299166"/>
          </a:xfrm>
        </p:grpSpPr>
        <p:sp>
          <p:nvSpPr>
            <p:cNvPr id="18" name="Ellipse 17">
              <a:extLst>
                <a:ext uri="{FF2B5EF4-FFF2-40B4-BE49-F238E27FC236}">
                  <a16:creationId xmlns:a16="http://schemas.microsoft.com/office/drawing/2014/main" id="{5343A9FE-CACD-4C9F-A1DD-94AE22259D3F}"/>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9" name="Rechteck 18">
              <a:extLst>
                <a:ext uri="{FF2B5EF4-FFF2-40B4-BE49-F238E27FC236}">
                  <a16:creationId xmlns:a16="http://schemas.microsoft.com/office/drawing/2014/main" id="{A2F4EF67-99D4-4311-9A83-CC40A0341769}"/>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0" name="Rechteck 19">
              <a:extLst>
                <a:ext uri="{FF2B5EF4-FFF2-40B4-BE49-F238E27FC236}">
                  <a16:creationId xmlns:a16="http://schemas.microsoft.com/office/drawing/2014/main" id="{9B2E7495-4AD9-4BCF-A6B0-FB4E6BB2D633}"/>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Freihandform: Form 20">
              <a:extLst>
                <a:ext uri="{FF2B5EF4-FFF2-40B4-BE49-F238E27FC236}">
                  <a16:creationId xmlns:a16="http://schemas.microsoft.com/office/drawing/2014/main" id="{5F8E1512-CA59-40EA-846D-FF19DC680EF7}"/>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Freihandform: Form 21">
              <a:extLst>
                <a:ext uri="{FF2B5EF4-FFF2-40B4-BE49-F238E27FC236}">
                  <a16:creationId xmlns:a16="http://schemas.microsoft.com/office/drawing/2014/main" id="{F083C05D-C82C-4114-B604-27170615DB82}"/>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Ellipse 22">
              <a:extLst>
                <a:ext uri="{FF2B5EF4-FFF2-40B4-BE49-F238E27FC236}">
                  <a16:creationId xmlns:a16="http://schemas.microsoft.com/office/drawing/2014/main" id="{89B72FAE-B2E3-4808-85ED-BD9D62FFD37B}"/>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362C3871-8DEE-441F-BB31-81251D17AE3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Rechteck 24">
              <a:extLst>
                <a:ext uri="{FF2B5EF4-FFF2-40B4-BE49-F238E27FC236}">
                  <a16:creationId xmlns:a16="http://schemas.microsoft.com/office/drawing/2014/main" id="{939401FA-D183-4200-BA47-15A41F3283F1}"/>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Ellipse 25">
              <a:extLst>
                <a:ext uri="{FF2B5EF4-FFF2-40B4-BE49-F238E27FC236}">
                  <a16:creationId xmlns:a16="http://schemas.microsoft.com/office/drawing/2014/main" id="{55052928-0D6B-45F0-9CA8-2758D0207F3C}"/>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7" name="Rechteck 26">
              <a:extLst>
                <a:ext uri="{FF2B5EF4-FFF2-40B4-BE49-F238E27FC236}">
                  <a16:creationId xmlns:a16="http://schemas.microsoft.com/office/drawing/2014/main" id="{7D88A627-61E8-4F07-AEDB-EA6733270316}"/>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8" name="Ellipse 27">
              <a:extLst>
                <a:ext uri="{FF2B5EF4-FFF2-40B4-BE49-F238E27FC236}">
                  <a16:creationId xmlns:a16="http://schemas.microsoft.com/office/drawing/2014/main" id="{CFB709E1-664C-4368-814F-1CD8F7212B12}"/>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Rechteck 28">
              <a:extLst>
                <a:ext uri="{FF2B5EF4-FFF2-40B4-BE49-F238E27FC236}">
                  <a16:creationId xmlns:a16="http://schemas.microsoft.com/office/drawing/2014/main" id="{73558782-EFA6-43D8-98F0-5E9A5B100AB0}"/>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Ellipse 29">
              <a:extLst>
                <a:ext uri="{FF2B5EF4-FFF2-40B4-BE49-F238E27FC236}">
                  <a16:creationId xmlns:a16="http://schemas.microsoft.com/office/drawing/2014/main" id="{CEAEEDCC-320B-4325-898E-649FB0891EE6}"/>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EAC0DDBC-494A-4545-AE95-3E6EB450D1A8}"/>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Rechteck 31">
              <a:extLst>
                <a:ext uri="{FF2B5EF4-FFF2-40B4-BE49-F238E27FC236}">
                  <a16:creationId xmlns:a16="http://schemas.microsoft.com/office/drawing/2014/main" id="{01ABF06C-7361-4581-BEF9-025E82C03783}"/>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Ellipse 32">
              <a:extLst>
                <a:ext uri="{FF2B5EF4-FFF2-40B4-BE49-F238E27FC236}">
                  <a16:creationId xmlns:a16="http://schemas.microsoft.com/office/drawing/2014/main" id="{C4B3200A-BAAB-42FA-B2EB-FCFF729AB5DF}"/>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eck 33">
              <a:extLst>
                <a:ext uri="{FF2B5EF4-FFF2-40B4-BE49-F238E27FC236}">
                  <a16:creationId xmlns:a16="http://schemas.microsoft.com/office/drawing/2014/main" id="{F3489978-4CE8-46F2-900D-BC4123ADB5C6}"/>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winkliges Dreieck 34">
              <a:extLst>
                <a:ext uri="{FF2B5EF4-FFF2-40B4-BE49-F238E27FC236}">
                  <a16:creationId xmlns:a16="http://schemas.microsoft.com/office/drawing/2014/main" id="{1F44CFB9-79DE-4EFA-B7B5-D538CB7B96B6}"/>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winkliges Dreieck 35">
              <a:extLst>
                <a:ext uri="{FF2B5EF4-FFF2-40B4-BE49-F238E27FC236}">
                  <a16:creationId xmlns:a16="http://schemas.microsoft.com/office/drawing/2014/main" id="{55D69203-7971-4BFA-8D69-DC0E2A3C3EA2}"/>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7" name="Rechteck 36">
              <a:extLst>
                <a:ext uri="{FF2B5EF4-FFF2-40B4-BE49-F238E27FC236}">
                  <a16:creationId xmlns:a16="http://schemas.microsoft.com/office/drawing/2014/main" id="{BE5274E4-F73A-412B-93CF-DCE116408001}"/>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135361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r>
              <a:rPr lang="de-DE"/>
              <a:t>​</a:t>
            </a:r>
            <a:fld id="{94ECE08C-AB13-4023-92C4-6508B5611553}" type="datetime1">
              <a:rPr lang="de-DE" smtClean="0"/>
              <a:pPr/>
              <a:t>11.01.2024</a:t>
            </a:fld>
            <a:r>
              <a:rPr lang="de-DE"/>
              <a:t>​</a:t>
            </a:r>
            <a:endParaRPr lang="de-DE" dirty="0"/>
          </a:p>
        </p:txBody>
      </p:sp>
      <p:sp>
        <p:nvSpPr>
          <p:cNvPr id="5" name="Footer Placeholder 4"/>
          <p:cNvSpPr>
            <a:spLocks noGrp="1"/>
          </p:cNvSpPr>
          <p:nvPr>
            <p:ph type="ftr" sz="quarter" idx="11"/>
          </p:nvPr>
        </p:nvSpPr>
        <p:spPr/>
        <p:txBody>
          <a:bodyPr/>
          <a:lstStyle/>
          <a:p>
            <a:pPr rtl="0"/>
            <a:endParaRPr lang="de-DE" noProof="0" dirty="0"/>
          </a:p>
        </p:txBody>
      </p:sp>
      <p:sp>
        <p:nvSpPr>
          <p:cNvPr id="6" name="Slide Number Placeholder 5"/>
          <p:cNvSpPr>
            <a:spLocks noGrp="1"/>
          </p:cNvSpPr>
          <p:nvPr>
            <p:ph type="sldNum" sz="quarter" idx="12"/>
          </p:nvPr>
        </p:nvSpPr>
        <p:spPr/>
        <p:txBody>
          <a:bodyPr/>
          <a:lstStyle/>
          <a:p>
            <a:fld id="{0FF54DE5-C571-48E8-A5BC-B369434E2F44}" type="slidenum">
              <a:rPr lang="de-DE" smtClean="0"/>
              <a:pPr/>
              <a:t>‹Nr.›</a:t>
            </a:fld>
            <a:endParaRPr lang="de-DE" dirty="0"/>
          </a:p>
        </p:txBody>
      </p:sp>
    </p:spTree>
    <p:extLst>
      <p:ext uri="{BB962C8B-B14F-4D97-AF65-F5344CB8AC3E}">
        <p14:creationId xmlns:p14="http://schemas.microsoft.com/office/powerpoint/2010/main" val="25987310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ags" Target="../tags/tag2.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emf"/><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10" name="think-cell data - do not delete" hidden="1">
            <a:extLst>
              <a:ext uri="{FF2B5EF4-FFF2-40B4-BE49-F238E27FC236}">
                <a16:creationId xmlns:a16="http://schemas.microsoft.com/office/drawing/2014/main" id="{91A77AD6-6C66-DAB5-2040-F59118C353A7}"/>
              </a:ext>
            </a:extLst>
          </p:cNvPr>
          <p:cNvGraphicFramePr>
            <a:graphicFrameLocks noChangeAspect="1"/>
          </p:cNvGraphicFramePr>
          <p:nvPr userDrawn="1">
            <p:custDataLst>
              <p:tags r:id="rId13"/>
            </p:custDataLst>
            <p:extLst>
              <p:ext uri="{D42A27DB-BD31-4B8C-83A1-F6EECF244321}">
                <p14:modId xmlns:p14="http://schemas.microsoft.com/office/powerpoint/2010/main" val="163101967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14" imgW="425" imgH="424" progId="TCLayout.ActiveDocument.1">
                  <p:embed/>
                </p:oleObj>
              </mc:Choice>
              <mc:Fallback>
                <p:oleObj name="think-cell Folie" r:id="rId14" imgW="425" imgH="424" progId="TCLayout.ActiveDocument.1">
                  <p:embed/>
                  <p:pic>
                    <p:nvPicPr>
                      <p:cNvPr id="0" name=""/>
                      <p:cNvPicPr/>
                      <p:nvPr/>
                    </p:nvPicPr>
                    <p:blipFill>
                      <a:blip r:embed="rId15"/>
                      <a:stretch>
                        <a:fillRect/>
                      </a:stretch>
                    </p:blipFill>
                    <p:spPr>
                      <a:xfrm>
                        <a:off x="1588" y="1588"/>
                        <a:ext cx="1588" cy="1588"/>
                      </a:xfrm>
                      <a:prstGeom prst="rect">
                        <a:avLst/>
                      </a:prstGeom>
                    </p:spPr>
                  </p:pic>
                </p:oleObj>
              </mc:Fallback>
            </mc:AlternateContent>
          </a:graphicData>
        </a:graphic>
      </p:graphicFrame>
      <p:sp>
        <p:nvSpPr>
          <p:cNvPr id="7" name="Rectangle 6"/>
          <p:cNvSpPr/>
          <p:nvPr/>
        </p:nvSpPr>
        <p:spPr>
          <a:xfrm>
            <a:off x="1" y="6237586"/>
            <a:ext cx="12191999" cy="6204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9" name="Rectangle 8"/>
          <p:cNvSpPr/>
          <p:nvPr/>
        </p:nvSpPr>
        <p:spPr>
          <a:xfrm>
            <a:off x="0" y="617102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a:p>
        </p:txBody>
      </p:sp>
      <p:sp>
        <p:nvSpPr>
          <p:cNvPr id="2" name="Title Placeholder 1"/>
          <p:cNvSpPr>
            <a:spLocks noGrp="1"/>
          </p:cNvSpPr>
          <p:nvPr>
            <p:ph type="title"/>
          </p:nvPr>
        </p:nvSpPr>
        <p:spPr>
          <a:xfrm>
            <a:off x="1097280" y="286604"/>
            <a:ext cx="10058400" cy="823740"/>
          </a:xfrm>
          <a:prstGeom prst="rect">
            <a:avLst/>
          </a:prstGeom>
        </p:spPr>
        <p:txBody>
          <a:bodyPr vert="horz" lIns="91440" tIns="45720" rIns="91440" bIns="45720" rtlCol="0" anchor="b">
            <a:normAutofit/>
          </a:bodyPr>
          <a:lstStyle/>
          <a:p>
            <a:r>
              <a:rPr lang="de-DE"/>
              <a:t>Mastertitelformat bearbeiten</a:t>
            </a:r>
            <a:endParaRPr lang="en-US" dirty="0"/>
          </a:p>
        </p:txBody>
      </p:sp>
      <p:sp>
        <p:nvSpPr>
          <p:cNvPr id="3" name="Text Placeholder 2"/>
          <p:cNvSpPr>
            <a:spLocks noGrp="1"/>
          </p:cNvSpPr>
          <p:nvPr>
            <p:ph type="body" idx="1"/>
          </p:nvPr>
        </p:nvSpPr>
        <p:spPr>
          <a:xfrm>
            <a:off x="1097280" y="1492624"/>
            <a:ext cx="10058400" cy="4376470"/>
          </a:xfrm>
          <a:prstGeom prst="rect">
            <a:avLst/>
          </a:prstGeom>
        </p:spPr>
        <p:txBody>
          <a:bodyPr vert="horz" lIns="0" tIns="45720" rIns="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r>
              <a:rPr lang="de-DE"/>
              <a:t>​</a:t>
            </a:r>
            <a:fld id="{94ECE08C-AB13-4023-92C4-6508B5611553}" type="datetime1">
              <a:rPr lang="de-DE" smtClean="0"/>
              <a:pPr/>
              <a:t>11.01.2024</a:t>
            </a:fld>
            <a:r>
              <a:rPr lang="de-DE"/>
              <a:t>​</a:t>
            </a:r>
            <a:endParaRPr lang="de-DE"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pPr rtl="0"/>
            <a:endParaRPr lang="de-DE" noProof="0"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FF54DE5-C571-48E8-A5BC-B369434E2F44}" type="slidenum">
              <a:rPr lang="de-DE" smtClean="0"/>
              <a:pPr/>
              <a:t>‹Nr.›</a:t>
            </a:fld>
            <a:endParaRPr lang="de-DE" dirty="0"/>
          </a:p>
        </p:txBody>
      </p:sp>
      <p:pic>
        <p:nvPicPr>
          <p:cNvPr id="12" name="Grafik 11">
            <a:extLst>
              <a:ext uri="{FF2B5EF4-FFF2-40B4-BE49-F238E27FC236}">
                <a16:creationId xmlns:a16="http://schemas.microsoft.com/office/drawing/2014/main" id="{72446FF5-B0A1-4CED-8527-53B2C36756CF}"/>
              </a:ext>
            </a:extLst>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04945" y="6281603"/>
            <a:ext cx="1061484" cy="400384"/>
          </a:xfrm>
          <a:prstGeom prst="rect">
            <a:avLst/>
          </a:prstGeom>
        </p:spPr>
      </p:pic>
      <p:sp>
        <p:nvSpPr>
          <p:cNvPr id="15" name="Untertitel 2">
            <a:extLst>
              <a:ext uri="{FF2B5EF4-FFF2-40B4-BE49-F238E27FC236}">
                <a16:creationId xmlns:a16="http://schemas.microsoft.com/office/drawing/2014/main" id="{C796B178-E15A-444B-A8BA-54BCAFDC215E}"/>
              </a:ext>
            </a:extLst>
          </p:cNvPr>
          <p:cNvSpPr txBox="1">
            <a:spLocks/>
          </p:cNvSpPr>
          <p:nvPr userDrawn="1"/>
        </p:nvSpPr>
        <p:spPr>
          <a:xfrm>
            <a:off x="4376057" y="6360042"/>
            <a:ext cx="5340977" cy="818408"/>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pPr algn="ctr"/>
            <a:r>
              <a:rPr lang="en-US" sz="900" dirty="0">
                <a:solidFill>
                  <a:schemeClr val="bg1"/>
                </a:solidFill>
              </a:rPr>
              <a:t>The European Commission support for the production of this publication does not constitute an endorsement of the contents which reflects the views only of the authors, and the Commission cannot be held responsible for any use which may be made of the information contained therein.</a:t>
            </a:r>
            <a:endParaRPr lang="de-DE" sz="900" dirty="0">
              <a:solidFill>
                <a:schemeClr val="bg1"/>
              </a:solidFill>
            </a:endParaRPr>
          </a:p>
          <a:p>
            <a:pPr algn="ctr"/>
            <a:endParaRPr lang="en-GB" sz="2000" dirty="0">
              <a:solidFill>
                <a:schemeClr val="bg1"/>
              </a:solidFill>
            </a:endParaRPr>
          </a:p>
        </p:txBody>
      </p:sp>
      <p:pic>
        <p:nvPicPr>
          <p:cNvPr id="14" name="Grafik 13">
            <a:extLst>
              <a:ext uri="{FF2B5EF4-FFF2-40B4-BE49-F238E27FC236}">
                <a16:creationId xmlns:a16="http://schemas.microsoft.com/office/drawing/2014/main" id="{0F7588D5-FBFF-4B77-94D8-5C8CFEABB542}"/>
              </a:ext>
            </a:extLst>
          </p:cNvPr>
          <p:cNvPicPr/>
          <p:nvPr userDrawn="1"/>
        </p:nvPicPr>
        <p:blipFill>
          <a:blip r:embed="rId17"/>
          <a:stretch>
            <a:fillRect/>
          </a:stretch>
        </p:blipFill>
        <p:spPr>
          <a:xfrm>
            <a:off x="10099505" y="6266872"/>
            <a:ext cx="1987550" cy="567690"/>
          </a:xfrm>
          <a:prstGeom prst="rect">
            <a:avLst/>
          </a:prstGeom>
        </p:spPr>
      </p:pic>
      <p:grpSp>
        <p:nvGrpSpPr>
          <p:cNvPr id="16" name="Gruppieren 15">
            <a:extLst>
              <a:ext uri="{FF2B5EF4-FFF2-40B4-BE49-F238E27FC236}">
                <a16:creationId xmlns:a16="http://schemas.microsoft.com/office/drawing/2014/main" id="{E98F78F4-94DF-47EC-BFB0-B21628027D2B}"/>
              </a:ext>
            </a:extLst>
          </p:cNvPr>
          <p:cNvGrpSpPr/>
          <p:nvPr userDrawn="1"/>
        </p:nvGrpSpPr>
        <p:grpSpPr>
          <a:xfrm>
            <a:off x="10443312" y="254977"/>
            <a:ext cx="1299935" cy="1200032"/>
            <a:chOff x="1645920" y="1071155"/>
            <a:chExt cx="6296297" cy="5299166"/>
          </a:xfrm>
        </p:grpSpPr>
        <p:sp>
          <p:nvSpPr>
            <p:cNvPr id="17" name="Ellipse 16">
              <a:extLst>
                <a:ext uri="{FF2B5EF4-FFF2-40B4-BE49-F238E27FC236}">
                  <a16:creationId xmlns:a16="http://schemas.microsoft.com/office/drawing/2014/main" id="{52F04A53-A791-413C-A1AB-5FD42DF1D941}"/>
                </a:ext>
              </a:extLst>
            </p:cNvPr>
            <p:cNvSpPr/>
            <p:nvPr/>
          </p:nvSpPr>
          <p:spPr>
            <a:xfrm>
              <a:off x="5357315" y="3444845"/>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8" name="Rechteck 17">
              <a:extLst>
                <a:ext uri="{FF2B5EF4-FFF2-40B4-BE49-F238E27FC236}">
                  <a16:creationId xmlns:a16="http://schemas.microsoft.com/office/drawing/2014/main" id="{AAE24C0E-BE91-4B7F-8B27-51285CA64DFA}"/>
                </a:ext>
              </a:extLst>
            </p:cNvPr>
            <p:cNvSpPr/>
            <p:nvPr/>
          </p:nvSpPr>
          <p:spPr>
            <a:xfrm flipV="1">
              <a:off x="5897483" y="3627585"/>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19" name="Rechteck 18">
              <a:extLst>
                <a:ext uri="{FF2B5EF4-FFF2-40B4-BE49-F238E27FC236}">
                  <a16:creationId xmlns:a16="http://schemas.microsoft.com/office/drawing/2014/main" id="{20635180-45A7-4C1B-A131-F22801C4FB0A}"/>
                </a:ext>
              </a:extLst>
            </p:cNvPr>
            <p:cNvSpPr/>
            <p:nvPr/>
          </p:nvSpPr>
          <p:spPr>
            <a:xfrm flipV="1">
              <a:off x="5321154" y="3625410"/>
              <a:ext cx="352407" cy="663411"/>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0" name="Freihandform: Form 19">
              <a:extLst>
                <a:ext uri="{FF2B5EF4-FFF2-40B4-BE49-F238E27FC236}">
                  <a16:creationId xmlns:a16="http://schemas.microsoft.com/office/drawing/2014/main" id="{2178FF35-4AA6-4CDF-8CA4-867323F81231}"/>
                </a:ext>
              </a:extLst>
            </p:cNvPr>
            <p:cNvSpPr/>
            <p:nvPr/>
          </p:nvSpPr>
          <p:spPr>
            <a:xfrm>
              <a:off x="1645920" y="1071155"/>
              <a:ext cx="3637684" cy="3474167"/>
            </a:xfrm>
            <a:custGeom>
              <a:avLst/>
              <a:gdLst>
                <a:gd name="connsiteX0" fmla="*/ 2455817 w 3637684"/>
                <a:gd name="connsiteY0" fmla="*/ 0 h 3474167"/>
                <a:gd name="connsiteX1" fmla="*/ 3626405 w 3637684"/>
                <a:gd name="connsiteY1" fmla="*/ 253047 h 3474167"/>
                <a:gd name="connsiteX2" fmla="*/ 3637684 w 3637684"/>
                <a:gd name="connsiteY2" fmla="*/ 258897 h 3474167"/>
                <a:gd name="connsiteX3" fmla="*/ 3394165 w 3637684"/>
                <a:gd name="connsiteY3" fmla="*/ 248196 h 3474167"/>
                <a:gd name="connsiteX4" fmla="*/ 492033 w 3637684"/>
                <a:gd name="connsiteY4" fmla="*/ 2773681 h 3474167"/>
                <a:gd name="connsiteX5" fmla="*/ 550994 w 3637684"/>
                <a:gd name="connsiteY5" fmla="*/ 3282654 h 3474167"/>
                <a:gd name="connsiteX6" fmla="*/ 607581 w 3637684"/>
                <a:gd name="connsiteY6" fmla="*/ 3474167 h 3474167"/>
                <a:gd name="connsiteX7" fmla="*/ 560789 w 3637684"/>
                <a:gd name="connsiteY7" fmla="*/ 3430214 h 3474167"/>
                <a:gd name="connsiteX8" fmla="*/ 0 w 3637684"/>
                <a:gd name="connsiteY8" fmla="*/ 2096589 h 3474167"/>
                <a:gd name="connsiteX9" fmla="*/ 2455817 w 3637684"/>
                <a:gd name="connsiteY9" fmla="*/ 0 h 34741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37684" h="3474167">
                  <a:moveTo>
                    <a:pt x="2455817" y="0"/>
                  </a:moveTo>
                  <a:cubicBezTo>
                    <a:pt x="2879664" y="0"/>
                    <a:pt x="3278433" y="91667"/>
                    <a:pt x="3626405" y="253047"/>
                  </a:cubicBezTo>
                  <a:lnTo>
                    <a:pt x="3637684" y="258897"/>
                  </a:lnTo>
                  <a:lnTo>
                    <a:pt x="3394165" y="248196"/>
                  </a:lnTo>
                  <a:cubicBezTo>
                    <a:pt x="1791362" y="248196"/>
                    <a:pt x="492033" y="1378894"/>
                    <a:pt x="492033" y="2773681"/>
                  </a:cubicBezTo>
                  <a:cubicBezTo>
                    <a:pt x="492033" y="2948030"/>
                    <a:pt x="512335" y="3118251"/>
                    <a:pt x="550994" y="3282654"/>
                  </a:cubicBezTo>
                  <a:lnTo>
                    <a:pt x="607581" y="3474167"/>
                  </a:lnTo>
                  <a:lnTo>
                    <a:pt x="560789" y="3430214"/>
                  </a:lnTo>
                  <a:cubicBezTo>
                    <a:pt x="210452" y="3067800"/>
                    <a:pt x="0" y="2603177"/>
                    <a:pt x="0" y="2096589"/>
                  </a:cubicBezTo>
                  <a:cubicBezTo>
                    <a:pt x="0" y="938675"/>
                    <a:pt x="1099507" y="0"/>
                    <a:pt x="2455817" y="0"/>
                  </a:cubicBez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1" name="Freihandform: Form 20">
              <a:extLst>
                <a:ext uri="{FF2B5EF4-FFF2-40B4-BE49-F238E27FC236}">
                  <a16:creationId xmlns:a16="http://schemas.microsoft.com/office/drawing/2014/main" id="{933AA21D-E903-43D8-8863-F794FC93F9D7}"/>
                </a:ext>
              </a:extLst>
            </p:cNvPr>
            <p:cNvSpPr/>
            <p:nvPr/>
          </p:nvSpPr>
          <p:spPr>
            <a:xfrm>
              <a:off x="2253501" y="1330052"/>
              <a:ext cx="5688716" cy="5040269"/>
            </a:xfrm>
            <a:custGeom>
              <a:avLst/>
              <a:gdLst>
                <a:gd name="connsiteX0" fmla="*/ 3030103 w 5688716"/>
                <a:gd name="connsiteY0" fmla="*/ 0 h 5040269"/>
                <a:gd name="connsiteX1" fmla="*/ 3083310 w 5688716"/>
                <a:gd name="connsiteY1" fmla="*/ 2338 h 5040269"/>
                <a:gd name="connsiteX2" fmla="*/ 5688716 w 5688716"/>
                <a:gd name="connsiteY2" fmla="*/ 2514784 h 5040269"/>
                <a:gd name="connsiteX3" fmla="*/ 2786584 w 5688716"/>
                <a:gd name="connsiteY3" fmla="*/ 5040269 h 5040269"/>
                <a:gd name="connsiteX4" fmla="*/ 14926 w 5688716"/>
                <a:gd name="connsiteY4" fmla="*/ 3265786 h 5040269"/>
                <a:gd name="connsiteX5" fmla="*/ 0 w 5688716"/>
                <a:gd name="connsiteY5" fmla="*/ 3215270 h 5040269"/>
                <a:gd name="connsiteX6" fmla="*/ 111711 w 5688716"/>
                <a:gd name="connsiteY6" fmla="*/ 3320204 h 5040269"/>
                <a:gd name="connsiteX7" fmla="*/ 1848236 w 5688716"/>
                <a:gd name="connsiteY7" fmla="*/ 3934281 h 5040269"/>
                <a:gd name="connsiteX8" fmla="*/ 4304053 w 5688716"/>
                <a:gd name="connsiteY8" fmla="*/ 1837692 h 5040269"/>
                <a:gd name="connsiteX9" fmla="*/ 3221307 w 5688716"/>
                <a:gd name="connsiteY9" fmla="*/ 99168 h 5040269"/>
                <a:gd name="connsiteX10" fmla="*/ 3030103 w 5688716"/>
                <a:gd name="connsiteY10" fmla="*/ 0 h 50402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88716" h="5040269">
                  <a:moveTo>
                    <a:pt x="3030103" y="0"/>
                  </a:moveTo>
                  <a:lnTo>
                    <a:pt x="3083310" y="2338"/>
                  </a:lnTo>
                  <a:cubicBezTo>
                    <a:pt x="4546728" y="131668"/>
                    <a:pt x="5688716" y="1207171"/>
                    <a:pt x="5688716" y="2514784"/>
                  </a:cubicBezTo>
                  <a:cubicBezTo>
                    <a:pt x="5688716" y="3909571"/>
                    <a:pt x="4389387" y="5040269"/>
                    <a:pt x="2786584" y="5040269"/>
                  </a:cubicBezTo>
                  <a:cubicBezTo>
                    <a:pt x="1484307" y="5040269"/>
                    <a:pt x="382370" y="4293832"/>
                    <a:pt x="14926" y="3265786"/>
                  </a:cubicBezTo>
                  <a:lnTo>
                    <a:pt x="0" y="3215270"/>
                  </a:lnTo>
                  <a:lnTo>
                    <a:pt x="111711" y="3320204"/>
                  </a:lnTo>
                  <a:cubicBezTo>
                    <a:pt x="556127" y="3699612"/>
                    <a:pt x="1170081" y="3934281"/>
                    <a:pt x="1848236" y="3934281"/>
                  </a:cubicBezTo>
                  <a:cubicBezTo>
                    <a:pt x="3204546" y="3934281"/>
                    <a:pt x="4304053" y="2995606"/>
                    <a:pt x="4304053" y="1837692"/>
                  </a:cubicBezTo>
                  <a:cubicBezTo>
                    <a:pt x="4304053" y="1113996"/>
                    <a:pt x="3874558" y="475940"/>
                    <a:pt x="3221307" y="99168"/>
                  </a:cubicBezTo>
                  <a:lnTo>
                    <a:pt x="3030103" y="0"/>
                  </a:lnTo>
                  <a:close/>
                </a:path>
              </a:pathLst>
            </a:cu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2" name="Ellipse 21">
              <a:extLst>
                <a:ext uri="{FF2B5EF4-FFF2-40B4-BE49-F238E27FC236}">
                  <a16:creationId xmlns:a16="http://schemas.microsoft.com/office/drawing/2014/main" id="{30F3A132-49A2-44AE-BFB6-A44013C39F72}"/>
                </a:ext>
              </a:extLst>
            </p:cNvPr>
            <p:cNvSpPr/>
            <p:nvPr/>
          </p:nvSpPr>
          <p:spPr>
            <a:xfrm>
              <a:off x="3487783"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3" name="Rechteck 22">
              <a:extLst>
                <a:ext uri="{FF2B5EF4-FFF2-40B4-BE49-F238E27FC236}">
                  <a16:creationId xmlns:a16="http://schemas.microsoft.com/office/drawing/2014/main" id="{1522DB8A-AE2B-44CE-AB50-3517AF8B0AD5}"/>
                </a:ext>
              </a:extLst>
            </p:cNvPr>
            <p:cNvSpPr/>
            <p:nvPr/>
          </p:nvSpPr>
          <p:spPr>
            <a:xfrm flipV="1">
              <a:off x="3814352" y="2359028"/>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4" name="Rechteck 23">
              <a:extLst>
                <a:ext uri="{FF2B5EF4-FFF2-40B4-BE49-F238E27FC236}">
                  <a16:creationId xmlns:a16="http://schemas.microsoft.com/office/drawing/2014/main" id="{F7B1080C-3B7D-4B72-A980-CBD05869F4D2}"/>
                </a:ext>
              </a:extLst>
            </p:cNvPr>
            <p:cNvSpPr/>
            <p:nvPr/>
          </p:nvSpPr>
          <p:spPr>
            <a:xfrm flipV="1">
              <a:off x="3814352" y="2638699"/>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5" name="Ellipse 24">
              <a:extLst>
                <a:ext uri="{FF2B5EF4-FFF2-40B4-BE49-F238E27FC236}">
                  <a16:creationId xmlns:a16="http://schemas.microsoft.com/office/drawing/2014/main" id="{F9C40F18-44CD-4FB6-A692-AE5177F8E3CD}"/>
                </a:ext>
              </a:extLst>
            </p:cNvPr>
            <p:cNvSpPr/>
            <p:nvPr/>
          </p:nvSpPr>
          <p:spPr>
            <a:xfrm>
              <a:off x="4526438" y="2168434"/>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6" name="Rechteck 25">
              <a:extLst>
                <a:ext uri="{FF2B5EF4-FFF2-40B4-BE49-F238E27FC236}">
                  <a16:creationId xmlns:a16="http://schemas.microsoft.com/office/drawing/2014/main" id="{82417F43-0646-46E8-837C-849746EF99B7}"/>
                </a:ext>
              </a:extLst>
            </p:cNvPr>
            <p:cNvSpPr/>
            <p:nvPr/>
          </p:nvSpPr>
          <p:spPr>
            <a:xfrm>
              <a:off x="4774110" y="2168434"/>
              <a:ext cx="398498"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7" name="Ellipse 26">
              <a:extLst>
                <a:ext uri="{FF2B5EF4-FFF2-40B4-BE49-F238E27FC236}">
                  <a16:creationId xmlns:a16="http://schemas.microsoft.com/office/drawing/2014/main" id="{87B91B55-2482-465E-AD74-E8B85F6EB24B}"/>
                </a:ext>
              </a:extLst>
            </p:cNvPr>
            <p:cNvSpPr/>
            <p:nvPr/>
          </p:nvSpPr>
          <p:spPr>
            <a:xfrm rot="5400000">
              <a:off x="2438010" y="3436923"/>
              <a:ext cx="812682"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8" name="Rechteck 27">
              <a:extLst>
                <a:ext uri="{FF2B5EF4-FFF2-40B4-BE49-F238E27FC236}">
                  <a16:creationId xmlns:a16="http://schemas.microsoft.com/office/drawing/2014/main" id="{C3355A68-C7F6-41A4-A50B-CACF916EFA46}"/>
                </a:ext>
              </a:extLst>
            </p:cNvPr>
            <p:cNvSpPr/>
            <p:nvPr/>
          </p:nvSpPr>
          <p:spPr>
            <a:xfrm rot="5400000">
              <a:off x="2819819" y="3615145"/>
              <a:ext cx="375634" cy="470265"/>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29" name="Ellipse 28">
              <a:extLst>
                <a:ext uri="{FF2B5EF4-FFF2-40B4-BE49-F238E27FC236}">
                  <a16:creationId xmlns:a16="http://schemas.microsoft.com/office/drawing/2014/main" id="{24D9D787-DCD9-4944-8425-7082D3AE67BF}"/>
                </a:ext>
              </a:extLst>
            </p:cNvPr>
            <p:cNvSpPr/>
            <p:nvPr/>
          </p:nvSpPr>
          <p:spPr>
            <a:xfrm>
              <a:off x="3337718" y="3434817"/>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0" name="Rechteck 29">
              <a:extLst>
                <a:ext uri="{FF2B5EF4-FFF2-40B4-BE49-F238E27FC236}">
                  <a16:creationId xmlns:a16="http://schemas.microsoft.com/office/drawing/2014/main" id="{448A39DC-064F-4EA9-8E7D-FFE3505C4B1D}"/>
                </a:ext>
              </a:extLst>
            </p:cNvPr>
            <p:cNvSpPr/>
            <p:nvPr/>
          </p:nvSpPr>
          <p:spPr>
            <a:xfrm flipV="1">
              <a:off x="3664287" y="3625411"/>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1" name="Rechteck 30">
              <a:extLst>
                <a:ext uri="{FF2B5EF4-FFF2-40B4-BE49-F238E27FC236}">
                  <a16:creationId xmlns:a16="http://schemas.microsoft.com/office/drawing/2014/main" id="{8BF94997-1B0F-4CA4-8991-F7A928B18801}"/>
                </a:ext>
              </a:extLst>
            </p:cNvPr>
            <p:cNvSpPr/>
            <p:nvPr/>
          </p:nvSpPr>
          <p:spPr>
            <a:xfrm flipV="1">
              <a:off x="3664287" y="3905082"/>
              <a:ext cx="613954" cy="115206"/>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2" name="Ellipse 31">
              <a:extLst>
                <a:ext uri="{FF2B5EF4-FFF2-40B4-BE49-F238E27FC236}">
                  <a16:creationId xmlns:a16="http://schemas.microsoft.com/office/drawing/2014/main" id="{58A83B0B-8B19-4A1E-8772-40D880ED2078}"/>
                </a:ext>
              </a:extLst>
            </p:cNvPr>
            <p:cNvSpPr/>
            <p:nvPr/>
          </p:nvSpPr>
          <p:spPr>
            <a:xfrm>
              <a:off x="4379400" y="3444846"/>
              <a:ext cx="862149" cy="796835"/>
            </a:xfrm>
            <a:prstGeom prst="ellipse">
              <a:avLst/>
            </a:prstGeom>
            <a:gradFill>
              <a:gsLst>
                <a:gs pos="0">
                  <a:schemeClr val="accent1">
                    <a:lumMod val="5000"/>
                    <a:lumOff val="95000"/>
                  </a:schemeClr>
                </a:gs>
                <a:gs pos="74000">
                  <a:schemeClr val="accent1">
                    <a:lumMod val="75000"/>
                  </a:schemeClr>
                </a:gs>
                <a:gs pos="83000">
                  <a:srgbClr val="002060"/>
                </a:gs>
                <a:gs pos="100000">
                  <a:srgbClr val="0070C0"/>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3" name="Rechteck 32">
              <a:extLst>
                <a:ext uri="{FF2B5EF4-FFF2-40B4-BE49-F238E27FC236}">
                  <a16:creationId xmlns:a16="http://schemas.microsoft.com/office/drawing/2014/main" id="{50E6EA58-AF74-416A-ADA1-11BB9858DB14}"/>
                </a:ext>
              </a:extLst>
            </p:cNvPr>
            <p:cNvSpPr/>
            <p:nvPr/>
          </p:nvSpPr>
          <p:spPr>
            <a:xfrm flipV="1">
              <a:off x="470596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4" name="Rechtwinkliges Dreieck 33">
              <a:extLst>
                <a:ext uri="{FF2B5EF4-FFF2-40B4-BE49-F238E27FC236}">
                  <a16:creationId xmlns:a16="http://schemas.microsoft.com/office/drawing/2014/main" id="{8AFB14A1-96AD-4BC2-80C9-6FC4D4616729}"/>
                </a:ext>
              </a:extLst>
            </p:cNvPr>
            <p:cNvSpPr/>
            <p:nvPr/>
          </p:nvSpPr>
          <p:spPr>
            <a:xfrm>
              <a:off x="4705969" y="390725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5" name="Rechtwinkliges Dreieck 34">
              <a:extLst>
                <a:ext uri="{FF2B5EF4-FFF2-40B4-BE49-F238E27FC236}">
                  <a16:creationId xmlns:a16="http://schemas.microsoft.com/office/drawing/2014/main" id="{209F6648-3E30-4762-956A-950AA6A62521}"/>
                </a:ext>
              </a:extLst>
            </p:cNvPr>
            <p:cNvSpPr/>
            <p:nvPr/>
          </p:nvSpPr>
          <p:spPr>
            <a:xfrm flipH="1" flipV="1">
              <a:off x="4904818" y="3898537"/>
              <a:ext cx="535580" cy="479573"/>
            </a:xfrm>
            <a:prstGeom prst="rtTriangl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36" name="Rechteck 35">
              <a:extLst>
                <a:ext uri="{FF2B5EF4-FFF2-40B4-BE49-F238E27FC236}">
                  <a16:creationId xmlns:a16="http://schemas.microsoft.com/office/drawing/2014/main" id="{59CA0489-DAD7-4EEE-8F7F-0106B0FDECE1}"/>
                </a:ext>
              </a:extLst>
            </p:cNvPr>
            <p:cNvSpPr/>
            <p:nvPr/>
          </p:nvSpPr>
          <p:spPr>
            <a:xfrm flipV="1">
              <a:off x="4795019" y="3635439"/>
              <a:ext cx="251547" cy="1266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grpSp>
    </p:spTree>
    <p:extLst>
      <p:ext uri="{BB962C8B-B14F-4D97-AF65-F5344CB8AC3E}">
        <p14:creationId xmlns:p14="http://schemas.microsoft.com/office/powerpoint/2010/main" val="70865422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lnSpc>
          <a:spcPct val="85000"/>
        </a:lnSpc>
        <a:spcBef>
          <a:spcPct val="0"/>
        </a:spcBef>
        <a:buNone/>
        <a:defRPr sz="3200" b="1"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1.emf"/></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1.emf"/></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1.emf"/></Relationships>
</file>

<file path=ppt/slides/_rels/slide13.xml.rels><?xml version="1.0" encoding="UTF-8" standalone="yes"?>
<Relationships xmlns="http://schemas.openxmlformats.org/package/2006/relationships"><Relationship Id="rId3" Type="http://schemas.openxmlformats.org/officeDocument/2006/relationships/oleObject" Target="../embeddings/oleObject13.bin"/><Relationship Id="rId2" Type="http://schemas.openxmlformats.org/officeDocument/2006/relationships/slideLayout" Target="../slideLayouts/slideLayout2.xml"/><Relationship Id="rId1" Type="http://schemas.openxmlformats.org/officeDocument/2006/relationships/tags" Target="../tags/tag14.xml"/><Relationship Id="rId4" Type="http://schemas.openxmlformats.org/officeDocument/2006/relationships/image" Target="../media/image1.emf"/></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1.emf"/></Relationships>
</file>

<file path=ppt/slides/_rels/slide15.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1.emf"/></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image" Target="../media/image1.emf"/></Relationships>
</file>

<file path=ppt/slides/_rels/slide17.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tags" Target="../tags/tag18.xml"/><Relationship Id="rId4" Type="http://schemas.openxmlformats.org/officeDocument/2006/relationships/image" Target="../media/image1.emf"/></Relationships>
</file>

<file path=ppt/slides/_rels/slide18.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image" Target="../media/image1.emf"/></Relationships>
</file>

<file path=ppt/slides/_rels/slide19.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tags" Target="../tags/tag20.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tags" Target="../tags/tag3.xml"/><Relationship Id="rId6" Type="http://schemas.openxmlformats.org/officeDocument/2006/relationships/image" Target="../media/image5.png"/><Relationship Id="rId5" Type="http://schemas.openxmlformats.org/officeDocument/2006/relationships/image" Target="../media/image1.emf"/><Relationship Id="rId4" Type="http://schemas.openxmlformats.org/officeDocument/2006/relationships/oleObject" Target="../embeddings/oleObject2.bin"/></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tags" Target="../tags/tag21.xml"/><Relationship Id="rId4" Type="http://schemas.openxmlformats.org/officeDocument/2006/relationships/image" Target="../media/image1.e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tags" Target="../tags/tag22.xml"/><Relationship Id="rId4" Type="http://schemas.openxmlformats.org/officeDocument/2006/relationships/image" Target="../media/image1.e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tags" Target="../tags/tag23.xml"/><Relationship Id="rId4" Type="http://schemas.openxmlformats.org/officeDocument/2006/relationships/image" Target="../media/image1.e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tags" Target="../tags/tag24.xml"/><Relationship Id="rId4" Type="http://schemas.openxmlformats.org/officeDocument/2006/relationships/image" Target="../media/image1.emf"/></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24.bin"/><Relationship Id="rId2" Type="http://schemas.openxmlformats.org/officeDocument/2006/relationships/slideLayout" Target="../slideLayouts/slideLayout2.xml"/><Relationship Id="rId1" Type="http://schemas.openxmlformats.org/officeDocument/2006/relationships/tags" Target="../tags/tag25.xml"/><Relationship Id="rId4" Type="http://schemas.openxmlformats.org/officeDocument/2006/relationships/image" Target="../media/image1.emf"/></Relationships>
</file>

<file path=ppt/slides/_rels/slide25.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tags" Target="../tags/tag26.xml"/><Relationship Id="rId4" Type="http://schemas.openxmlformats.org/officeDocument/2006/relationships/image" Target="../media/image1.emf"/></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26.bin"/><Relationship Id="rId2" Type="http://schemas.openxmlformats.org/officeDocument/2006/relationships/slideLayout" Target="../slideLayouts/slideLayout2.xml"/><Relationship Id="rId1" Type="http://schemas.openxmlformats.org/officeDocument/2006/relationships/tags" Target="../tags/tag27.xml"/><Relationship Id="rId4" Type="http://schemas.openxmlformats.org/officeDocument/2006/relationships/image" Target="../media/image1.emf"/></Relationships>
</file>

<file path=ppt/slides/_rels/slide2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6.xml"/><Relationship Id="rId1" Type="http://schemas.openxmlformats.org/officeDocument/2006/relationships/tags" Target="../tags/tag28.xml"/><Relationship Id="rId6" Type="http://schemas.openxmlformats.org/officeDocument/2006/relationships/image" Target="../media/image5.png"/><Relationship Id="rId5" Type="http://schemas.openxmlformats.org/officeDocument/2006/relationships/image" Target="../media/image1.emf"/><Relationship Id="rId4" Type="http://schemas.openxmlformats.org/officeDocument/2006/relationships/oleObject" Target="../embeddings/oleObject27.bin"/></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tags" Target="../tags/tag29.xml"/><Relationship Id="rId4" Type="http://schemas.openxmlformats.org/officeDocument/2006/relationships/image" Target="../media/image1.emf"/></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tags" Target="../tags/tag30.xml"/><Relationship Id="rId4" Type="http://schemas.openxmlformats.org/officeDocument/2006/relationships/image" Target="../media/image1.emf"/></Relationships>
</file>

<file path=ppt/slides/_rels/slide3.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tags" Target="../tags/tag4.xml"/><Relationship Id="rId4" Type="http://schemas.openxmlformats.org/officeDocument/2006/relationships/image" Target="../media/image1.emf"/></Relationships>
</file>

<file path=ppt/slides/_rels/slide30.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tags" Target="../tags/tag31.xml"/><Relationship Id="rId6" Type="http://schemas.openxmlformats.org/officeDocument/2006/relationships/image" Target="../media/image5.png"/><Relationship Id="rId5" Type="http://schemas.openxmlformats.org/officeDocument/2006/relationships/image" Target="../media/image1.emf"/><Relationship Id="rId4" Type="http://schemas.openxmlformats.org/officeDocument/2006/relationships/oleObject" Target="../embeddings/oleObject30.bin"/></Relationships>
</file>

<file path=ppt/slides/_rels/slide31.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tags" Target="../tags/tag32.xml"/><Relationship Id="rId4" Type="http://schemas.openxmlformats.org/officeDocument/2006/relationships/image" Target="../media/image1.emf"/></Relationships>
</file>

<file path=ppt/slides/_rels/slide32.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6.xml"/><Relationship Id="rId1" Type="http://schemas.openxmlformats.org/officeDocument/2006/relationships/tags" Target="../tags/tag33.xml"/><Relationship Id="rId6" Type="http://schemas.openxmlformats.org/officeDocument/2006/relationships/image" Target="../media/image5.png"/><Relationship Id="rId5" Type="http://schemas.openxmlformats.org/officeDocument/2006/relationships/image" Target="../media/image1.emf"/><Relationship Id="rId4" Type="http://schemas.openxmlformats.org/officeDocument/2006/relationships/oleObject" Target="../embeddings/oleObject32.bin"/></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tags" Target="../tags/tag34.xml"/><Relationship Id="rId4" Type="http://schemas.openxmlformats.org/officeDocument/2006/relationships/image" Target="../media/image1.e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34.bin"/><Relationship Id="rId2" Type="http://schemas.openxmlformats.org/officeDocument/2006/relationships/slideLayout" Target="../slideLayouts/slideLayout2.xml"/><Relationship Id="rId1" Type="http://schemas.openxmlformats.org/officeDocument/2006/relationships/tags" Target="../tags/tag35.xml"/><Relationship Id="rId4" Type="http://schemas.openxmlformats.org/officeDocument/2006/relationships/image" Target="../media/image1.emf"/></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tags" Target="../tags/tag36.xml"/><Relationship Id="rId4" Type="http://schemas.openxmlformats.org/officeDocument/2006/relationships/image" Target="../media/image1.emf"/></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tags" Target="../tags/tag37.xml"/><Relationship Id="rId4" Type="http://schemas.openxmlformats.org/officeDocument/2006/relationships/image" Target="../media/image1.emf"/></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tags" Target="../tags/tag5.xml"/><Relationship Id="rId6" Type="http://schemas.openxmlformats.org/officeDocument/2006/relationships/image" Target="../media/image5.png"/><Relationship Id="rId5" Type="http://schemas.openxmlformats.org/officeDocument/2006/relationships/image" Target="../media/image1.emf"/><Relationship Id="rId4" Type="http://schemas.openxmlformats.org/officeDocument/2006/relationships/oleObject" Target="../embeddings/oleObject4.bin"/></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1.e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tags" Target="../tags/tag7.xml"/><Relationship Id="rId4" Type="http://schemas.openxmlformats.org/officeDocument/2006/relationships/image" Target="../media/image1.emf"/></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1.emf"/></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tags" Target="../tags/tag9.xml"/><Relationship Id="rId4" Type="http://schemas.openxmlformats.org/officeDocument/2006/relationships/image" Target="../media/image1.emf"/></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1.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D9A5EC6-C8A9-436A-A069-FA6B69A1E808}"/>
              </a:ext>
            </a:extLst>
          </p:cNvPr>
          <p:cNvSpPr>
            <a:spLocks noGrp="1"/>
          </p:cNvSpPr>
          <p:nvPr>
            <p:ph type="title"/>
          </p:nvPr>
        </p:nvSpPr>
        <p:spPr>
          <a:xfrm>
            <a:off x="457200" y="594359"/>
            <a:ext cx="3200400" cy="3906620"/>
          </a:xfrm>
        </p:spPr>
        <p:txBody>
          <a:bodyPr>
            <a:normAutofit/>
          </a:bodyPr>
          <a:lstStyle/>
          <a:p>
            <a:r>
              <a:rPr lang="en-US" dirty="0"/>
              <a:t>EU-CERT:</a:t>
            </a:r>
            <a:br>
              <a:rPr lang="en-US" dirty="0"/>
            </a:br>
            <a:r>
              <a:rPr lang="en-US" dirty="0"/>
              <a:t>European Certificates and Accreditation for European Projects</a:t>
            </a:r>
          </a:p>
        </p:txBody>
      </p:sp>
      <p:sp>
        <p:nvSpPr>
          <p:cNvPr id="4" name="Textplatzhalter 3">
            <a:extLst>
              <a:ext uri="{FF2B5EF4-FFF2-40B4-BE49-F238E27FC236}">
                <a16:creationId xmlns:a16="http://schemas.microsoft.com/office/drawing/2014/main" id="{445F444D-6F84-444E-8423-2332A5B64263}"/>
              </a:ext>
            </a:extLst>
          </p:cNvPr>
          <p:cNvSpPr>
            <a:spLocks noGrp="1"/>
          </p:cNvSpPr>
          <p:nvPr>
            <p:ph type="body" sz="half" idx="2"/>
          </p:nvPr>
        </p:nvSpPr>
        <p:spPr>
          <a:xfrm>
            <a:off x="457200" y="4891596"/>
            <a:ext cx="3200400" cy="1413608"/>
          </a:xfrm>
        </p:spPr>
        <p:txBody>
          <a:bodyPr>
            <a:normAutofit/>
          </a:bodyPr>
          <a:lstStyle/>
          <a:p>
            <a:r>
              <a:rPr lang="en-US" b="1" i="1" dirty="0"/>
              <a:t>Reference Number:</a:t>
            </a:r>
            <a:br>
              <a:rPr lang="en-US" b="1" i="1" dirty="0"/>
            </a:br>
            <a:r>
              <a:rPr lang="fr-FR" dirty="0"/>
              <a:t>2021-1-DE02-KA220-ADU-000033541 </a:t>
            </a:r>
          </a:p>
          <a:p>
            <a:r>
              <a:rPr lang="de-DE" b="1" dirty="0"/>
              <a:t>Duration: </a:t>
            </a:r>
          </a:p>
          <a:p>
            <a:r>
              <a:rPr lang="fr-FR" dirty="0"/>
              <a:t>01.02.2022 – 31.05.2024 </a:t>
            </a:r>
            <a:r>
              <a:rPr lang="de-DE" b="1" dirty="0"/>
              <a:t>(28 </a:t>
            </a:r>
            <a:r>
              <a:rPr lang="en-GB" b="1" dirty="0"/>
              <a:t>month</a:t>
            </a:r>
            <a:r>
              <a:rPr lang="de-DE" b="1" dirty="0"/>
              <a:t>) </a:t>
            </a:r>
          </a:p>
          <a:p>
            <a:endParaRPr lang="de-DE" b="1" dirty="0"/>
          </a:p>
        </p:txBody>
      </p:sp>
      <p:sp>
        <p:nvSpPr>
          <p:cNvPr id="6" name="Subtítulo 2">
            <a:extLst>
              <a:ext uri="{FF2B5EF4-FFF2-40B4-BE49-F238E27FC236}">
                <a16:creationId xmlns:a16="http://schemas.microsoft.com/office/drawing/2014/main" id="{634A0BAB-2933-4C76-9D93-8028CB547A08}"/>
              </a:ext>
            </a:extLst>
          </p:cNvPr>
          <p:cNvSpPr txBox="1">
            <a:spLocks/>
          </p:cNvSpPr>
          <p:nvPr/>
        </p:nvSpPr>
        <p:spPr>
          <a:xfrm>
            <a:off x="5026982" y="2114548"/>
            <a:ext cx="5435353" cy="4327533"/>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Font typeface="Wingdings 3" charset="2"/>
              <a:buNone/>
              <a:defRPr sz="1800" kern="1200">
                <a:solidFill>
                  <a:schemeClr val="tx1">
                    <a:lumMod val="65000"/>
                    <a:lumOff val="35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Font typeface="Wingdings 3" charset="2"/>
              <a:buNone/>
              <a:defRPr sz="160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Font typeface="Wingdings 3" charset="2"/>
              <a:buNone/>
              <a:defRPr sz="140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Font typeface="Wingdings 3" charset="2"/>
              <a:buNone/>
              <a:defRPr sz="1200" kern="1200">
                <a:solidFill>
                  <a:schemeClr val="tx1">
                    <a:tint val="75000"/>
                  </a:schemeClr>
                </a:solidFill>
                <a:latin typeface="+mn-lt"/>
                <a:ea typeface="+mn-ea"/>
                <a:cs typeface="+mn-cs"/>
              </a:defRPr>
            </a:lvl9pPr>
          </a:lstStyle>
          <a:p>
            <a:r>
              <a:rPr lang="en-US" sz="4000" b="1" dirty="0"/>
              <a:t>EU-CERT</a:t>
            </a:r>
            <a:br>
              <a:rPr lang="en-US" sz="4000" b="1" dirty="0"/>
            </a:br>
            <a:r>
              <a:rPr lang="de-DE" sz="2800" b="1" dirty="0"/>
              <a:t>PR2 Accreditation Tool Website</a:t>
            </a:r>
          </a:p>
          <a:p>
            <a:r>
              <a:rPr lang="de-DE" sz="2800" b="1" dirty="0"/>
              <a:t>Material Assessment</a:t>
            </a:r>
            <a:endParaRPr lang="de-DE" sz="2800" dirty="0"/>
          </a:p>
          <a:p>
            <a:endParaRPr lang="en-US" sz="2000" b="1" dirty="0"/>
          </a:p>
          <a:p>
            <a:r>
              <a:rPr lang="en-US" sz="2000" b="1" dirty="0"/>
              <a:t>University of Paderborn</a:t>
            </a:r>
            <a:endParaRPr lang="pt-PT" sz="2000" dirty="0"/>
          </a:p>
        </p:txBody>
      </p:sp>
      <p:pic>
        <p:nvPicPr>
          <p:cNvPr id="5" name="Grafik 4" descr="Ein Bild, das Schrift, Grafiken, Text, Electric Blue (Farbe) enthält.&#10;&#10;Automatisch generierte Beschreibung">
            <a:extLst>
              <a:ext uri="{FF2B5EF4-FFF2-40B4-BE49-F238E27FC236}">
                <a16:creationId xmlns:a16="http://schemas.microsoft.com/office/drawing/2014/main" id="{27190775-4518-77AB-5E6B-0BD004E1078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17572" y="4773956"/>
            <a:ext cx="1652155" cy="544112"/>
          </a:xfrm>
          <a:prstGeom prst="rect">
            <a:avLst/>
          </a:prstGeom>
        </p:spPr>
      </p:pic>
    </p:spTree>
    <p:extLst>
      <p:ext uri="{BB962C8B-B14F-4D97-AF65-F5344CB8AC3E}">
        <p14:creationId xmlns:p14="http://schemas.microsoft.com/office/powerpoint/2010/main" val="3766739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Upload of Material</a:t>
            </a:r>
            <a:br>
              <a:rPr lang="en-GB" dirty="0"/>
            </a:br>
            <a:r>
              <a:rPr lang="en-GB" sz="4000" dirty="0">
                <a:solidFill>
                  <a:schemeClr val="tx1">
                    <a:lumMod val="50000"/>
                    <a:lumOff val="50000"/>
                  </a:schemeClr>
                </a:solidFill>
              </a:rPr>
              <a:t>III System/Institutional Accreditation</a:t>
            </a:r>
            <a:br>
              <a:rPr lang="en-GB" sz="4000" dirty="0">
                <a:solidFill>
                  <a:schemeClr val="tx1">
                    <a:lumMod val="50000"/>
                    <a:lumOff val="50000"/>
                  </a:schemeClr>
                </a:solidFill>
              </a:rPr>
            </a:br>
            <a:r>
              <a:rPr lang="en-GB" sz="4000" dirty="0">
                <a:solidFill>
                  <a:schemeClr val="tx1">
                    <a:lumMod val="50000"/>
                    <a:lumOff val="50000"/>
                  </a:schemeClr>
                </a:solidFill>
              </a:rPr>
              <a:t>III.I Formal Criteria</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1025978519"/>
              </p:ext>
            </p:extLst>
          </p:nvPr>
        </p:nvGraphicFramePr>
        <p:xfrm>
          <a:off x="1097280" y="2192946"/>
          <a:ext cx="9397537" cy="3687691"/>
        </p:xfrm>
        <a:graphic>
          <a:graphicData uri="http://schemas.openxmlformats.org/drawingml/2006/table">
            <a:tbl>
              <a:tblPr firstRow="1" bandRow="1">
                <a:tableStyleId>{5C22544A-7EE6-4342-B048-85BDC9FD1C3A}</a:tableStyleId>
              </a:tblPr>
              <a:tblGrid>
                <a:gridCol w="4510964">
                  <a:extLst>
                    <a:ext uri="{9D8B030D-6E8A-4147-A177-3AD203B41FA5}">
                      <a16:colId xmlns:a16="http://schemas.microsoft.com/office/drawing/2014/main" val="378527794"/>
                    </a:ext>
                  </a:extLst>
                </a:gridCol>
                <a:gridCol w="656405">
                  <a:extLst>
                    <a:ext uri="{9D8B030D-6E8A-4147-A177-3AD203B41FA5}">
                      <a16:colId xmlns:a16="http://schemas.microsoft.com/office/drawing/2014/main" val="2589053697"/>
                    </a:ext>
                  </a:extLst>
                </a:gridCol>
                <a:gridCol w="4230168">
                  <a:extLst>
                    <a:ext uri="{9D8B030D-6E8A-4147-A177-3AD203B41FA5}">
                      <a16:colId xmlns:a16="http://schemas.microsoft.com/office/drawing/2014/main" val="55797610"/>
                    </a:ext>
                  </a:extLst>
                </a:gridCol>
              </a:tblGrid>
              <a:tr h="337980">
                <a:tc>
                  <a:txBody>
                    <a:bodyPr/>
                    <a:lstStyle/>
                    <a:p>
                      <a:r>
                        <a:rPr lang="en-GB" dirty="0"/>
                        <a:t>Self Assessment</a:t>
                      </a:r>
                    </a:p>
                  </a:txBody>
                  <a:tcPr/>
                </a:tc>
                <a:tc>
                  <a:txBody>
                    <a:bodyPr/>
                    <a:lstStyle/>
                    <a:p>
                      <a:endParaRPr lang="en-GB" dirty="0"/>
                    </a:p>
                  </a:txBody>
                  <a:tcPr/>
                </a:tc>
                <a:tc>
                  <a:txBody>
                    <a:bodyPr/>
                    <a:lstStyle/>
                    <a:p>
                      <a:r>
                        <a:rPr lang="en-GB" dirty="0"/>
                        <a:t>Upload of Material</a:t>
                      </a:r>
                    </a:p>
                  </a:txBody>
                  <a:tcPr/>
                </a:tc>
                <a:extLst>
                  <a:ext uri="{0D108BD9-81ED-4DB2-BD59-A6C34878D82A}">
                    <a16:rowId xmlns:a16="http://schemas.microsoft.com/office/drawing/2014/main" val="2745617718"/>
                  </a:ext>
                </a:extLst>
              </a:tr>
              <a:tr h="1377138">
                <a:tc>
                  <a:txBody>
                    <a:bodyPr/>
                    <a:lstStyle/>
                    <a:p>
                      <a:r>
                        <a:rPr lang="en-GB" dirty="0"/>
                        <a:t>Question (18): Stakeholder Communication – Which communication channels and forms of communication do you use for communication?</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Link to (if selected by user)</a:t>
                      </a:r>
                    </a:p>
                    <a:p>
                      <a:r>
                        <a:rPr lang="en-GB" dirty="0"/>
                        <a:t>- Institution Website</a:t>
                      </a:r>
                    </a:p>
                    <a:p>
                      <a:r>
                        <a:rPr lang="en-GB" dirty="0"/>
                        <a:t>- Institution blog</a:t>
                      </a:r>
                    </a:p>
                    <a:p>
                      <a:r>
                        <a:rPr lang="en-GB" dirty="0"/>
                        <a:t>- Institution Newsletter</a:t>
                      </a:r>
                    </a:p>
                    <a:p>
                      <a:r>
                        <a:rPr lang="en-GB" dirty="0"/>
                        <a:t>- etc.</a:t>
                      </a:r>
                    </a:p>
                  </a:txBody>
                  <a:tcPr/>
                </a:tc>
                <a:extLst>
                  <a:ext uri="{0D108BD9-81ED-4DB2-BD59-A6C34878D82A}">
                    <a16:rowId xmlns:a16="http://schemas.microsoft.com/office/drawing/2014/main" val="4224333432"/>
                  </a:ext>
                </a:extLst>
              </a:tr>
              <a:tr h="1858891">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Question (19): Social Media Accounts</a:t>
                      </a:r>
                    </a:p>
                    <a:p>
                      <a:endParaRPr lang="en-GB" dirty="0"/>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Link to (if selected by user)</a:t>
                      </a:r>
                    </a:p>
                    <a:p>
                      <a:r>
                        <a:rPr lang="en-GB" dirty="0"/>
                        <a:t>- Facebook</a:t>
                      </a:r>
                    </a:p>
                    <a:p>
                      <a:r>
                        <a:rPr lang="en-GB" dirty="0"/>
                        <a:t>- Instagram</a:t>
                      </a:r>
                    </a:p>
                    <a:p>
                      <a:r>
                        <a:rPr lang="en-GB" dirty="0"/>
                        <a:t>- LinkedIn</a:t>
                      </a:r>
                    </a:p>
                    <a:p>
                      <a:r>
                        <a:rPr lang="en-GB" dirty="0"/>
                        <a:t>- Twitter</a:t>
                      </a:r>
                    </a:p>
                    <a:p>
                      <a:r>
                        <a:rPr lang="en-GB" dirty="0"/>
                        <a:t>- etc.</a:t>
                      </a:r>
                    </a:p>
                  </a:txBody>
                  <a:tcPr/>
                </a:tc>
                <a:extLst>
                  <a:ext uri="{0D108BD9-81ED-4DB2-BD59-A6C34878D82A}">
                    <a16:rowId xmlns:a16="http://schemas.microsoft.com/office/drawing/2014/main" val="2720972743"/>
                  </a:ext>
                </a:extLst>
              </a:tr>
            </a:tbl>
          </a:graphicData>
        </a:graphic>
      </p:graphicFrame>
    </p:spTree>
    <p:extLst>
      <p:ext uri="{BB962C8B-B14F-4D97-AF65-F5344CB8AC3E}">
        <p14:creationId xmlns:p14="http://schemas.microsoft.com/office/powerpoint/2010/main" val="2336359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Upload of Material</a:t>
            </a:r>
            <a:br>
              <a:rPr lang="en-GB" dirty="0"/>
            </a:br>
            <a:r>
              <a:rPr lang="en-GB" sz="4000" dirty="0">
                <a:solidFill>
                  <a:schemeClr val="tx1">
                    <a:lumMod val="50000"/>
                    <a:lumOff val="50000"/>
                  </a:schemeClr>
                </a:solidFill>
              </a:rPr>
              <a:t>III System/Institutional Accreditation</a:t>
            </a:r>
            <a:br>
              <a:rPr lang="en-GB" sz="4000" dirty="0">
                <a:solidFill>
                  <a:schemeClr val="tx1">
                    <a:lumMod val="50000"/>
                    <a:lumOff val="50000"/>
                  </a:schemeClr>
                </a:solidFill>
              </a:rPr>
            </a:br>
            <a:r>
              <a:rPr lang="en-GB" sz="4000" dirty="0">
                <a:solidFill>
                  <a:schemeClr val="tx1">
                    <a:lumMod val="50000"/>
                    <a:lumOff val="50000"/>
                  </a:schemeClr>
                </a:solidFill>
              </a:rPr>
              <a:t>III.I Formal Criteria</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748110254"/>
              </p:ext>
            </p:extLst>
          </p:nvPr>
        </p:nvGraphicFramePr>
        <p:xfrm>
          <a:off x="1097280" y="2192946"/>
          <a:ext cx="8830491" cy="1121754"/>
        </p:xfrm>
        <a:graphic>
          <a:graphicData uri="http://schemas.openxmlformats.org/drawingml/2006/table">
            <a:tbl>
              <a:tblPr firstRow="1" bandRow="1">
                <a:tableStyleId>{5C22544A-7EE6-4342-B048-85BDC9FD1C3A}</a:tableStyleId>
              </a:tblPr>
              <a:tblGrid>
                <a:gridCol w="4238773">
                  <a:extLst>
                    <a:ext uri="{9D8B030D-6E8A-4147-A177-3AD203B41FA5}">
                      <a16:colId xmlns:a16="http://schemas.microsoft.com/office/drawing/2014/main" val="378527794"/>
                    </a:ext>
                  </a:extLst>
                </a:gridCol>
                <a:gridCol w="616798">
                  <a:extLst>
                    <a:ext uri="{9D8B030D-6E8A-4147-A177-3AD203B41FA5}">
                      <a16:colId xmlns:a16="http://schemas.microsoft.com/office/drawing/2014/main" val="2589053697"/>
                    </a:ext>
                  </a:extLst>
                </a:gridCol>
                <a:gridCol w="3974920">
                  <a:extLst>
                    <a:ext uri="{9D8B030D-6E8A-4147-A177-3AD203B41FA5}">
                      <a16:colId xmlns:a16="http://schemas.microsoft.com/office/drawing/2014/main" val="55797610"/>
                    </a:ext>
                  </a:extLst>
                </a:gridCol>
              </a:tblGrid>
              <a:tr h="306833">
                <a:tc>
                  <a:txBody>
                    <a:bodyPr/>
                    <a:lstStyle/>
                    <a:p>
                      <a:r>
                        <a:rPr lang="en-GB" dirty="0"/>
                        <a:t>Self Assessment</a:t>
                      </a:r>
                    </a:p>
                  </a:txBody>
                  <a:tcPr/>
                </a:tc>
                <a:tc>
                  <a:txBody>
                    <a:bodyPr/>
                    <a:lstStyle/>
                    <a:p>
                      <a:endParaRPr lang="en-GB" dirty="0"/>
                    </a:p>
                  </a:txBody>
                  <a:tcPr/>
                </a:tc>
                <a:tc>
                  <a:txBody>
                    <a:bodyPr/>
                    <a:lstStyle/>
                    <a:p>
                      <a:r>
                        <a:rPr lang="en-GB" dirty="0"/>
                        <a:t>Upload of Material</a:t>
                      </a:r>
                    </a:p>
                  </a:txBody>
                  <a:tcPr/>
                </a:tc>
                <a:extLst>
                  <a:ext uri="{0D108BD9-81ED-4DB2-BD59-A6C34878D82A}">
                    <a16:rowId xmlns:a16="http://schemas.microsoft.com/office/drawing/2014/main" val="2745617718"/>
                  </a:ext>
                </a:extLst>
              </a:tr>
              <a:tr h="755994">
                <a:tc>
                  <a:txBody>
                    <a:bodyPr/>
                    <a:lstStyle/>
                    <a:p>
                      <a:r>
                        <a:rPr lang="en-GB" dirty="0"/>
                        <a:t>Question (20): Other communication channels</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of selected communication channel</a:t>
                      </a:r>
                    </a:p>
                  </a:txBody>
                  <a:tcPr/>
                </a:tc>
                <a:extLst>
                  <a:ext uri="{0D108BD9-81ED-4DB2-BD59-A6C34878D82A}">
                    <a16:rowId xmlns:a16="http://schemas.microsoft.com/office/drawing/2014/main" val="4224333432"/>
                  </a:ext>
                </a:extLst>
              </a:tr>
            </a:tbl>
          </a:graphicData>
        </a:graphic>
      </p:graphicFrame>
    </p:spTree>
    <p:extLst>
      <p:ext uri="{BB962C8B-B14F-4D97-AF65-F5344CB8AC3E}">
        <p14:creationId xmlns:p14="http://schemas.microsoft.com/office/powerpoint/2010/main" val="6224396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extLst>
              <p:ext uri="{D42A27DB-BD31-4B8C-83A1-F6EECF244321}">
                <p14:modId xmlns:p14="http://schemas.microsoft.com/office/powerpoint/2010/main" val="3932655587"/>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Upload of Material</a:t>
            </a:r>
            <a:br>
              <a:rPr lang="en-GB" dirty="0"/>
            </a:br>
            <a:r>
              <a:rPr lang="en-GB" sz="4000" dirty="0">
                <a:solidFill>
                  <a:schemeClr val="tx1">
                    <a:lumMod val="50000"/>
                    <a:lumOff val="50000"/>
                  </a:schemeClr>
                </a:solidFill>
              </a:rPr>
              <a:t>III System/Institutional Accreditation</a:t>
            </a:r>
            <a:br>
              <a:rPr lang="en-GB" sz="4000" dirty="0">
                <a:solidFill>
                  <a:schemeClr val="tx1">
                    <a:lumMod val="50000"/>
                    <a:lumOff val="50000"/>
                  </a:schemeClr>
                </a:solidFill>
              </a:rPr>
            </a:br>
            <a:r>
              <a:rPr lang="en-GB" sz="4000" dirty="0">
                <a:solidFill>
                  <a:schemeClr val="tx1">
                    <a:lumMod val="50000"/>
                    <a:lumOff val="50000"/>
                  </a:schemeClr>
                </a:solidFill>
              </a:rPr>
              <a:t>III.II Subject-/Content-related Criteria</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2607579151"/>
              </p:ext>
            </p:extLst>
          </p:nvPr>
        </p:nvGraphicFramePr>
        <p:xfrm>
          <a:off x="1097280" y="1693718"/>
          <a:ext cx="10058399" cy="4225434"/>
        </p:xfrm>
        <a:graphic>
          <a:graphicData uri="http://schemas.openxmlformats.org/drawingml/2006/table">
            <a:tbl>
              <a:tblPr firstRow="1" bandRow="1">
                <a:tableStyleId>{5C22544A-7EE6-4342-B048-85BDC9FD1C3A}</a:tableStyleId>
              </a:tblPr>
              <a:tblGrid>
                <a:gridCol w="4518087">
                  <a:extLst>
                    <a:ext uri="{9D8B030D-6E8A-4147-A177-3AD203B41FA5}">
                      <a16:colId xmlns:a16="http://schemas.microsoft.com/office/drawing/2014/main" val="378527794"/>
                    </a:ext>
                  </a:extLst>
                </a:gridCol>
                <a:gridCol w="583551">
                  <a:extLst>
                    <a:ext uri="{9D8B030D-6E8A-4147-A177-3AD203B41FA5}">
                      <a16:colId xmlns:a16="http://schemas.microsoft.com/office/drawing/2014/main" val="2220772163"/>
                    </a:ext>
                  </a:extLst>
                </a:gridCol>
                <a:gridCol w="4956761">
                  <a:extLst>
                    <a:ext uri="{9D8B030D-6E8A-4147-A177-3AD203B41FA5}">
                      <a16:colId xmlns:a16="http://schemas.microsoft.com/office/drawing/2014/main" val="1103647137"/>
                    </a:ext>
                  </a:extLst>
                </a:gridCol>
              </a:tblGrid>
              <a:tr h="344619">
                <a:tc>
                  <a:txBody>
                    <a:bodyPr/>
                    <a:lstStyle/>
                    <a:p>
                      <a:r>
                        <a:rPr lang="en-GB" dirty="0"/>
                        <a:t>Self Assessment</a:t>
                      </a:r>
                    </a:p>
                  </a:txBody>
                  <a:tcPr/>
                </a:tc>
                <a:tc>
                  <a:txBody>
                    <a:bodyPr/>
                    <a:lstStyle/>
                    <a:p>
                      <a:endParaRPr lang="en-GB" dirty="0"/>
                    </a:p>
                  </a:txBody>
                  <a:tcPr/>
                </a:tc>
                <a:tc>
                  <a:txBody>
                    <a:bodyPr/>
                    <a:lstStyle/>
                    <a:p>
                      <a:r>
                        <a:rPr lang="en-GB" dirty="0"/>
                        <a:t>Upload of Material</a:t>
                      </a:r>
                    </a:p>
                  </a:txBody>
                  <a:tcPr/>
                </a:tc>
                <a:extLst>
                  <a:ext uri="{0D108BD9-81ED-4DB2-BD59-A6C34878D82A}">
                    <a16:rowId xmlns:a16="http://schemas.microsoft.com/office/drawing/2014/main" val="2745617718"/>
                  </a:ext>
                </a:extLst>
              </a:tr>
              <a:tr h="1120011">
                <a:tc>
                  <a:txBody>
                    <a:bodyPr/>
                    <a:lstStyle/>
                    <a:p>
                      <a:r>
                        <a:rPr lang="en-GB" dirty="0"/>
                        <a:t>Question (21): Standardised decision-making process</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of standardised decision-making process document</a:t>
                      </a:r>
                    </a:p>
                  </a:txBody>
                  <a:tcPr/>
                </a:tc>
                <a:extLst>
                  <a:ext uri="{0D108BD9-81ED-4DB2-BD59-A6C34878D82A}">
                    <a16:rowId xmlns:a16="http://schemas.microsoft.com/office/drawing/2014/main" val="4224333432"/>
                  </a:ext>
                </a:extLst>
              </a:tr>
              <a:tr h="861547">
                <a:tc>
                  <a:txBody>
                    <a:bodyPr/>
                    <a:lstStyle/>
                    <a:p>
                      <a:r>
                        <a:rPr lang="en-GB" dirty="0"/>
                        <a:t>Question (22): quality assessment</a:t>
                      </a:r>
                    </a:p>
                  </a:txBody>
                  <a:tcPr/>
                </a:tc>
                <a:tc>
                  <a:txBody>
                    <a:bodyPr/>
                    <a:lstStyle/>
                    <a:p>
                      <a:pPr marL="285750" indent="-285750">
                        <a:buFont typeface="Wingdings" panose="05000000000000000000" pitchFamily="2" charset="2"/>
                        <a:buChar char="Ø"/>
                      </a:pPr>
                      <a:r>
                        <a:rPr lang="en-GB" dirty="0"/>
                        <a:t>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Upload of quality assessment document, institutional policies</a:t>
                      </a:r>
                    </a:p>
                  </a:txBody>
                  <a:tcPr/>
                </a:tc>
                <a:extLst>
                  <a:ext uri="{0D108BD9-81ED-4DB2-BD59-A6C34878D82A}">
                    <a16:rowId xmlns:a16="http://schemas.microsoft.com/office/drawing/2014/main" val="4277190436"/>
                  </a:ext>
                </a:extLst>
              </a:tr>
              <a:tr h="861547">
                <a:tc>
                  <a:txBody>
                    <a:bodyPr/>
                    <a:lstStyle/>
                    <a:p>
                      <a:r>
                        <a:rPr lang="en-GB" dirty="0"/>
                        <a:t>Question (23): resource allocation</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of business plan </a:t>
                      </a:r>
                    </a:p>
                  </a:txBody>
                  <a:tcPr/>
                </a:tc>
                <a:extLst>
                  <a:ext uri="{0D108BD9-81ED-4DB2-BD59-A6C34878D82A}">
                    <a16:rowId xmlns:a16="http://schemas.microsoft.com/office/drawing/2014/main" val="803648250"/>
                  </a:ext>
                </a:extLst>
              </a:tr>
              <a:tr h="1016569">
                <a:tc>
                  <a:txBody>
                    <a:bodyPr/>
                    <a:lstStyle/>
                    <a:p>
                      <a:r>
                        <a:rPr lang="en-GB" dirty="0"/>
                        <a:t>Question (24): curriculum</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of curriculum</a:t>
                      </a:r>
                    </a:p>
                  </a:txBody>
                  <a:tcPr/>
                </a:tc>
                <a:extLst>
                  <a:ext uri="{0D108BD9-81ED-4DB2-BD59-A6C34878D82A}">
                    <a16:rowId xmlns:a16="http://schemas.microsoft.com/office/drawing/2014/main" val="466803272"/>
                  </a:ext>
                </a:extLst>
              </a:tr>
            </a:tbl>
          </a:graphicData>
        </a:graphic>
      </p:graphicFrame>
    </p:spTree>
    <p:extLst>
      <p:ext uri="{BB962C8B-B14F-4D97-AF65-F5344CB8AC3E}">
        <p14:creationId xmlns:p14="http://schemas.microsoft.com/office/powerpoint/2010/main" val="136524790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Upload of Material</a:t>
            </a:r>
            <a:br>
              <a:rPr lang="en-GB" dirty="0"/>
            </a:br>
            <a:r>
              <a:rPr lang="en-GB" sz="4000" dirty="0">
                <a:solidFill>
                  <a:schemeClr val="tx1">
                    <a:lumMod val="50000"/>
                    <a:lumOff val="50000"/>
                  </a:schemeClr>
                </a:solidFill>
              </a:rPr>
              <a:t>III System/Institutional Accreditation</a:t>
            </a:r>
            <a:br>
              <a:rPr lang="en-GB" sz="4000" dirty="0">
                <a:solidFill>
                  <a:schemeClr val="tx1">
                    <a:lumMod val="50000"/>
                    <a:lumOff val="50000"/>
                  </a:schemeClr>
                </a:solidFill>
              </a:rPr>
            </a:br>
            <a:r>
              <a:rPr lang="en-GB" sz="4000" dirty="0">
                <a:solidFill>
                  <a:schemeClr val="tx1">
                    <a:lumMod val="50000"/>
                    <a:lumOff val="50000"/>
                  </a:schemeClr>
                </a:solidFill>
              </a:rPr>
              <a:t>III.II Subject-/Content-related Criteria</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727835500"/>
              </p:ext>
            </p:extLst>
          </p:nvPr>
        </p:nvGraphicFramePr>
        <p:xfrm>
          <a:off x="1097280" y="1768996"/>
          <a:ext cx="9341130" cy="3490050"/>
        </p:xfrm>
        <a:graphic>
          <a:graphicData uri="http://schemas.openxmlformats.org/drawingml/2006/table">
            <a:tbl>
              <a:tblPr firstRow="1" bandRow="1">
                <a:tableStyleId>{5C22544A-7EE6-4342-B048-85BDC9FD1C3A}</a:tableStyleId>
              </a:tblPr>
              <a:tblGrid>
                <a:gridCol w="4195900">
                  <a:extLst>
                    <a:ext uri="{9D8B030D-6E8A-4147-A177-3AD203B41FA5}">
                      <a16:colId xmlns:a16="http://schemas.microsoft.com/office/drawing/2014/main" val="378527794"/>
                    </a:ext>
                  </a:extLst>
                </a:gridCol>
                <a:gridCol w="579743">
                  <a:extLst>
                    <a:ext uri="{9D8B030D-6E8A-4147-A177-3AD203B41FA5}">
                      <a16:colId xmlns:a16="http://schemas.microsoft.com/office/drawing/2014/main" val="2220772163"/>
                    </a:ext>
                  </a:extLst>
                </a:gridCol>
                <a:gridCol w="4565487">
                  <a:extLst>
                    <a:ext uri="{9D8B030D-6E8A-4147-A177-3AD203B41FA5}">
                      <a16:colId xmlns:a16="http://schemas.microsoft.com/office/drawing/2014/main" val="1103647137"/>
                    </a:ext>
                  </a:extLst>
                </a:gridCol>
              </a:tblGrid>
              <a:tr h="347990">
                <a:tc>
                  <a:txBody>
                    <a:bodyPr/>
                    <a:lstStyle/>
                    <a:p>
                      <a:r>
                        <a:rPr lang="en-GB" dirty="0"/>
                        <a:t>Self Assessment</a:t>
                      </a:r>
                    </a:p>
                  </a:txBody>
                  <a:tcPr/>
                </a:tc>
                <a:tc>
                  <a:txBody>
                    <a:bodyPr/>
                    <a:lstStyle/>
                    <a:p>
                      <a:endParaRPr lang="en-GB" dirty="0"/>
                    </a:p>
                  </a:txBody>
                  <a:tcPr/>
                </a:tc>
                <a:tc>
                  <a:txBody>
                    <a:bodyPr/>
                    <a:lstStyle/>
                    <a:p>
                      <a:r>
                        <a:rPr lang="en-GB" dirty="0"/>
                        <a:t>Upload of Material</a:t>
                      </a:r>
                    </a:p>
                  </a:txBody>
                  <a:tcPr/>
                </a:tc>
                <a:extLst>
                  <a:ext uri="{0D108BD9-81ED-4DB2-BD59-A6C34878D82A}">
                    <a16:rowId xmlns:a16="http://schemas.microsoft.com/office/drawing/2014/main" val="2745617718"/>
                  </a:ext>
                </a:extLst>
              </a:tr>
              <a:tr h="829948">
                <a:tc>
                  <a:txBody>
                    <a:bodyPr/>
                    <a:lstStyle/>
                    <a:p>
                      <a:r>
                        <a:rPr lang="en-GB" dirty="0"/>
                        <a:t>Question (25): Does your institution have a “Student support service”?</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(if yes)</a:t>
                      </a:r>
                    </a:p>
                    <a:p>
                      <a:r>
                        <a:rPr lang="en-GB" dirty="0"/>
                        <a:t>Upload of student support materials,  link to student support service</a:t>
                      </a:r>
                    </a:p>
                  </a:txBody>
                  <a:tcPr/>
                </a:tc>
                <a:extLst>
                  <a:ext uri="{0D108BD9-81ED-4DB2-BD59-A6C34878D82A}">
                    <a16:rowId xmlns:a16="http://schemas.microsoft.com/office/drawing/2014/main" val="803648250"/>
                  </a:ext>
                </a:extLst>
              </a:tr>
              <a:tr h="430314">
                <a:tc>
                  <a:txBody>
                    <a:bodyPr/>
                    <a:lstStyle/>
                    <a:p>
                      <a:r>
                        <a:rPr lang="en-GB" dirty="0"/>
                        <a:t>Question (26): Qualified instructors</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of certificates of any trainings</a:t>
                      </a:r>
                    </a:p>
                  </a:txBody>
                  <a:tcPr/>
                </a:tc>
                <a:extLst>
                  <a:ext uri="{0D108BD9-81ED-4DB2-BD59-A6C34878D82A}">
                    <a16:rowId xmlns:a16="http://schemas.microsoft.com/office/drawing/2014/main" val="466803272"/>
                  </a:ext>
                </a:extLst>
              </a:tr>
              <a:tr h="700644">
                <a:tc>
                  <a:txBody>
                    <a:bodyPr/>
                    <a:lstStyle/>
                    <a:p>
                      <a:r>
                        <a:rPr lang="en-GB" dirty="0"/>
                        <a:t>Question (27): Train-the-trainer workshops</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of overview of train-the-trainer workshops offered, links</a:t>
                      </a:r>
                    </a:p>
                  </a:txBody>
                  <a:tcPr/>
                </a:tc>
                <a:extLst>
                  <a:ext uri="{0D108BD9-81ED-4DB2-BD59-A6C34878D82A}">
                    <a16:rowId xmlns:a16="http://schemas.microsoft.com/office/drawing/2014/main" val="2954148602"/>
                  </a:ext>
                </a:extLst>
              </a:tr>
              <a:tr h="1078932">
                <a:tc>
                  <a:txBody>
                    <a:bodyPr/>
                    <a:lstStyle/>
                    <a:p>
                      <a:r>
                        <a:rPr lang="en-GB" dirty="0"/>
                        <a:t>Question (28): Does your institution have a feedback system?</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(if yes)</a:t>
                      </a:r>
                    </a:p>
                    <a:p>
                      <a:r>
                        <a:rPr lang="en-GB" dirty="0"/>
                        <a:t>- Upload of feedback system</a:t>
                      </a:r>
                    </a:p>
                    <a:p>
                      <a:r>
                        <a:rPr lang="en-GB" dirty="0"/>
                        <a:t>- Upload of feedback questionnaire etc.</a:t>
                      </a:r>
                    </a:p>
                  </a:txBody>
                  <a:tcPr/>
                </a:tc>
                <a:extLst>
                  <a:ext uri="{0D108BD9-81ED-4DB2-BD59-A6C34878D82A}">
                    <a16:rowId xmlns:a16="http://schemas.microsoft.com/office/drawing/2014/main" val="3990388420"/>
                  </a:ext>
                </a:extLst>
              </a:tr>
            </a:tbl>
          </a:graphicData>
        </a:graphic>
      </p:graphicFrame>
    </p:spTree>
    <p:extLst>
      <p:ext uri="{BB962C8B-B14F-4D97-AF65-F5344CB8AC3E}">
        <p14:creationId xmlns:p14="http://schemas.microsoft.com/office/powerpoint/2010/main" val="176095673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Upload of Material</a:t>
            </a:r>
            <a:br>
              <a:rPr lang="en-GB" dirty="0"/>
            </a:br>
            <a:r>
              <a:rPr lang="en-GB" sz="4000" dirty="0">
                <a:solidFill>
                  <a:schemeClr val="tx1">
                    <a:lumMod val="50000"/>
                    <a:lumOff val="50000"/>
                  </a:schemeClr>
                </a:solidFill>
              </a:rPr>
              <a:t>III System/Institutional Accreditation</a:t>
            </a:r>
            <a:br>
              <a:rPr lang="en-GB" sz="4000" dirty="0">
                <a:solidFill>
                  <a:schemeClr val="tx1">
                    <a:lumMod val="50000"/>
                    <a:lumOff val="50000"/>
                  </a:schemeClr>
                </a:solidFill>
              </a:rPr>
            </a:br>
            <a:r>
              <a:rPr lang="en-GB" sz="4000" dirty="0">
                <a:solidFill>
                  <a:schemeClr val="tx1">
                    <a:lumMod val="50000"/>
                    <a:lumOff val="50000"/>
                  </a:schemeClr>
                </a:solidFill>
              </a:rPr>
              <a:t>III.II Subject-/Content-related Criteria</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2806380326"/>
              </p:ext>
            </p:extLst>
          </p:nvPr>
        </p:nvGraphicFramePr>
        <p:xfrm>
          <a:off x="1097280" y="1768996"/>
          <a:ext cx="9341130" cy="1626022"/>
        </p:xfrm>
        <a:graphic>
          <a:graphicData uri="http://schemas.openxmlformats.org/drawingml/2006/table">
            <a:tbl>
              <a:tblPr firstRow="1" bandRow="1">
                <a:tableStyleId>{5C22544A-7EE6-4342-B048-85BDC9FD1C3A}</a:tableStyleId>
              </a:tblPr>
              <a:tblGrid>
                <a:gridCol w="4195900">
                  <a:extLst>
                    <a:ext uri="{9D8B030D-6E8A-4147-A177-3AD203B41FA5}">
                      <a16:colId xmlns:a16="http://schemas.microsoft.com/office/drawing/2014/main" val="378527794"/>
                    </a:ext>
                  </a:extLst>
                </a:gridCol>
                <a:gridCol w="579743">
                  <a:extLst>
                    <a:ext uri="{9D8B030D-6E8A-4147-A177-3AD203B41FA5}">
                      <a16:colId xmlns:a16="http://schemas.microsoft.com/office/drawing/2014/main" val="2220772163"/>
                    </a:ext>
                  </a:extLst>
                </a:gridCol>
                <a:gridCol w="4565487">
                  <a:extLst>
                    <a:ext uri="{9D8B030D-6E8A-4147-A177-3AD203B41FA5}">
                      <a16:colId xmlns:a16="http://schemas.microsoft.com/office/drawing/2014/main" val="1103647137"/>
                    </a:ext>
                  </a:extLst>
                </a:gridCol>
              </a:tblGrid>
              <a:tr h="347990">
                <a:tc>
                  <a:txBody>
                    <a:bodyPr/>
                    <a:lstStyle/>
                    <a:p>
                      <a:r>
                        <a:rPr lang="en-GB" dirty="0"/>
                        <a:t>Self Assessment</a:t>
                      </a:r>
                    </a:p>
                  </a:txBody>
                  <a:tcPr/>
                </a:tc>
                <a:tc>
                  <a:txBody>
                    <a:bodyPr/>
                    <a:lstStyle/>
                    <a:p>
                      <a:endParaRPr lang="en-GB" dirty="0"/>
                    </a:p>
                  </a:txBody>
                  <a:tcPr/>
                </a:tc>
                <a:tc>
                  <a:txBody>
                    <a:bodyPr/>
                    <a:lstStyle/>
                    <a:p>
                      <a:r>
                        <a:rPr lang="en-GB" dirty="0"/>
                        <a:t>Upload of Material</a:t>
                      </a:r>
                    </a:p>
                  </a:txBody>
                  <a:tcPr/>
                </a:tc>
                <a:extLst>
                  <a:ext uri="{0D108BD9-81ED-4DB2-BD59-A6C34878D82A}">
                    <a16:rowId xmlns:a16="http://schemas.microsoft.com/office/drawing/2014/main" val="2745617718"/>
                  </a:ext>
                </a:extLst>
              </a:tr>
              <a:tr h="829948">
                <a:tc>
                  <a:txBody>
                    <a:bodyPr/>
                    <a:lstStyle/>
                    <a:p>
                      <a:r>
                        <a:rPr lang="en-GB" dirty="0"/>
                        <a:t>Question (29): program evaluation</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of program evaluation of the adult education program</a:t>
                      </a:r>
                    </a:p>
                  </a:txBody>
                  <a:tcPr/>
                </a:tc>
                <a:extLst>
                  <a:ext uri="{0D108BD9-81ED-4DB2-BD59-A6C34878D82A}">
                    <a16:rowId xmlns:a16="http://schemas.microsoft.com/office/drawing/2014/main" val="803648250"/>
                  </a:ext>
                </a:extLst>
              </a:tr>
              <a:tr h="430314">
                <a:tc>
                  <a:txBody>
                    <a:bodyPr/>
                    <a:lstStyle/>
                    <a:p>
                      <a:r>
                        <a:rPr lang="en-GB" dirty="0"/>
                        <a:t>Question (34): cooperations</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link to organisation of cooperation</a:t>
                      </a:r>
                    </a:p>
                  </a:txBody>
                  <a:tcPr/>
                </a:tc>
                <a:extLst>
                  <a:ext uri="{0D108BD9-81ED-4DB2-BD59-A6C34878D82A}">
                    <a16:rowId xmlns:a16="http://schemas.microsoft.com/office/drawing/2014/main" val="466803272"/>
                  </a:ext>
                </a:extLst>
              </a:tr>
            </a:tbl>
          </a:graphicData>
        </a:graphic>
      </p:graphicFrame>
    </p:spTree>
    <p:extLst>
      <p:ext uri="{BB962C8B-B14F-4D97-AF65-F5344CB8AC3E}">
        <p14:creationId xmlns:p14="http://schemas.microsoft.com/office/powerpoint/2010/main" val="2129668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extLst>
              <p:ext uri="{D42A27DB-BD31-4B8C-83A1-F6EECF244321}">
                <p14:modId xmlns:p14="http://schemas.microsoft.com/office/powerpoint/2010/main" val="370887649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Upload of Material</a:t>
            </a:r>
            <a:br>
              <a:rPr lang="en-GB" dirty="0"/>
            </a:br>
            <a:r>
              <a:rPr lang="en-GB" sz="4000" dirty="0">
                <a:solidFill>
                  <a:schemeClr val="tx1">
                    <a:lumMod val="50000"/>
                    <a:lumOff val="50000"/>
                  </a:schemeClr>
                </a:solidFill>
              </a:rPr>
              <a:t>IV Product, Material, OER and Course Accreditation</a:t>
            </a:r>
            <a:br>
              <a:rPr lang="en-GB" sz="4000" dirty="0">
                <a:solidFill>
                  <a:schemeClr val="tx1">
                    <a:lumMod val="50000"/>
                    <a:lumOff val="50000"/>
                  </a:schemeClr>
                </a:solidFill>
              </a:rPr>
            </a:br>
            <a:r>
              <a:rPr lang="en-GB" sz="4000" dirty="0">
                <a:solidFill>
                  <a:schemeClr val="tx1">
                    <a:lumMod val="50000"/>
                    <a:lumOff val="50000"/>
                  </a:schemeClr>
                </a:solidFill>
              </a:rPr>
              <a:t>IV.I Formal Criteria</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4213222138"/>
              </p:ext>
            </p:extLst>
          </p:nvPr>
        </p:nvGraphicFramePr>
        <p:xfrm>
          <a:off x="1183524" y="2091110"/>
          <a:ext cx="9885912" cy="3479800"/>
        </p:xfrm>
        <a:graphic>
          <a:graphicData uri="http://schemas.openxmlformats.org/drawingml/2006/table">
            <a:tbl>
              <a:tblPr firstRow="1" bandRow="1">
                <a:tableStyleId>{5C22544A-7EE6-4342-B048-85BDC9FD1C3A}</a:tableStyleId>
              </a:tblPr>
              <a:tblGrid>
                <a:gridCol w="4576156">
                  <a:extLst>
                    <a:ext uri="{9D8B030D-6E8A-4147-A177-3AD203B41FA5}">
                      <a16:colId xmlns:a16="http://schemas.microsoft.com/office/drawing/2014/main" val="378527794"/>
                    </a:ext>
                  </a:extLst>
                </a:gridCol>
                <a:gridCol w="529937">
                  <a:extLst>
                    <a:ext uri="{9D8B030D-6E8A-4147-A177-3AD203B41FA5}">
                      <a16:colId xmlns:a16="http://schemas.microsoft.com/office/drawing/2014/main" val="4211667565"/>
                    </a:ext>
                  </a:extLst>
                </a:gridCol>
                <a:gridCol w="4779819">
                  <a:extLst>
                    <a:ext uri="{9D8B030D-6E8A-4147-A177-3AD203B41FA5}">
                      <a16:colId xmlns:a16="http://schemas.microsoft.com/office/drawing/2014/main" val="3674923479"/>
                    </a:ext>
                  </a:extLst>
                </a:gridCol>
              </a:tblGrid>
              <a:tr h="370840">
                <a:tc>
                  <a:txBody>
                    <a:bodyPr/>
                    <a:lstStyle/>
                    <a:p>
                      <a:r>
                        <a:rPr lang="en-GB" dirty="0"/>
                        <a:t>Self Assessment</a:t>
                      </a:r>
                    </a:p>
                  </a:txBody>
                  <a:tcPr/>
                </a:tc>
                <a:tc>
                  <a:txBody>
                    <a:bodyPr/>
                    <a:lstStyle/>
                    <a:p>
                      <a:endParaRPr lang="en-GB" dirty="0"/>
                    </a:p>
                  </a:txBody>
                  <a:tcPr/>
                </a:tc>
                <a:tc>
                  <a:txBody>
                    <a:bodyPr/>
                    <a:lstStyle/>
                    <a:p>
                      <a:r>
                        <a:rPr lang="en-GB" dirty="0"/>
                        <a:t>Upload of Material</a:t>
                      </a:r>
                    </a:p>
                  </a:txBody>
                  <a:tcPr/>
                </a:tc>
                <a:extLst>
                  <a:ext uri="{0D108BD9-81ED-4DB2-BD59-A6C34878D82A}">
                    <a16:rowId xmlns:a16="http://schemas.microsoft.com/office/drawing/2014/main" val="2745617718"/>
                  </a:ext>
                </a:extLst>
              </a:tr>
              <a:tr h="370840">
                <a:tc>
                  <a:txBody>
                    <a:bodyPr/>
                    <a:lstStyle/>
                    <a:p>
                      <a:r>
                        <a:rPr lang="en-GB" dirty="0"/>
                        <a:t>Question (8): staff qualification</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of overview of staff qualification offers of the institution</a:t>
                      </a:r>
                    </a:p>
                  </a:txBody>
                  <a:tcPr/>
                </a:tc>
                <a:extLst>
                  <a:ext uri="{0D108BD9-81ED-4DB2-BD59-A6C34878D82A}">
                    <a16:rowId xmlns:a16="http://schemas.microsoft.com/office/drawing/2014/main" val="4224333432"/>
                  </a:ext>
                </a:extLst>
              </a:tr>
              <a:tr h="370840">
                <a:tc>
                  <a:txBody>
                    <a:bodyPr/>
                    <a:lstStyle/>
                    <a:p>
                      <a:r>
                        <a:rPr lang="en-GB" dirty="0"/>
                        <a:t>Question (10): What type of product, material, OER or course do you offer?</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(if selected by user)</a:t>
                      </a:r>
                    </a:p>
                    <a:p>
                      <a:r>
                        <a:rPr lang="en-GB" dirty="0"/>
                        <a:t>- upload of textbooks, workbooks, lesson plan, instructional materials, course curriculum</a:t>
                      </a:r>
                    </a:p>
                  </a:txBody>
                  <a:tcPr/>
                </a:tc>
                <a:extLst>
                  <a:ext uri="{0D108BD9-81ED-4DB2-BD59-A6C34878D82A}">
                    <a16:rowId xmlns:a16="http://schemas.microsoft.com/office/drawing/2014/main" val="4277190436"/>
                  </a:ext>
                </a:extLst>
              </a:tr>
              <a:tr h="370840">
                <a:tc>
                  <a:txBody>
                    <a:bodyPr/>
                    <a:lstStyle/>
                    <a:p>
                      <a:r>
                        <a:rPr lang="en-GB" dirty="0"/>
                        <a:t>Question (28): Through which channel or person do you get feedback about the clarity of purpose from the students?</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(if yes)</a:t>
                      </a:r>
                    </a:p>
                    <a:p>
                      <a:r>
                        <a:rPr lang="en-GB" dirty="0"/>
                        <a:t>- Upload of channel or information to person</a:t>
                      </a:r>
                    </a:p>
                  </a:txBody>
                  <a:tcPr/>
                </a:tc>
                <a:extLst>
                  <a:ext uri="{0D108BD9-81ED-4DB2-BD59-A6C34878D82A}">
                    <a16:rowId xmlns:a16="http://schemas.microsoft.com/office/drawing/2014/main" val="803648250"/>
                  </a:ext>
                </a:extLst>
              </a:tr>
              <a:tr h="370840">
                <a:tc>
                  <a:txBody>
                    <a:bodyPr/>
                    <a:lstStyle/>
                    <a:p>
                      <a:r>
                        <a:rPr lang="en-GB" dirty="0"/>
                        <a:t>Question (34): Is proof of payment issued?</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(if yes)</a:t>
                      </a:r>
                    </a:p>
                    <a:p>
                      <a:r>
                        <a:rPr lang="en-GB" dirty="0"/>
                        <a:t>- Upload of proof of payment (example)</a:t>
                      </a:r>
                    </a:p>
                  </a:txBody>
                  <a:tcPr/>
                </a:tc>
                <a:extLst>
                  <a:ext uri="{0D108BD9-81ED-4DB2-BD59-A6C34878D82A}">
                    <a16:rowId xmlns:a16="http://schemas.microsoft.com/office/drawing/2014/main" val="466803272"/>
                  </a:ext>
                </a:extLst>
              </a:tr>
            </a:tbl>
          </a:graphicData>
        </a:graphic>
      </p:graphicFrame>
    </p:spTree>
    <p:extLst>
      <p:ext uri="{BB962C8B-B14F-4D97-AF65-F5344CB8AC3E}">
        <p14:creationId xmlns:p14="http://schemas.microsoft.com/office/powerpoint/2010/main" val="20606192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Upload of Material</a:t>
            </a:r>
            <a:br>
              <a:rPr lang="en-GB" dirty="0"/>
            </a:br>
            <a:r>
              <a:rPr lang="en-GB" sz="4000" dirty="0">
                <a:solidFill>
                  <a:schemeClr val="tx1">
                    <a:lumMod val="50000"/>
                    <a:lumOff val="50000"/>
                  </a:schemeClr>
                </a:solidFill>
              </a:rPr>
              <a:t>IV Product, Material, OER and Course Accreditation</a:t>
            </a:r>
            <a:br>
              <a:rPr lang="en-GB" sz="4000" dirty="0">
                <a:solidFill>
                  <a:schemeClr val="tx1">
                    <a:lumMod val="50000"/>
                    <a:lumOff val="50000"/>
                  </a:schemeClr>
                </a:solidFill>
              </a:rPr>
            </a:br>
            <a:r>
              <a:rPr lang="en-GB" sz="4000" dirty="0">
                <a:solidFill>
                  <a:schemeClr val="tx1">
                    <a:lumMod val="50000"/>
                    <a:lumOff val="50000"/>
                  </a:schemeClr>
                </a:solidFill>
              </a:rPr>
              <a:t>IV.I Formal Criteria</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2751545255"/>
              </p:ext>
            </p:extLst>
          </p:nvPr>
        </p:nvGraphicFramePr>
        <p:xfrm>
          <a:off x="1097280" y="1794227"/>
          <a:ext cx="9885912" cy="4145280"/>
        </p:xfrm>
        <a:graphic>
          <a:graphicData uri="http://schemas.openxmlformats.org/drawingml/2006/table">
            <a:tbl>
              <a:tblPr firstRow="1" bandRow="1">
                <a:tableStyleId>{5C22544A-7EE6-4342-B048-85BDC9FD1C3A}</a:tableStyleId>
              </a:tblPr>
              <a:tblGrid>
                <a:gridCol w="4576156">
                  <a:extLst>
                    <a:ext uri="{9D8B030D-6E8A-4147-A177-3AD203B41FA5}">
                      <a16:colId xmlns:a16="http://schemas.microsoft.com/office/drawing/2014/main" val="378527794"/>
                    </a:ext>
                  </a:extLst>
                </a:gridCol>
                <a:gridCol w="529937">
                  <a:extLst>
                    <a:ext uri="{9D8B030D-6E8A-4147-A177-3AD203B41FA5}">
                      <a16:colId xmlns:a16="http://schemas.microsoft.com/office/drawing/2014/main" val="4211667565"/>
                    </a:ext>
                  </a:extLst>
                </a:gridCol>
                <a:gridCol w="4779819">
                  <a:extLst>
                    <a:ext uri="{9D8B030D-6E8A-4147-A177-3AD203B41FA5}">
                      <a16:colId xmlns:a16="http://schemas.microsoft.com/office/drawing/2014/main" val="3674923479"/>
                    </a:ext>
                  </a:extLst>
                </a:gridCol>
              </a:tblGrid>
              <a:tr h="370840">
                <a:tc>
                  <a:txBody>
                    <a:bodyPr/>
                    <a:lstStyle/>
                    <a:p>
                      <a:r>
                        <a:rPr lang="en-GB" dirty="0"/>
                        <a:t>Self Assessment</a:t>
                      </a:r>
                    </a:p>
                  </a:txBody>
                  <a:tcPr/>
                </a:tc>
                <a:tc>
                  <a:txBody>
                    <a:bodyPr/>
                    <a:lstStyle/>
                    <a:p>
                      <a:endParaRPr lang="en-GB" dirty="0"/>
                    </a:p>
                  </a:txBody>
                  <a:tcPr/>
                </a:tc>
                <a:tc>
                  <a:txBody>
                    <a:bodyPr/>
                    <a:lstStyle/>
                    <a:p>
                      <a:r>
                        <a:rPr lang="en-GB" dirty="0"/>
                        <a:t>Upload of Material</a:t>
                      </a:r>
                    </a:p>
                  </a:txBody>
                  <a:tcPr/>
                </a:tc>
                <a:extLst>
                  <a:ext uri="{0D108BD9-81ED-4DB2-BD59-A6C34878D82A}">
                    <a16:rowId xmlns:a16="http://schemas.microsoft.com/office/drawing/2014/main" val="2745617718"/>
                  </a:ext>
                </a:extLst>
              </a:tr>
              <a:tr h="370840">
                <a:tc>
                  <a:txBody>
                    <a:bodyPr/>
                    <a:lstStyle/>
                    <a:p>
                      <a:r>
                        <a:rPr lang="en-GB" dirty="0"/>
                        <a:t>Question (8): staff qualification</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of overview of staff qualification offers of the institution</a:t>
                      </a:r>
                    </a:p>
                  </a:txBody>
                  <a:tcPr/>
                </a:tc>
                <a:extLst>
                  <a:ext uri="{0D108BD9-81ED-4DB2-BD59-A6C34878D82A}">
                    <a16:rowId xmlns:a16="http://schemas.microsoft.com/office/drawing/2014/main" val="1477184015"/>
                  </a:ext>
                </a:extLst>
              </a:tr>
              <a:tr h="370840">
                <a:tc>
                  <a:txBody>
                    <a:bodyPr/>
                    <a:lstStyle/>
                    <a:p>
                      <a:r>
                        <a:rPr lang="en-GB" dirty="0"/>
                        <a:t>Question (9): Do you have any awards and/or accreditation of the institution?</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(if yes)</a:t>
                      </a:r>
                    </a:p>
                    <a:p>
                      <a:r>
                        <a:rPr lang="en-GB" dirty="0"/>
                        <a:t>- Upload of award/certificate, link</a:t>
                      </a:r>
                    </a:p>
                  </a:txBody>
                  <a:tcPr/>
                </a:tc>
                <a:extLst>
                  <a:ext uri="{0D108BD9-81ED-4DB2-BD59-A6C34878D82A}">
                    <a16:rowId xmlns:a16="http://schemas.microsoft.com/office/drawing/2014/main" val="4224333432"/>
                  </a:ext>
                </a:extLst>
              </a:tr>
              <a:tr h="370840">
                <a:tc>
                  <a:txBody>
                    <a:bodyPr/>
                    <a:lstStyle/>
                    <a:p>
                      <a:r>
                        <a:rPr lang="en-GB" dirty="0"/>
                        <a:t>Question (10): accreditation of</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if overview of the chosen type, link</a:t>
                      </a:r>
                    </a:p>
                  </a:txBody>
                  <a:tcPr/>
                </a:tc>
                <a:extLst>
                  <a:ext uri="{0D108BD9-81ED-4DB2-BD59-A6C34878D82A}">
                    <a16:rowId xmlns:a16="http://schemas.microsoft.com/office/drawing/2014/main" val="2331894598"/>
                  </a:ext>
                </a:extLst>
              </a:tr>
              <a:tr h="370840">
                <a:tc>
                  <a:txBody>
                    <a:bodyPr/>
                    <a:lstStyle/>
                    <a:p>
                      <a:r>
                        <a:rPr lang="en-GB" dirty="0"/>
                        <a:t>Question (12): curriculum materials</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of curriculum materials</a:t>
                      </a:r>
                    </a:p>
                  </a:txBody>
                  <a:tcPr/>
                </a:tc>
                <a:extLst>
                  <a:ext uri="{0D108BD9-81ED-4DB2-BD59-A6C34878D82A}">
                    <a16:rowId xmlns:a16="http://schemas.microsoft.com/office/drawing/2014/main" val="845720335"/>
                  </a:ext>
                </a:extLst>
              </a:tr>
              <a:tr h="370840">
                <a:tc>
                  <a:txBody>
                    <a:bodyPr/>
                    <a:lstStyle/>
                    <a:p>
                      <a:r>
                        <a:rPr lang="en-GB" dirty="0"/>
                        <a:t>Question (13): OER</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of overview of OER</a:t>
                      </a:r>
                    </a:p>
                  </a:txBody>
                  <a:tcPr/>
                </a:tc>
                <a:extLst>
                  <a:ext uri="{0D108BD9-81ED-4DB2-BD59-A6C34878D82A}">
                    <a16:rowId xmlns:a16="http://schemas.microsoft.com/office/drawing/2014/main" val="3231978066"/>
                  </a:ext>
                </a:extLst>
              </a:tr>
              <a:tr h="370840">
                <a:tc>
                  <a:txBody>
                    <a:bodyPr/>
                    <a:lstStyle/>
                    <a:p>
                      <a:r>
                        <a:rPr lang="en-GB" dirty="0"/>
                        <a:t>Question (14): Courses</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of overview of courses, link</a:t>
                      </a:r>
                    </a:p>
                  </a:txBody>
                  <a:tcPr/>
                </a:tc>
                <a:extLst>
                  <a:ext uri="{0D108BD9-81ED-4DB2-BD59-A6C34878D82A}">
                    <a16:rowId xmlns:a16="http://schemas.microsoft.com/office/drawing/2014/main" val="335595675"/>
                  </a:ext>
                </a:extLst>
              </a:tr>
              <a:tr h="370840">
                <a:tc>
                  <a:txBody>
                    <a:bodyPr/>
                    <a:lstStyle/>
                    <a:p>
                      <a:r>
                        <a:rPr lang="en-GB" dirty="0"/>
                        <a:t>Question (21): transparency</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of overview, link</a:t>
                      </a:r>
                    </a:p>
                  </a:txBody>
                  <a:tcPr/>
                </a:tc>
                <a:extLst>
                  <a:ext uri="{0D108BD9-81ED-4DB2-BD59-A6C34878D82A}">
                    <a16:rowId xmlns:a16="http://schemas.microsoft.com/office/drawing/2014/main" val="1468044475"/>
                  </a:ext>
                </a:extLst>
              </a:tr>
              <a:tr h="370840">
                <a:tc>
                  <a:txBody>
                    <a:bodyPr/>
                    <a:lstStyle/>
                    <a:p>
                      <a:r>
                        <a:rPr lang="en-GB" dirty="0"/>
                        <a:t>Question (23): interdisciplinary learning opportunities</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of documents, links</a:t>
                      </a:r>
                    </a:p>
                  </a:txBody>
                  <a:tcPr/>
                </a:tc>
                <a:extLst>
                  <a:ext uri="{0D108BD9-81ED-4DB2-BD59-A6C34878D82A}">
                    <a16:rowId xmlns:a16="http://schemas.microsoft.com/office/drawing/2014/main" val="4159479438"/>
                  </a:ext>
                </a:extLst>
              </a:tr>
            </a:tbl>
          </a:graphicData>
        </a:graphic>
      </p:graphicFrame>
    </p:spTree>
    <p:extLst>
      <p:ext uri="{BB962C8B-B14F-4D97-AF65-F5344CB8AC3E}">
        <p14:creationId xmlns:p14="http://schemas.microsoft.com/office/powerpoint/2010/main" val="26026005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Upload of Material</a:t>
            </a:r>
            <a:br>
              <a:rPr lang="en-GB" dirty="0"/>
            </a:br>
            <a:r>
              <a:rPr lang="en-GB" sz="4000" dirty="0">
                <a:solidFill>
                  <a:schemeClr val="tx1">
                    <a:lumMod val="50000"/>
                    <a:lumOff val="50000"/>
                  </a:schemeClr>
                </a:solidFill>
              </a:rPr>
              <a:t>IV Product, Material, OER and Course Accreditation</a:t>
            </a:r>
            <a:br>
              <a:rPr lang="en-GB" sz="4000" dirty="0">
                <a:solidFill>
                  <a:schemeClr val="tx1">
                    <a:lumMod val="50000"/>
                    <a:lumOff val="50000"/>
                  </a:schemeClr>
                </a:solidFill>
              </a:rPr>
            </a:br>
            <a:r>
              <a:rPr lang="en-GB" sz="4000" dirty="0">
                <a:solidFill>
                  <a:schemeClr val="tx1">
                    <a:lumMod val="50000"/>
                    <a:lumOff val="50000"/>
                  </a:schemeClr>
                </a:solidFill>
              </a:rPr>
              <a:t>IV.I Formal Criteria</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1903916267"/>
              </p:ext>
            </p:extLst>
          </p:nvPr>
        </p:nvGraphicFramePr>
        <p:xfrm>
          <a:off x="1097280" y="1794227"/>
          <a:ext cx="9885912" cy="2296160"/>
        </p:xfrm>
        <a:graphic>
          <a:graphicData uri="http://schemas.openxmlformats.org/drawingml/2006/table">
            <a:tbl>
              <a:tblPr firstRow="1" bandRow="1">
                <a:tableStyleId>{5C22544A-7EE6-4342-B048-85BDC9FD1C3A}</a:tableStyleId>
              </a:tblPr>
              <a:tblGrid>
                <a:gridCol w="4576156">
                  <a:extLst>
                    <a:ext uri="{9D8B030D-6E8A-4147-A177-3AD203B41FA5}">
                      <a16:colId xmlns:a16="http://schemas.microsoft.com/office/drawing/2014/main" val="378527794"/>
                    </a:ext>
                  </a:extLst>
                </a:gridCol>
                <a:gridCol w="529937">
                  <a:extLst>
                    <a:ext uri="{9D8B030D-6E8A-4147-A177-3AD203B41FA5}">
                      <a16:colId xmlns:a16="http://schemas.microsoft.com/office/drawing/2014/main" val="4211667565"/>
                    </a:ext>
                  </a:extLst>
                </a:gridCol>
                <a:gridCol w="4779819">
                  <a:extLst>
                    <a:ext uri="{9D8B030D-6E8A-4147-A177-3AD203B41FA5}">
                      <a16:colId xmlns:a16="http://schemas.microsoft.com/office/drawing/2014/main" val="3674923479"/>
                    </a:ext>
                  </a:extLst>
                </a:gridCol>
              </a:tblGrid>
              <a:tr h="370840">
                <a:tc>
                  <a:txBody>
                    <a:bodyPr/>
                    <a:lstStyle/>
                    <a:p>
                      <a:r>
                        <a:rPr lang="en-GB" dirty="0"/>
                        <a:t>Self Assessment</a:t>
                      </a:r>
                    </a:p>
                  </a:txBody>
                  <a:tcPr/>
                </a:tc>
                <a:tc>
                  <a:txBody>
                    <a:bodyPr/>
                    <a:lstStyle/>
                    <a:p>
                      <a:endParaRPr lang="en-GB" dirty="0"/>
                    </a:p>
                  </a:txBody>
                  <a:tcPr/>
                </a:tc>
                <a:tc>
                  <a:txBody>
                    <a:bodyPr/>
                    <a:lstStyle/>
                    <a:p>
                      <a:r>
                        <a:rPr lang="en-GB" dirty="0"/>
                        <a:t>Upload of Material</a:t>
                      </a:r>
                    </a:p>
                  </a:txBody>
                  <a:tcPr/>
                </a:tc>
                <a:extLst>
                  <a:ext uri="{0D108BD9-81ED-4DB2-BD59-A6C34878D82A}">
                    <a16:rowId xmlns:a16="http://schemas.microsoft.com/office/drawing/2014/main" val="2745617718"/>
                  </a:ext>
                </a:extLst>
              </a:tr>
              <a:tr h="370840">
                <a:tc>
                  <a:txBody>
                    <a:bodyPr/>
                    <a:lstStyle/>
                    <a:p>
                      <a:r>
                        <a:rPr lang="en-GB" dirty="0"/>
                        <a:t>Question (26): public</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of links to publicity</a:t>
                      </a:r>
                    </a:p>
                  </a:txBody>
                  <a:tcPr/>
                </a:tc>
                <a:extLst>
                  <a:ext uri="{0D108BD9-81ED-4DB2-BD59-A6C34878D82A}">
                    <a16:rowId xmlns:a16="http://schemas.microsoft.com/office/drawing/2014/main" val="559348975"/>
                  </a:ext>
                </a:extLst>
              </a:tr>
              <a:tr h="370840">
                <a:tc>
                  <a:txBody>
                    <a:bodyPr/>
                    <a:lstStyle/>
                    <a:p>
                      <a:r>
                        <a:rPr lang="en-GB" dirty="0"/>
                        <a:t>Question (28): Through which channel or person do you get feedback about the clarity of purpose from the students?</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(if yes)</a:t>
                      </a:r>
                    </a:p>
                    <a:p>
                      <a:r>
                        <a:rPr lang="en-GB" dirty="0"/>
                        <a:t>- Upload of channel or information to person</a:t>
                      </a:r>
                    </a:p>
                  </a:txBody>
                  <a:tcPr/>
                </a:tc>
                <a:extLst>
                  <a:ext uri="{0D108BD9-81ED-4DB2-BD59-A6C34878D82A}">
                    <a16:rowId xmlns:a16="http://schemas.microsoft.com/office/drawing/2014/main" val="803648250"/>
                  </a:ext>
                </a:extLst>
              </a:tr>
              <a:tr h="370840">
                <a:tc>
                  <a:txBody>
                    <a:bodyPr/>
                    <a:lstStyle/>
                    <a:p>
                      <a:r>
                        <a:rPr lang="en-GB" dirty="0"/>
                        <a:t>Question (34): Is proof of payment issued?</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(if yes)</a:t>
                      </a:r>
                    </a:p>
                    <a:p>
                      <a:r>
                        <a:rPr lang="en-GB" dirty="0"/>
                        <a:t>- Upload of proof of payment (example)</a:t>
                      </a:r>
                    </a:p>
                  </a:txBody>
                  <a:tcPr/>
                </a:tc>
                <a:extLst>
                  <a:ext uri="{0D108BD9-81ED-4DB2-BD59-A6C34878D82A}">
                    <a16:rowId xmlns:a16="http://schemas.microsoft.com/office/drawing/2014/main" val="466803272"/>
                  </a:ext>
                </a:extLst>
              </a:tr>
            </a:tbl>
          </a:graphicData>
        </a:graphic>
      </p:graphicFrame>
    </p:spTree>
    <p:extLst>
      <p:ext uri="{BB962C8B-B14F-4D97-AF65-F5344CB8AC3E}">
        <p14:creationId xmlns:p14="http://schemas.microsoft.com/office/powerpoint/2010/main" val="309941166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extLst>
              <p:ext uri="{D42A27DB-BD31-4B8C-83A1-F6EECF244321}">
                <p14:modId xmlns:p14="http://schemas.microsoft.com/office/powerpoint/2010/main" val="303131081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Upload of Material</a:t>
            </a:r>
            <a:br>
              <a:rPr lang="en-GB" dirty="0"/>
            </a:br>
            <a:r>
              <a:rPr lang="en-GB" sz="4000" dirty="0">
                <a:solidFill>
                  <a:schemeClr val="tx1">
                    <a:lumMod val="50000"/>
                    <a:lumOff val="50000"/>
                  </a:schemeClr>
                </a:solidFill>
              </a:rPr>
              <a:t>IV Product, Material, OER and Course Accreditation</a:t>
            </a:r>
            <a:br>
              <a:rPr lang="en-GB" sz="4000" dirty="0">
                <a:solidFill>
                  <a:schemeClr val="tx1">
                    <a:lumMod val="50000"/>
                    <a:lumOff val="50000"/>
                  </a:schemeClr>
                </a:solidFill>
              </a:rPr>
            </a:br>
            <a:r>
              <a:rPr lang="en-GB" sz="4000" dirty="0">
                <a:solidFill>
                  <a:schemeClr val="tx1">
                    <a:lumMod val="50000"/>
                    <a:lumOff val="50000"/>
                  </a:schemeClr>
                </a:solidFill>
              </a:rPr>
              <a:t>IV.I Formal Criteria</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3938975933"/>
              </p:ext>
            </p:extLst>
          </p:nvPr>
        </p:nvGraphicFramePr>
        <p:xfrm>
          <a:off x="1097280" y="2337954"/>
          <a:ext cx="8483137" cy="2931160"/>
        </p:xfrm>
        <a:graphic>
          <a:graphicData uri="http://schemas.openxmlformats.org/drawingml/2006/table">
            <a:tbl>
              <a:tblPr firstRow="1" bandRow="1">
                <a:tableStyleId>{5C22544A-7EE6-4342-B048-85BDC9FD1C3A}</a:tableStyleId>
              </a:tblPr>
              <a:tblGrid>
                <a:gridCol w="4548333">
                  <a:extLst>
                    <a:ext uri="{9D8B030D-6E8A-4147-A177-3AD203B41FA5}">
                      <a16:colId xmlns:a16="http://schemas.microsoft.com/office/drawing/2014/main" val="378527794"/>
                    </a:ext>
                  </a:extLst>
                </a:gridCol>
                <a:gridCol w="635631">
                  <a:extLst>
                    <a:ext uri="{9D8B030D-6E8A-4147-A177-3AD203B41FA5}">
                      <a16:colId xmlns:a16="http://schemas.microsoft.com/office/drawing/2014/main" val="2012829509"/>
                    </a:ext>
                  </a:extLst>
                </a:gridCol>
                <a:gridCol w="3299173">
                  <a:extLst>
                    <a:ext uri="{9D8B030D-6E8A-4147-A177-3AD203B41FA5}">
                      <a16:colId xmlns:a16="http://schemas.microsoft.com/office/drawing/2014/main" val="307676342"/>
                    </a:ext>
                  </a:extLst>
                </a:gridCol>
              </a:tblGrid>
              <a:tr h="370840">
                <a:tc>
                  <a:txBody>
                    <a:bodyPr/>
                    <a:lstStyle/>
                    <a:p>
                      <a:r>
                        <a:rPr lang="en-GB" dirty="0"/>
                        <a:t>Self Assessment</a:t>
                      </a:r>
                    </a:p>
                  </a:txBody>
                  <a:tcPr/>
                </a:tc>
                <a:tc>
                  <a:txBody>
                    <a:bodyPr/>
                    <a:lstStyle/>
                    <a:p>
                      <a:endParaRPr lang="en-GB" dirty="0"/>
                    </a:p>
                  </a:txBody>
                  <a:tcPr/>
                </a:tc>
                <a:tc>
                  <a:txBody>
                    <a:bodyPr/>
                    <a:lstStyle/>
                    <a:p>
                      <a:r>
                        <a:rPr lang="en-GB" dirty="0"/>
                        <a:t>Upload of Material</a:t>
                      </a:r>
                    </a:p>
                  </a:txBody>
                  <a:tcPr/>
                </a:tc>
                <a:extLst>
                  <a:ext uri="{0D108BD9-81ED-4DB2-BD59-A6C34878D82A}">
                    <a16:rowId xmlns:a16="http://schemas.microsoft.com/office/drawing/2014/main" val="2745617718"/>
                  </a:ext>
                </a:extLst>
              </a:tr>
              <a:tr h="370840">
                <a:tc>
                  <a:txBody>
                    <a:bodyPr/>
                    <a:lstStyle/>
                    <a:p>
                      <a:r>
                        <a:rPr lang="en-GB" dirty="0"/>
                        <a:t>Question (35): Is your product, material, OER or course internationally embedded?</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(if yes)</a:t>
                      </a:r>
                    </a:p>
                    <a:p>
                      <a:r>
                        <a:rPr lang="en-GB" dirty="0"/>
                        <a:t>- Upload of proof</a:t>
                      </a:r>
                    </a:p>
                  </a:txBody>
                  <a:tcPr/>
                </a:tc>
                <a:extLst>
                  <a:ext uri="{0D108BD9-81ED-4DB2-BD59-A6C34878D82A}">
                    <a16:rowId xmlns:a16="http://schemas.microsoft.com/office/drawing/2014/main" val="4224333432"/>
                  </a:ext>
                </a:extLst>
              </a:tr>
              <a:tr h="370840">
                <a:tc>
                  <a:txBody>
                    <a:bodyPr/>
                    <a:lstStyle/>
                    <a:p>
                      <a:r>
                        <a:rPr lang="en-GB" dirty="0"/>
                        <a:t>Question (37): Is your product, material, or OER nationally embedded?</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(if yes)</a:t>
                      </a:r>
                    </a:p>
                    <a:p>
                      <a:r>
                        <a:rPr lang="en-GB" dirty="0"/>
                        <a:t>- Upload of proof</a:t>
                      </a:r>
                    </a:p>
                  </a:txBody>
                  <a:tcPr/>
                </a:tc>
                <a:extLst>
                  <a:ext uri="{0D108BD9-81ED-4DB2-BD59-A6C34878D82A}">
                    <a16:rowId xmlns:a16="http://schemas.microsoft.com/office/drawing/2014/main" val="4277190436"/>
                  </a:ext>
                </a:extLst>
              </a:tr>
              <a:tr h="370840">
                <a:tc>
                  <a:txBody>
                    <a:bodyPr/>
                    <a:lstStyle/>
                    <a:p>
                      <a:r>
                        <a:rPr lang="en-GB" dirty="0"/>
                        <a:t>Question (39): Is your product, material, or OER regionally embedded?</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(if yes)</a:t>
                      </a:r>
                    </a:p>
                    <a:p>
                      <a:r>
                        <a:rPr lang="en-GB" dirty="0"/>
                        <a:t>- Upload of proof</a:t>
                      </a:r>
                    </a:p>
                  </a:txBody>
                  <a:tcPr/>
                </a:tc>
                <a:extLst>
                  <a:ext uri="{0D108BD9-81ED-4DB2-BD59-A6C34878D82A}">
                    <a16:rowId xmlns:a16="http://schemas.microsoft.com/office/drawing/2014/main" val="803648250"/>
                  </a:ext>
                </a:extLst>
              </a:tr>
              <a:tr h="370840">
                <a:tc>
                  <a:txBody>
                    <a:bodyPr/>
                    <a:lstStyle/>
                    <a:p>
                      <a:r>
                        <a:rPr lang="en-GB" dirty="0"/>
                        <a:t>Question (41): Is your product, material, or OER locally embedded?</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(if yes)</a:t>
                      </a:r>
                    </a:p>
                    <a:p>
                      <a:r>
                        <a:rPr lang="en-GB" dirty="0"/>
                        <a:t>- Upload of proof</a:t>
                      </a:r>
                    </a:p>
                  </a:txBody>
                  <a:tcPr/>
                </a:tc>
                <a:extLst>
                  <a:ext uri="{0D108BD9-81ED-4DB2-BD59-A6C34878D82A}">
                    <a16:rowId xmlns:a16="http://schemas.microsoft.com/office/drawing/2014/main" val="466803272"/>
                  </a:ext>
                </a:extLst>
              </a:tr>
            </a:tbl>
          </a:graphicData>
        </a:graphic>
      </p:graphicFrame>
    </p:spTree>
    <p:extLst>
      <p:ext uri="{BB962C8B-B14F-4D97-AF65-F5344CB8AC3E}">
        <p14:creationId xmlns:p14="http://schemas.microsoft.com/office/powerpoint/2010/main" val="19297053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extLst>
              <p:ext uri="{D42A27DB-BD31-4B8C-83A1-F6EECF244321}">
                <p14:modId xmlns:p14="http://schemas.microsoft.com/office/powerpoint/2010/main" val="4046493991"/>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Upload of Material</a:t>
            </a:r>
            <a:br>
              <a:rPr lang="en-GB" dirty="0"/>
            </a:br>
            <a:r>
              <a:rPr lang="en-GB" sz="4000" dirty="0">
                <a:solidFill>
                  <a:schemeClr val="tx1">
                    <a:lumMod val="50000"/>
                    <a:lumOff val="50000"/>
                  </a:schemeClr>
                </a:solidFill>
              </a:rPr>
              <a:t>IV Product, Material, OER and Course Accreditation</a:t>
            </a:r>
            <a:br>
              <a:rPr lang="en-GB" sz="4000" dirty="0">
                <a:solidFill>
                  <a:schemeClr val="tx1">
                    <a:lumMod val="50000"/>
                    <a:lumOff val="50000"/>
                  </a:schemeClr>
                </a:solidFill>
              </a:rPr>
            </a:br>
            <a:r>
              <a:rPr lang="en-GB" sz="4000" dirty="0">
                <a:solidFill>
                  <a:schemeClr val="tx1">
                    <a:lumMod val="50000"/>
                    <a:lumOff val="50000"/>
                  </a:schemeClr>
                </a:solidFill>
              </a:rPr>
              <a:t>IV.I Formal Criteria</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3815467653"/>
              </p:ext>
            </p:extLst>
          </p:nvPr>
        </p:nvGraphicFramePr>
        <p:xfrm>
          <a:off x="1097280" y="1693718"/>
          <a:ext cx="9252065" cy="3947160"/>
        </p:xfrm>
        <a:graphic>
          <a:graphicData uri="http://schemas.openxmlformats.org/drawingml/2006/table">
            <a:tbl>
              <a:tblPr firstRow="1" bandRow="1">
                <a:tableStyleId>{5C22544A-7EE6-4342-B048-85BDC9FD1C3A}</a:tableStyleId>
              </a:tblPr>
              <a:tblGrid>
                <a:gridCol w="4313330">
                  <a:extLst>
                    <a:ext uri="{9D8B030D-6E8A-4147-A177-3AD203B41FA5}">
                      <a16:colId xmlns:a16="http://schemas.microsoft.com/office/drawing/2014/main" val="378527794"/>
                    </a:ext>
                  </a:extLst>
                </a:gridCol>
                <a:gridCol w="366735">
                  <a:extLst>
                    <a:ext uri="{9D8B030D-6E8A-4147-A177-3AD203B41FA5}">
                      <a16:colId xmlns:a16="http://schemas.microsoft.com/office/drawing/2014/main" val="1429802841"/>
                    </a:ext>
                  </a:extLst>
                </a:gridCol>
                <a:gridCol w="4572000">
                  <a:extLst>
                    <a:ext uri="{9D8B030D-6E8A-4147-A177-3AD203B41FA5}">
                      <a16:colId xmlns:a16="http://schemas.microsoft.com/office/drawing/2014/main" val="1884013966"/>
                    </a:ext>
                  </a:extLst>
                </a:gridCol>
              </a:tblGrid>
              <a:tr h="370840">
                <a:tc>
                  <a:txBody>
                    <a:bodyPr/>
                    <a:lstStyle/>
                    <a:p>
                      <a:r>
                        <a:rPr lang="en-GB" dirty="0"/>
                        <a:t>Self Assessment</a:t>
                      </a:r>
                    </a:p>
                  </a:txBody>
                  <a:tcPr/>
                </a:tc>
                <a:tc>
                  <a:txBody>
                    <a:bodyPr/>
                    <a:lstStyle/>
                    <a:p>
                      <a:endParaRPr lang="en-GB" dirty="0"/>
                    </a:p>
                  </a:txBody>
                  <a:tcPr/>
                </a:tc>
                <a:tc>
                  <a:txBody>
                    <a:bodyPr/>
                    <a:lstStyle/>
                    <a:p>
                      <a:r>
                        <a:rPr lang="en-GB" dirty="0"/>
                        <a:t>Upload of Material</a:t>
                      </a:r>
                    </a:p>
                  </a:txBody>
                  <a:tcPr/>
                </a:tc>
                <a:extLst>
                  <a:ext uri="{0D108BD9-81ED-4DB2-BD59-A6C34878D82A}">
                    <a16:rowId xmlns:a16="http://schemas.microsoft.com/office/drawing/2014/main" val="2745617718"/>
                  </a:ext>
                </a:extLst>
              </a:tr>
              <a:tr h="370840">
                <a:tc>
                  <a:txBody>
                    <a:bodyPr/>
                    <a:lstStyle/>
                    <a:p>
                      <a:r>
                        <a:rPr lang="en-GB" dirty="0"/>
                        <a:t>Question (35): Have you created Learning Outcomes for students who are working with your product, material, or OER?</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(if yes)</a:t>
                      </a:r>
                    </a:p>
                    <a:p>
                      <a:r>
                        <a:rPr lang="en-GB" dirty="0"/>
                        <a:t>- Upload of learning outcomes (matrix)</a:t>
                      </a:r>
                    </a:p>
                    <a:p>
                      <a:endParaRPr lang="en-GB" dirty="0"/>
                    </a:p>
                  </a:txBody>
                  <a:tcPr/>
                </a:tc>
                <a:extLst>
                  <a:ext uri="{0D108BD9-81ED-4DB2-BD59-A6C34878D82A}">
                    <a16:rowId xmlns:a16="http://schemas.microsoft.com/office/drawing/2014/main" val="4224333432"/>
                  </a:ext>
                </a:extLst>
              </a:tr>
              <a:tr h="370840">
                <a:tc>
                  <a:txBody>
                    <a:bodyPr/>
                    <a:lstStyle/>
                    <a:p>
                      <a:r>
                        <a:rPr lang="en-GB" dirty="0"/>
                        <a:t>Question (36): Do you establish gender equality in your product, material, or OER?</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(if yes)</a:t>
                      </a:r>
                    </a:p>
                    <a:p>
                      <a:r>
                        <a:rPr lang="en-GB" dirty="0"/>
                        <a:t>- Upload of proof</a:t>
                      </a:r>
                    </a:p>
                  </a:txBody>
                  <a:tcPr/>
                </a:tc>
                <a:extLst>
                  <a:ext uri="{0D108BD9-81ED-4DB2-BD59-A6C34878D82A}">
                    <a16:rowId xmlns:a16="http://schemas.microsoft.com/office/drawing/2014/main" val="4277190436"/>
                  </a:ext>
                </a:extLst>
              </a:tr>
              <a:tr h="370840">
                <a:tc>
                  <a:txBody>
                    <a:bodyPr/>
                    <a:lstStyle/>
                    <a:p>
                      <a:r>
                        <a:rPr lang="en-GB" dirty="0"/>
                        <a:t>Question (37): How does the institution check and monitor staff qualification?</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(if selected by user)</a:t>
                      </a:r>
                    </a:p>
                    <a:p>
                      <a:r>
                        <a:rPr lang="en-GB" dirty="0"/>
                        <a:t>- Upload of proof</a:t>
                      </a:r>
                    </a:p>
                  </a:txBody>
                  <a:tcPr/>
                </a:tc>
                <a:extLst>
                  <a:ext uri="{0D108BD9-81ED-4DB2-BD59-A6C34878D82A}">
                    <a16:rowId xmlns:a16="http://schemas.microsoft.com/office/drawing/2014/main" val="803648250"/>
                  </a:ext>
                </a:extLst>
              </a:tr>
              <a:tr h="370840">
                <a:tc>
                  <a:txBody>
                    <a:bodyPr/>
                    <a:lstStyle/>
                    <a:p>
                      <a:r>
                        <a:rPr lang="en-GB" dirty="0"/>
                        <a:t>Question (38): performance metrics for each job</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of performance metrics for each job</a:t>
                      </a:r>
                    </a:p>
                  </a:txBody>
                  <a:tcPr/>
                </a:tc>
                <a:extLst>
                  <a:ext uri="{0D108BD9-81ED-4DB2-BD59-A6C34878D82A}">
                    <a16:rowId xmlns:a16="http://schemas.microsoft.com/office/drawing/2014/main" val="3787477077"/>
                  </a:ext>
                </a:extLst>
              </a:tr>
              <a:tr h="370840">
                <a:tc>
                  <a:txBody>
                    <a:bodyPr/>
                    <a:lstStyle/>
                    <a:p>
                      <a:r>
                        <a:rPr lang="en-GB" dirty="0"/>
                        <a:t>Question (39): trainings and development</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of overview, links</a:t>
                      </a:r>
                    </a:p>
                  </a:txBody>
                  <a:tcPr/>
                </a:tc>
                <a:extLst>
                  <a:ext uri="{0D108BD9-81ED-4DB2-BD59-A6C34878D82A}">
                    <a16:rowId xmlns:a16="http://schemas.microsoft.com/office/drawing/2014/main" val="331517353"/>
                  </a:ext>
                </a:extLst>
              </a:tr>
              <a:tr h="370840">
                <a:tc>
                  <a:txBody>
                    <a:bodyPr/>
                    <a:lstStyle/>
                    <a:p>
                      <a:r>
                        <a:rPr lang="en-GB" dirty="0"/>
                        <a:t>Question (40): evaluation</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of evaluation sheet</a:t>
                      </a:r>
                    </a:p>
                  </a:txBody>
                  <a:tcPr/>
                </a:tc>
                <a:extLst>
                  <a:ext uri="{0D108BD9-81ED-4DB2-BD59-A6C34878D82A}">
                    <a16:rowId xmlns:a16="http://schemas.microsoft.com/office/drawing/2014/main" val="2004476583"/>
                  </a:ext>
                </a:extLst>
              </a:tr>
            </a:tbl>
          </a:graphicData>
        </a:graphic>
      </p:graphicFrame>
    </p:spTree>
    <p:extLst>
      <p:ext uri="{BB962C8B-B14F-4D97-AF65-F5344CB8AC3E}">
        <p14:creationId xmlns:p14="http://schemas.microsoft.com/office/powerpoint/2010/main" val="17614792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442E9E0D-9B9E-4B21-8FF3-41BB0CC6BC0F}"/>
              </a:ext>
            </a:extLst>
          </p:cNvPr>
          <p:cNvGraphicFramePr>
            <a:graphicFrameLocks noChangeAspect="1"/>
          </p:cNvGraphicFramePr>
          <p:nvPr>
            <p:custDataLst>
              <p:tags r:id="rId1"/>
            </p:custDataLst>
            <p:extLst>
              <p:ext uri="{D42A27DB-BD31-4B8C-83A1-F6EECF244321}">
                <p14:modId xmlns:p14="http://schemas.microsoft.com/office/powerpoint/2010/main" val="192745122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25" imgH="424" progId="TCLayout.ActiveDocument.1">
                  <p:embed/>
                </p:oleObj>
              </mc:Choice>
              <mc:Fallback>
                <p:oleObj name="think-cell Folie" r:id="rId4" imgW="425" imgH="424" progId="TCLayout.ActiveDocument.1">
                  <p:embed/>
                  <p:pic>
                    <p:nvPicPr>
                      <p:cNvPr id="0" name=""/>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43BAF4AE-90B0-C432-55D3-AB639DA818CE}"/>
              </a:ext>
            </a:extLst>
          </p:cNvPr>
          <p:cNvSpPr>
            <a:spLocks noGrp="1"/>
          </p:cNvSpPr>
          <p:nvPr>
            <p:ph type="title"/>
          </p:nvPr>
        </p:nvSpPr>
        <p:spPr/>
        <p:txBody>
          <a:bodyPr vert="horz"/>
          <a:lstStyle/>
          <a:p>
            <a:r>
              <a:rPr lang="en-GB" dirty="0"/>
              <a:t>Material Assessment</a:t>
            </a:r>
          </a:p>
        </p:txBody>
      </p:sp>
      <p:pic>
        <p:nvPicPr>
          <p:cNvPr id="5" name="Grafik 4">
            <a:extLst>
              <a:ext uri="{FF2B5EF4-FFF2-40B4-BE49-F238E27FC236}">
                <a16:creationId xmlns:a16="http://schemas.microsoft.com/office/drawing/2014/main" id="{28BC518F-F84B-82B9-8358-7157AC42FAD5}"/>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097280" y="1110344"/>
            <a:ext cx="8354057" cy="4857837"/>
          </a:xfrm>
          <a:prstGeom prst="rect">
            <a:avLst/>
          </a:prstGeom>
          <a:noFill/>
          <a:ln>
            <a:solidFill>
              <a:schemeClr val="tx1"/>
            </a:solidFill>
          </a:ln>
        </p:spPr>
      </p:pic>
      <p:sp>
        <p:nvSpPr>
          <p:cNvPr id="6" name="Ellipse 5">
            <a:extLst>
              <a:ext uri="{FF2B5EF4-FFF2-40B4-BE49-F238E27FC236}">
                <a16:creationId xmlns:a16="http://schemas.microsoft.com/office/drawing/2014/main" id="{7FF71379-219D-41FB-2152-F123B9028404}"/>
              </a:ext>
            </a:extLst>
          </p:cNvPr>
          <p:cNvSpPr/>
          <p:nvPr/>
        </p:nvSpPr>
        <p:spPr>
          <a:xfrm>
            <a:off x="6433716" y="2460675"/>
            <a:ext cx="1092764" cy="1007653"/>
          </a:xfrm>
          <a:prstGeom prst="ellipse">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Tree>
    <p:extLst>
      <p:ext uri="{BB962C8B-B14F-4D97-AF65-F5344CB8AC3E}">
        <p14:creationId xmlns:p14="http://schemas.microsoft.com/office/powerpoint/2010/main" val="888200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extLst>
              <p:ext uri="{D42A27DB-BD31-4B8C-83A1-F6EECF244321}">
                <p14:modId xmlns:p14="http://schemas.microsoft.com/office/powerpoint/2010/main" val="3837708374"/>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Upload of Material</a:t>
            </a:r>
            <a:br>
              <a:rPr lang="en-GB" dirty="0"/>
            </a:br>
            <a:r>
              <a:rPr lang="en-GB" sz="4000" dirty="0">
                <a:solidFill>
                  <a:schemeClr val="tx1">
                    <a:lumMod val="50000"/>
                    <a:lumOff val="50000"/>
                  </a:schemeClr>
                </a:solidFill>
              </a:rPr>
              <a:t>IV Product, Material, OER and Course Accreditation</a:t>
            </a:r>
            <a:br>
              <a:rPr lang="en-GB" sz="4000" dirty="0">
                <a:solidFill>
                  <a:schemeClr val="tx1">
                    <a:lumMod val="50000"/>
                    <a:lumOff val="50000"/>
                  </a:schemeClr>
                </a:solidFill>
              </a:rPr>
            </a:br>
            <a:r>
              <a:rPr lang="en-GB" sz="4000" dirty="0">
                <a:solidFill>
                  <a:schemeClr val="tx1">
                    <a:lumMod val="50000"/>
                    <a:lumOff val="50000"/>
                  </a:schemeClr>
                </a:solidFill>
              </a:rPr>
              <a:t>IV.I Formal Criteria</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2135449969"/>
              </p:ext>
            </p:extLst>
          </p:nvPr>
        </p:nvGraphicFramePr>
        <p:xfrm>
          <a:off x="1097280" y="1693718"/>
          <a:ext cx="9412382" cy="4221472"/>
        </p:xfrm>
        <a:graphic>
          <a:graphicData uri="http://schemas.openxmlformats.org/drawingml/2006/table">
            <a:tbl>
              <a:tblPr firstRow="1" bandRow="1">
                <a:tableStyleId>{5C22544A-7EE6-4342-B048-85BDC9FD1C3A}</a:tableStyleId>
              </a:tblPr>
              <a:tblGrid>
                <a:gridCol w="5083032">
                  <a:extLst>
                    <a:ext uri="{9D8B030D-6E8A-4147-A177-3AD203B41FA5}">
                      <a16:colId xmlns:a16="http://schemas.microsoft.com/office/drawing/2014/main" val="378527794"/>
                    </a:ext>
                  </a:extLst>
                </a:gridCol>
                <a:gridCol w="618478">
                  <a:extLst>
                    <a:ext uri="{9D8B030D-6E8A-4147-A177-3AD203B41FA5}">
                      <a16:colId xmlns:a16="http://schemas.microsoft.com/office/drawing/2014/main" val="2394109089"/>
                    </a:ext>
                  </a:extLst>
                </a:gridCol>
                <a:gridCol w="3710872">
                  <a:extLst>
                    <a:ext uri="{9D8B030D-6E8A-4147-A177-3AD203B41FA5}">
                      <a16:colId xmlns:a16="http://schemas.microsoft.com/office/drawing/2014/main" val="2466002741"/>
                    </a:ext>
                  </a:extLst>
                </a:gridCol>
              </a:tblGrid>
              <a:tr h="640540">
                <a:tc>
                  <a:txBody>
                    <a:bodyPr/>
                    <a:lstStyle/>
                    <a:p>
                      <a:r>
                        <a:rPr lang="en-GB" dirty="0"/>
                        <a:t>Self Assessment</a:t>
                      </a:r>
                    </a:p>
                  </a:txBody>
                  <a:tcPr/>
                </a:tc>
                <a:tc>
                  <a:txBody>
                    <a:bodyPr/>
                    <a:lstStyle/>
                    <a:p>
                      <a:endParaRPr lang="en-GB" dirty="0"/>
                    </a:p>
                  </a:txBody>
                  <a:tcPr/>
                </a:tc>
                <a:tc>
                  <a:txBody>
                    <a:bodyPr/>
                    <a:lstStyle/>
                    <a:p>
                      <a:r>
                        <a:rPr lang="en-GB" dirty="0"/>
                        <a:t>Upload of Material</a:t>
                      </a:r>
                    </a:p>
                  </a:txBody>
                  <a:tcPr/>
                </a:tc>
                <a:extLst>
                  <a:ext uri="{0D108BD9-81ED-4DB2-BD59-A6C34878D82A}">
                    <a16:rowId xmlns:a16="http://schemas.microsoft.com/office/drawing/2014/main" val="2745617718"/>
                  </a:ext>
                </a:extLst>
              </a:tr>
              <a:tr h="738906">
                <a:tc>
                  <a:txBody>
                    <a:bodyPr/>
                    <a:lstStyle/>
                    <a:p>
                      <a:r>
                        <a:rPr lang="en-GB" dirty="0"/>
                        <a:t>Question (41): Employee feedback</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button</a:t>
                      </a:r>
                    </a:p>
                    <a:p>
                      <a:endParaRPr lang="en-GB" dirty="0"/>
                    </a:p>
                    <a:p>
                      <a:r>
                        <a:rPr lang="en-GB" dirty="0"/>
                        <a:t>Upload of employee feedback sheet</a:t>
                      </a:r>
                    </a:p>
                  </a:txBody>
                  <a:tcPr/>
                </a:tc>
                <a:extLst>
                  <a:ext uri="{0D108BD9-81ED-4DB2-BD59-A6C34878D82A}">
                    <a16:rowId xmlns:a16="http://schemas.microsoft.com/office/drawing/2014/main" val="4188556345"/>
                  </a:ext>
                </a:extLst>
              </a:tr>
              <a:tr h="738906">
                <a:tc>
                  <a:txBody>
                    <a:bodyPr/>
                    <a:lstStyle/>
                    <a:p>
                      <a:r>
                        <a:rPr lang="en-GB" dirty="0"/>
                        <a:t>Question (42): Appraisal interview</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button</a:t>
                      </a:r>
                    </a:p>
                    <a:p>
                      <a:endParaRPr lang="en-GB" dirty="0"/>
                    </a:p>
                    <a:p>
                      <a:r>
                        <a:rPr lang="en-GB" dirty="0"/>
                        <a:t>Upload of appraisal interview sheet/structure</a:t>
                      </a:r>
                    </a:p>
                  </a:txBody>
                  <a:tcPr/>
                </a:tc>
                <a:extLst>
                  <a:ext uri="{0D108BD9-81ED-4DB2-BD59-A6C34878D82A}">
                    <a16:rowId xmlns:a16="http://schemas.microsoft.com/office/drawing/2014/main" val="142049034"/>
                  </a:ext>
                </a:extLst>
              </a:tr>
              <a:tr h="738906">
                <a:tc>
                  <a:txBody>
                    <a:bodyPr/>
                    <a:lstStyle/>
                    <a:p>
                      <a:r>
                        <a:rPr lang="en-GB" dirty="0"/>
                        <a:t>Question (44): Does your institution foster staff training?</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(if yes)</a:t>
                      </a:r>
                    </a:p>
                    <a:p>
                      <a:r>
                        <a:rPr lang="en-GB" dirty="0"/>
                        <a:t>- Upload of overview, link </a:t>
                      </a:r>
                    </a:p>
                  </a:txBody>
                  <a:tcPr/>
                </a:tc>
                <a:extLst>
                  <a:ext uri="{0D108BD9-81ED-4DB2-BD59-A6C34878D82A}">
                    <a16:rowId xmlns:a16="http://schemas.microsoft.com/office/drawing/2014/main" val="302288435"/>
                  </a:ext>
                </a:extLst>
              </a:tr>
              <a:tr h="738906">
                <a:tc>
                  <a:txBody>
                    <a:bodyPr/>
                    <a:lstStyle/>
                    <a:p>
                      <a:r>
                        <a:rPr lang="en-GB" dirty="0"/>
                        <a:t>Question (45): Do you advertise your product, material, or OER?</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(if yes)</a:t>
                      </a:r>
                    </a:p>
                    <a:p>
                      <a:r>
                        <a:rPr lang="en-GB" dirty="0"/>
                        <a:t>- Upload of advertisement, link</a:t>
                      </a:r>
                    </a:p>
                  </a:txBody>
                  <a:tcPr/>
                </a:tc>
                <a:extLst>
                  <a:ext uri="{0D108BD9-81ED-4DB2-BD59-A6C34878D82A}">
                    <a16:rowId xmlns:a16="http://schemas.microsoft.com/office/drawing/2014/main" val="4224333432"/>
                  </a:ext>
                </a:extLst>
              </a:tr>
            </a:tbl>
          </a:graphicData>
        </a:graphic>
      </p:graphicFrame>
    </p:spTree>
    <p:extLst>
      <p:ext uri="{BB962C8B-B14F-4D97-AF65-F5344CB8AC3E}">
        <p14:creationId xmlns:p14="http://schemas.microsoft.com/office/powerpoint/2010/main" val="214762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extLst>
              <p:ext uri="{D42A27DB-BD31-4B8C-83A1-F6EECF244321}">
                <p14:modId xmlns:p14="http://schemas.microsoft.com/office/powerpoint/2010/main" val="50399820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Upload of Material</a:t>
            </a:r>
            <a:br>
              <a:rPr lang="en-GB" dirty="0"/>
            </a:br>
            <a:r>
              <a:rPr lang="en-GB" sz="4000" dirty="0">
                <a:solidFill>
                  <a:schemeClr val="tx1">
                    <a:lumMod val="50000"/>
                    <a:lumOff val="50000"/>
                  </a:schemeClr>
                </a:solidFill>
              </a:rPr>
              <a:t>IV Product, Material, OER and Course Accreditation</a:t>
            </a:r>
            <a:br>
              <a:rPr lang="en-GB" sz="4000" dirty="0">
                <a:solidFill>
                  <a:schemeClr val="tx1">
                    <a:lumMod val="50000"/>
                    <a:lumOff val="50000"/>
                  </a:schemeClr>
                </a:solidFill>
              </a:rPr>
            </a:br>
            <a:r>
              <a:rPr lang="en-GB" sz="4000" dirty="0">
                <a:solidFill>
                  <a:schemeClr val="tx1">
                    <a:lumMod val="50000"/>
                    <a:lumOff val="50000"/>
                  </a:schemeClr>
                </a:solidFill>
              </a:rPr>
              <a:t>IV.II Subject-/Content-related Criteria</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2522654100"/>
              </p:ext>
            </p:extLst>
          </p:nvPr>
        </p:nvGraphicFramePr>
        <p:xfrm>
          <a:off x="1097280" y="2009140"/>
          <a:ext cx="9470276" cy="3749040"/>
        </p:xfrm>
        <a:graphic>
          <a:graphicData uri="http://schemas.openxmlformats.org/drawingml/2006/table">
            <a:tbl>
              <a:tblPr firstRow="1" bandRow="1">
                <a:tableStyleId>{5C22544A-7EE6-4342-B048-85BDC9FD1C3A}</a:tableStyleId>
              </a:tblPr>
              <a:tblGrid>
                <a:gridCol w="6096861">
                  <a:extLst>
                    <a:ext uri="{9D8B030D-6E8A-4147-A177-3AD203B41FA5}">
                      <a16:colId xmlns:a16="http://schemas.microsoft.com/office/drawing/2014/main" val="378527794"/>
                    </a:ext>
                  </a:extLst>
                </a:gridCol>
                <a:gridCol w="543701">
                  <a:extLst>
                    <a:ext uri="{9D8B030D-6E8A-4147-A177-3AD203B41FA5}">
                      <a16:colId xmlns:a16="http://schemas.microsoft.com/office/drawing/2014/main" val="3598662368"/>
                    </a:ext>
                  </a:extLst>
                </a:gridCol>
                <a:gridCol w="2829714">
                  <a:extLst>
                    <a:ext uri="{9D8B030D-6E8A-4147-A177-3AD203B41FA5}">
                      <a16:colId xmlns:a16="http://schemas.microsoft.com/office/drawing/2014/main" val="2741995199"/>
                    </a:ext>
                  </a:extLst>
                </a:gridCol>
              </a:tblGrid>
              <a:tr h="336042">
                <a:tc>
                  <a:txBody>
                    <a:bodyPr/>
                    <a:lstStyle/>
                    <a:p>
                      <a:r>
                        <a:rPr lang="en-GB" dirty="0"/>
                        <a:t>Self Assessment</a:t>
                      </a:r>
                    </a:p>
                  </a:txBody>
                  <a:tcPr/>
                </a:tc>
                <a:tc>
                  <a:txBody>
                    <a:bodyPr/>
                    <a:lstStyle/>
                    <a:p>
                      <a:endParaRPr lang="en-GB" dirty="0"/>
                    </a:p>
                  </a:txBody>
                  <a:tcPr/>
                </a:tc>
                <a:tc>
                  <a:txBody>
                    <a:bodyPr/>
                    <a:lstStyle/>
                    <a:p>
                      <a:r>
                        <a:rPr lang="en-GB" dirty="0"/>
                        <a:t>Upload of Material</a:t>
                      </a:r>
                    </a:p>
                  </a:txBody>
                  <a:tcPr/>
                </a:tc>
                <a:extLst>
                  <a:ext uri="{0D108BD9-81ED-4DB2-BD59-A6C34878D82A}">
                    <a16:rowId xmlns:a16="http://schemas.microsoft.com/office/drawing/2014/main" val="2745617718"/>
                  </a:ext>
                </a:extLst>
              </a:tr>
              <a:tr h="580017">
                <a:tc>
                  <a:txBody>
                    <a:bodyPr/>
                    <a:lstStyle/>
                    <a:p>
                      <a:r>
                        <a:rPr lang="en-GB" dirty="0"/>
                        <a:t>Question (46): Are the subject and content adapted to the life orientation of the students?</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(if yes)</a:t>
                      </a:r>
                    </a:p>
                    <a:p>
                      <a:r>
                        <a:rPr lang="en-GB" dirty="0"/>
                        <a:t>- Upload of proof</a:t>
                      </a:r>
                    </a:p>
                  </a:txBody>
                  <a:tcPr/>
                </a:tc>
                <a:extLst>
                  <a:ext uri="{0D108BD9-81ED-4DB2-BD59-A6C34878D82A}">
                    <a16:rowId xmlns:a16="http://schemas.microsoft.com/office/drawing/2014/main" val="4224333432"/>
                  </a:ext>
                </a:extLst>
              </a:tr>
              <a:tr h="828596">
                <a:tc>
                  <a:txBody>
                    <a:bodyPr/>
                    <a:lstStyle/>
                    <a:p>
                      <a:r>
                        <a:rPr lang="en-GB" dirty="0"/>
                        <a:t>Question (49): Do you promote a personal attitude of your students with the subject and content of your product, material, or OER?</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(if yes)</a:t>
                      </a:r>
                    </a:p>
                    <a:p>
                      <a:r>
                        <a:rPr lang="en-GB" dirty="0"/>
                        <a:t>- Upload of proof</a:t>
                      </a:r>
                    </a:p>
                  </a:txBody>
                  <a:tcPr/>
                </a:tc>
                <a:extLst>
                  <a:ext uri="{0D108BD9-81ED-4DB2-BD59-A6C34878D82A}">
                    <a16:rowId xmlns:a16="http://schemas.microsoft.com/office/drawing/2014/main" val="3895707863"/>
                  </a:ext>
                </a:extLst>
              </a:tr>
              <a:tr h="828596">
                <a:tc>
                  <a:txBody>
                    <a:bodyPr/>
                    <a:lstStyle/>
                    <a:p>
                      <a:r>
                        <a:rPr lang="en-GB" dirty="0"/>
                        <a:t>Question (50): Do you promote networked thinking of your students with the subject and content of your product, material, or OER?</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(if yes)</a:t>
                      </a:r>
                    </a:p>
                    <a:p>
                      <a:r>
                        <a:rPr lang="en-GB" dirty="0"/>
                        <a:t>- Upload of proof</a:t>
                      </a:r>
                    </a:p>
                  </a:txBody>
                  <a:tcPr/>
                </a:tc>
                <a:extLst>
                  <a:ext uri="{0D108BD9-81ED-4DB2-BD59-A6C34878D82A}">
                    <a16:rowId xmlns:a16="http://schemas.microsoft.com/office/drawing/2014/main" val="3678603365"/>
                  </a:ext>
                </a:extLst>
              </a:tr>
              <a:tr h="828596">
                <a:tc>
                  <a:txBody>
                    <a:bodyPr/>
                    <a:lstStyle/>
                    <a:p>
                      <a:r>
                        <a:rPr lang="en-GB" dirty="0"/>
                        <a:t>Question (52): Do you ensure quality within the subject and content of your product, material, or OER?</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(if yes)</a:t>
                      </a:r>
                    </a:p>
                    <a:p>
                      <a:r>
                        <a:rPr lang="en-GB" dirty="0"/>
                        <a:t>- Upload of documents, sheets, links</a:t>
                      </a:r>
                    </a:p>
                  </a:txBody>
                  <a:tcPr/>
                </a:tc>
                <a:extLst>
                  <a:ext uri="{0D108BD9-81ED-4DB2-BD59-A6C34878D82A}">
                    <a16:rowId xmlns:a16="http://schemas.microsoft.com/office/drawing/2014/main" val="10010328"/>
                  </a:ext>
                </a:extLst>
              </a:tr>
            </a:tbl>
          </a:graphicData>
        </a:graphic>
      </p:graphicFrame>
    </p:spTree>
    <p:extLst>
      <p:ext uri="{BB962C8B-B14F-4D97-AF65-F5344CB8AC3E}">
        <p14:creationId xmlns:p14="http://schemas.microsoft.com/office/powerpoint/2010/main" val="29893153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extLst>
              <p:ext uri="{D42A27DB-BD31-4B8C-83A1-F6EECF244321}">
                <p14:modId xmlns:p14="http://schemas.microsoft.com/office/powerpoint/2010/main" val="308888706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Upload of Material</a:t>
            </a:r>
            <a:br>
              <a:rPr lang="en-GB" dirty="0"/>
            </a:br>
            <a:r>
              <a:rPr lang="en-GB" sz="4000" dirty="0">
                <a:solidFill>
                  <a:schemeClr val="tx1">
                    <a:lumMod val="50000"/>
                    <a:lumOff val="50000"/>
                  </a:schemeClr>
                </a:solidFill>
              </a:rPr>
              <a:t>IV Product, Material, OER and Course Accreditation</a:t>
            </a:r>
            <a:br>
              <a:rPr lang="en-GB" sz="4000" dirty="0">
                <a:solidFill>
                  <a:schemeClr val="tx1">
                    <a:lumMod val="50000"/>
                    <a:lumOff val="50000"/>
                  </a:schemeClr>
                </a:solidFill>
              </a:rPr>
            </a:br>
            <a:r>
              <a:rPr lang="en-GB" sz="4000" dirty="0">
                <a:solidFill>
                  <a:schemeClr val="tx1">
                    <a:lumMod val="50000"/>
                    <a:lumOff val="50000"/>
                  </a:schemeClr>
                </a:solidFill>
              </a:rPr>
              <a:t>IV.II Subject-/Content-related Criteria</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176404922"/>
              </p:ext>
            </p:extLst>
          </p:nvPr>
        </p:nvGraphicFramePr>
        <p:xfrm>
          <a:off x="1097280" y="2132679"/>
          <a:ext cx="9615747" cy="3302000"/>
        </p:xfrm>
        <a:graphic>
          <a:graphicData uri="http://schemas.openxmlformats.org/drawingml/2006/table">
            <a:tbl>
              <a:tblPr firstRow="1" bandRow="1">
                <a:tableStyleId>{5C22544A-7EE6-4342-B048-85BDC9FD1C3A}</a:tableStyleId>
              </a:tblPr>
              <a:tblGrid>
                <a:gridCol w="5511338">
                  <a:extLst>
                    <a:ext uri="{9D8B030D-6E8A-4147-A177-3AD203B41FA5}">
                      <a16:colId xmlns:a16="http://schemas.microsoft.com/office/drawing/2014/main" val="378527794"/>
                    </a:ext>
                  </a:extLst>
                </a:gridCol>
                <a:gridCol w="509155">
                  <a:extLst>
                    <a:ext uri="{9D8B030D-6E8A-4147-A177-3AD203B41FA5}">
                      <a16:colId xmlns:a16="http://schemas.microsoft.com/office/drawing/2014/main" val="1866064656"/>
                    </a:ext>
                  </a:extLst>
                </a:gridCol>
                <a:gridCol w="3595254">
                  <a:extLst>
                    <a:ext uri="{9D8B030D-6E8A-4147-A177-3AD203B41FA5}">
                      <a16:colId xmlns:a16="http://schemas.microsoft.com/office/drawing/2014/main" val="2153566654"/>
                    </a:ext>
                  </a:extLst>
                </a:gridCol>
              </a:tblGrid>
              <a:tr h="370840">
                <a:tc>
                  <a:txBody>
                    <a:bodyPr/>
                    <a:lstStyle/>
                    <a:p>
                      <a:r>
                        <a:rPr lang="en-GB" dirty="0"/>
                        <a:t>Self Assessment</a:t>
                      </a:r>
                    </a:p>
                  </a:txBody>
                  <a:tcPr/>
                </a:tc>
                <a:tc>
                  <a:txBody>
                    <a:bodyPr/>
                    <a:lstStyle/>
                    <a:p>
                      <a:endParaRPr lang="en-GB" dirty="0"/>
                    </a:p>
                  </a:txBody>
                  <a:tcPr/>
                </a:tc>
                <a:tc>
                  <a:txBody>
                    <a:bodyPr/>
                    <a:lstStyle/>
                    <a:p>
                      <a:r>
                        <a:rPr lang="en-GB" dirty="0"/>
                        <a:t>Upload of Material</a:t>
                      </a:r>
                    </a:p>
                  </a:txBody>
                  <a:tcPr/>
                </a:tc>
                <a:extLst>
                  <a:ext uri="{0D108BD9-81ED-4DB2-BD59-A6C34878D82A}">
                    <a16:rowId xmlns:a16="http://schemas.microsoft.com/office/drawing/2014/main" val="2745617718"/>
                  </a:ext>
                </a:extLst>
              </a:tr>
              <a:tr h="370840">
                <a:tc>
                  <a:txBody>
                    <a:bodyPr/>
                    <a:lstStyle/>
                    <a:p>
                      <a:r>
                        <a:rPr lang="en-GB" dirty="0"/>
                        <a:t>Question (54): What is the curriculum of your course?</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curriculum of the course</a:t>
                      </a:r>
                    </a:p>
                  </a:txBody>
                  <a:tcPr/>
                </a:tc>
                <a:extLst>
                  <a:ext uri="{0D108BD9-81ED-4DB2-BD59-A6C34878D82A}">
                    <a16:rowId xmlns:a16="http://schemas.microsoft.com/office/drawing/2014/main" val="2712946395"/>
                  </a:ext>
                </a:extLst>
              </a:tr>
              <a:tr h="370840">
                <a:tc>
                  <a:txBody>
                    <a:bodyPr/>
                    <a:lstStyle/>
                    <a:p>
                      <a:r>
                        <a:rPr lang="en-GB" dirty="0"/>
                        <a:t>Question (65): How do you certify the attendance of the course?</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of certificate (or similar)</a:t>
                      </a:r>
                    </a:p>
                  </a:txBody>
                  <a:tcPr/>
                </a:tc>
                <a:extLst>
                  <a:ext uri="{0D108BD9-81ED-4DB2-BD59-A6C34878D82A}">
                    <a16:rowId xmlns:a16="http://schemas.microsoft.com/office/drawing/2014/main" val="1851947129"/>
                  </a:ext>
                </a:extLst>
              </a:tr>
              <a:tr h="370840">
                <a:tc>
                  <a:txBody>
                    <a:bodyPr/>
                    <a:lstStyle/>
                    <a:p>
                      <a:r>
                        <a:rPr lang="en-GB" dirty="0"/>
                        <a:t>Question (66): What kind of degree designation can a student gain in this course?</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of degree, link</a:t>
                      </a:r>
                    </a:p>
                  </a:txBody>
                  <a:tcPr/>
                </a:tc>
                <a:extLst>
                  <a:ext uri="{0D108BD9-81ED-4DB2-BD59-A6C34878D82A}">
                    <a16:rowId xmlns:a16="http://schemas.microsoft.com/office/drawing/2014/main" val="4059584150"/>
                  </a:ext>
                </a:extLst>
              </a:tr>
              <a:tr h="370840">
                <a:tc>
                  <a:txBody>
                    <a:bodyPr/>
                    <a:lstStyle/>
                    <a:p>
                      <a:r>
                        <a:rPr lang="en-GB" dirty="0"/>
                        <a:t>Question (67): What are the admission requirements for this course?</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of overview of requirements, link</a:t>
                      </a:r>
                    </a:p>
                  </a:txBody>
                  <a:tcPr/>
                </a:tc>
                <a:extLst>
                  <a:ext uri="{0D108BD9-81ED-4DB2-BD59-A6C34878D82A}">
                    <a16:rowId xmlns:a16="http://schemas.microsoft.com/office/drawing/2014/main" val="3017634332"/>
                  </a:ext>
                </a:extLst>
              </a:tr>
              <a:tr h="370840">
                <a:tc>
                  <a:txBody>
                    <a:bodyPr/>
                    <a:lstStyle/>
                    <a:p>
                      <a:r>
                        <a:rPr lang="en-GB" dirty="0"/>
                        <a:t>Question (69): How does the assessment of the course look like?</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of assessment overview of the course</a:t>
                      </a:r>
                    </a:p>
                  </a:txBody>
                  <a:tcPr/>
                </a:tc>
                <a:extLst>
                  <a:ext uri="{0D108BD9-81ED-4DB2-BD59-A6C34878D82A}">
                    <a16:rowId xmlns:a16="http://schemas.microsoft.com/office/drawing/2014/main" val="4017839215"/>
                  </a:ext>
                </a:extLst>
              </a:tr>
            </a:tbl>
          </a:graphicData>
        </a:graphic>
      </p:graphicFrame>
    </p:spTree>
    <p:extLst>
      <p:ext uri="{BB962C8B-B14F-4D97-AF65-F5344CB8AC3E}">
        <p14:creationId xmlns:p14="http://schemas.microsoft.com/office/powerpoint/2010/main" val="215508256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Upload of Material</a:t>
            </a:r>
            <a:br>
              <a:rPr lang="en-GB" dirty="0"/>
            </a:br>
            <a:r>
              <a:rPr lang="en-GB" sz="4000" dirty="0">
                <a:solidFill>
                  <a:schemeClr val="tx1">
                    <a:lumMod val="50000"/>
                    <a:lumOff val="50000"/>
                  </a:schemeClr>
                </a:solidFill>
              </a:rPr>
              <a:t>IV Product, Material, OER and Course Accreditation</a:t>
            </a:r>
            <a:br>
              <a:rPr lang="en-GB" sz="4000" dirty="0">
                <a:solidFill>
                  <a:schemeClr val="tx1">
                    <a:lumMod val="50000"/>
                    <a:lumOff val="50000"/>
                  </a:schemeClr>
                </a:solidFill>
              </a:rPr>
            </a:br>
            <a:r>
              <a:rPr lang="en-GB" sz="4000" dirty="0">
                <a:solidFill>
                  <a:schemeClr val="tx1">
                    <a:lumMod val="50000"/>
                    <a:lumOff val="50000"/>
                  </a:schemeClr>
                </a:solidFill>
              </a:rPr>
              <a:t>IV.II Subject-/Content-related Criteria</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4041583123"/>
              </p:ext>
            </p:extLst>
          </p:nvPr>
        </p:nvGraphicFramePr>
        <p:xfrm>
          <a:off x="1097280" y="2132679"/>
          <a:ext cx="9615747" cy="1925320"/>
        </p:xfrm>
        <a:graphic>
          <a:graphicData uri="http://schemas.openxmlformats.org/drawingml/2006/table">
            <a:tbl>
              <a:tblPr firstRow="1" bandRow="1">
                <a:tableStyleId>{5C22544A-7EE6-4342-B048-85BDC9FD1C3A}</a:tableStyleId>
              </a:tblPr>
              <a:tblGrid>
                <a:gridCol w="5511338">
                  <a:extLst>
                    <a:ext uri="{9D8B030D-6E8A-4147-A177-3AD203B41FA5}">
                      <a16:colId xmlns:a16="http://schemas.microsoft.com/office/drawing/2014/main" val="378527794"/>
                    </a:ext>
                  </a:extLst>
                </a:gridCol>
                <a:gridCol w="509155">
                  <a:extLst>
                    <a:ext uri="{9D8B030D-6E8A-4147-A177-3AD203B41FA5}">
                      <a16:colId xmlns:a16="http://schemas.microsoft.com/office/drawing/2014/main" val="1866064656"/>
                    </a:ext>
                  </a:extLst>
                </a:gridCol>
                <a:gridCol w="3595254">
                  <a:extLst>
                    <a:ext uri="{9D8B030D-6E8A-4147-A177-3AD203B41FA5}">
                      <a16:colId xmlns:a16="http://schemas.microsoft.com/office/drawing/2014/main" val="2153566654"/>
                    </a:ext>
                  </a:extLst>
                </a:gridCol>
              </a:tblGrid>
              <a:tr h="370840">
                <a:tc>
                  <a:txBody>
                    <a:bodyPr/>
                    <a:lstStyle/>
                    <a:p>
                      <a:r>
                        <a:rPr lang="en-GB" dirty="0"/>
                        <a:t>Self Assessment</a:t>
                      </a:r>
                    </a:p>
                  </a:txBody>
                  <a:tcPr/>
                </a:tc>
                <a:tc>
                  <a:txBody>
                    <a:bodyPr/>
                    <a:lstStyle/>
                    <a:p>
                      <a:endParaRPr lang="en-GB" dirty="0"/>
                    </a:p>
                  </a:txBody>
                  <a:tcPr/>
                </a:tc>
                <a:tc>
                  <a:txBody>
                    <a:bodyPr/>
                    <a:lstStyle/>
                    <a:p>
                      <a:r>
                        <a:rPr lang="en-GB" dirty="0"/>
                        <a:t>Upload of Material</a:t>
                      </a:r>
                    </a:p>
                  </a:txBody>
                  <a:tcPr/>
                </a:tc>
                <a:extLst>
                  <a:ext uri="{0D108BD9-81ED-4DB2-BD59-A6C34878D82A}">
                    <a16:rowId xmlns:a16="http://schemas.microsoft.com/office/drawing/2014/main" val="2745617718"/>
                  </a:ext>
                </a:extLst>
              </a:tr>
              <a:tr h="370840">
                <a:tc>
                  <a:txBody>
                    <a:bodyPr/>
                    <a:lstStyle/>
                    <a:p>
                      <a:r>
                        <a:rPr lang="en-GB" dirty="0"/>
                        <a:t>Question (70): What is the didactic setting of this course?</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didactic setting of the course, link</a:t>
                      </a:r>
                    </a:p>
                  </a:txBody>
                  <a:tcPr/>
                </a:tc>
                <a:extLst>
                  <a:ext uri="{0D108BD9-81ED-4DB2-BD59-A6C34878D82A}">
                    <a16:rowId xmlns:a16="http://schemas.microsoft.com/office/drawing/2014/main" val="2712946395"/>
                  </a:ext>
                </a:extLst>
              </a:tr>
              <a:tr h="370840">
                <a:tc>
                  <a:txBody>
                    <a:bodyPr/>
                    <a:lstStyle/>
                    <a:p>
                      <a:r>
                        <a:rPr lang="en-GB" dirty="0"/>
                        <a:t>Question (71): What kind of competencies/skills do you address in the course?</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of overview of competencies/skills addressed in the course, link</a:t>
                      </a:r>
                    </a:p>
                  </a:txBody>
                  <a:tcPr/>
                </a:tc>
                <a:extLst>
                  <a:ext uri="{0D108BD9-81ED-4DB2-BD59-A6C34878D82A}">
                    <a16:rowId xmlns:a16="http://schemas.microsoft.com/office/drawing/2014/main" val="1851947129"/>
                  </a:ext>
                </a:extLst>
              </a:tr>
            </a:tbl>
          </a:graphicData>
        </a:graphic>
      </p:graphicFrame>
    </p:spTree>
    <p:extLst>
      <p:ext uri="{BB962C8B-B14F-4D97-AF65-F5344CB8AC3E}">
        <p14:creationId xmlns:p14="http://schemas.microsoft.com/office/powerpoint/2010/main" val="130107956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Upload of Material</a:t>
            </a:r>
            <a:br>
              <a:rPr lang="en-GB" dirty="0"/>
            </a:br>
            <a:r>
              <a:rPr lang="en-GB" sz="4000" dirty="0">
                <a:solidFill>
                  <a:schemeClr val="tx1">
                    <a:lumMod val="50000"/>
                    <a:lumOff val="50000"/>
                  </a:schemeClr>
                </a:solidFill>
              </a:rPr>
              <a:t>IV Product, Material, OER and Course Accreditation</a:t>
            </a:r>
            <a:br>
              <a:rPr lang="en-GB" sz="4000" dirty="0">
                <a:solidFill>
                  <a:schemeClr val="tx1">
                    <a:lumMod val="50000"/>
                    <a:lumOff val="50000"/>
                  </a:schemeClr>
                </a:solidFill>
              </a:rPr>
            </a:br>
            <a:r>
              <a:rPr lang="en-GB" sz="4000" dirty="0">
                <a:solidFill>
                  <a:schemeClr val="tx1">
                    <a:lumMod val="50000"/>
                    <a:lumOff val="50000"/>
                  </a:schemeClr>
                </a:solidFill>
              </a:rPr>
              <a:t>IV.II Subject-/Content-related Criteria</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1111233841"/>
              </p:ext>
            </p:extLst>
          </p:nvPr>
        </p:nvGraphicFramePr>
        <p:xfrm>
          <a:off x="1097280" y="2132679"/>
          <a:ext cx="9615747" cy="1285240"/>
        </p:xfrm>
        <a:graphic>
          <a:graphicData uri="http://schemas.openxmlformats.org/drawingml/2006/table">
            <a:tbl>
              <a:tblPr firstRow="1" bandRow="1">
                <a:tableStyleId>{5C22544A-7EE6-4342-B048-85BDC9FD1C3A}</a:tableStyleId>
              </a:tblPr>
              <a:tblGrid>
                <a:gridCol w="5511338">
                  <a:extLst>
                    <a:ext uri="{9D8B030D-6E8A-4147-A177-3AD203B41FA5}">
                      <a16:colId xmlns:a16="http://schemas.microsoft.com/office/drawing/2014/main" val="378527794"/>
                    </a:ext>
                  </a:extLst>
                </a:gridCol>
                <a:gridCol w="509155">
                  <a:extLst>
                    <a:ext uri="{9D8B030D-6E8A-4147-A177-3AD203B41FA5}">
                      <a16:colId xmlns:a16="http://schemas.microsoft.com/office/drawing/2014/main" val="1866064656"/>
                    </a:ext>
                  </a:extLst>
                </a:gridCol>
                <a:gridCol w="3595254">
                  <a:extLst>
                    <a:ext uri="{9D8B030D-6E8A-4147-A177-3AD203B41FA5}">
                      <a16:colId xmlns:a16="http://schemas.microsoft.com/office/drawing/2014/main" val="2153566654"/>
                    </a:ext>
                  </a:extLst>
                </a:gridCol>
              </a:tblGrid>
              <a:tr h="370840">
                <a:tc>
                  <a:txBody>
                    <a:bodyPr/>
                    <a:lstStyle/>
                    <a:p>
                      <a:r>
                        <a:rPr lang="en-GB" dirty="0"/>
                        <a:t>Self Assessment</a:t>
                      </a:r>
                    </a:p>
                  </a:txBody>
                  <a:tcPr/>
                </a:tc>
                <a:tc>
                  <a:txBody>
                    <a:bodyPr/>
                    <a:lstStyle/>
                    <a:p>
                      <a:endParaRPr lang="en-GB" dirty="0"/>
                    </a:p>
                  </a:txBody>
                  <a:tcPr/>
                </a:tc>
                <a:tc>
                  <a:txBody>
                    <a:bodyPr/>
                    <a:lstStyle/>
                    <a:p>
                      <a:r>
                        <a:rPr lang="en-GB" dirty="0"/>
                        <a:t>Upload of Material</a:t>
                      </a:r>
                    </a:p>
                  </a:txBody>
                  <a:tcPr/>
                </a:tc>
                <a:extLst>
                  <a:ext uri="{0D108BD9-81ED-4DB2-BD59-A6C34878D82A}">
                    <a16:rowId xmlns:a16="http://schemas.microsoft.com/office/drawing/2014/main" val="2745617718"/>
                  </a:ext>
                </a:extLst>
              </a:tr>
              <a:tr h="370840">
                <a:tc>
                  <a:txBody>
                    <a:bodyPr/>
                    <a:lstStyle/>
                    <a:p>
                      <a:r>
                        <a:rPr lang="en-GB" dirty="0"/>
                        <a:t>Question (61): Is there digital support in this course?</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(if yes)</a:t>
                      </a:r>
                    </a:p>
                    <a:p>
                      <a:r>
                        <a:rPr lang="en-GB" dirty="0"/>
                        <a:t>Upload of overview of digital support in the course, link</a:t>
                      </a:r>
                    </a:p>
                  </a:txBody>
                  <a:tcPr/>
                </a:tc>
                <a:extLst>
                  <a:ext uri="{0D108BD9-81ED-4DB2-BD59-A6C34878D82A}">
                    <a16:rowId xmlns:a16="http://schemas.microsoft.com/office/drawing/2014/main" val="2712946395"/>
                  </a:ext>
                </a:extLst>
              </a:tr>
            </a:tbl>
          </a:graphicData>
        </a:graphic>
      </p:graphicFrame>
    </p:spTree>
    <p:extLst>
      <p:ext uri="{BB962C8B-B14F-4D97-AF65-F5344CB8AC3E}">
        <p14:creationId xmlns:p14="http://schemas.microsoft.com/office/powerpoint/2010/main" val="3528930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F5B6053B-8F70-FD65-364E-D5F31C65D744}"/>
              </a:ext>
            </a:extLst>
          </p:cNvPr>
          <p:cNvGraphicFramePr>
            <a:graphicFrameLocks noChangeAspect="1"/>
          </p:cNvGraphicFramePr>
          <p:nvPr>
            <p:custDataLst>
              <p:tags r:id="rId1"/>
            </p:custDataLst>
            <p:extLst>
              <p:ext uri="{D42A27DB-BD31-4B8C-83A1-F6EECF244321}">
                <p14:modId xmlns:p14="http://schemas.microsoft.com/office/powerpoint/2010/main" val="11295254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4" name="think-cell data - do not delete" hidden="1">
                        <a:extLst>
                          <a:ext uri="{FF2B5EF4-FFF2-40B4-BE49-F238E27FC236}">
                            <a16:creationId xmlns:a16="http://schemas.microsoft.com/office/drawing/2014/main" id="{F5B6053B-8F70-FD65-364E-D5F31C65D744}"/>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33B4C16C-20F9-FFF5-6A11-AFFBC528BFFF}"/>
              </a:ext>
            </a:extLst>
          </p:cNvPr>
          <p:cNvSpPr>
            <a:spLocks noGrp="1"/>
          </p:cNvSpPr>
          <p:nvPr>
            <p:ph type="title"/>
          </p:nvPr>
        </p:nvSpPr>
        <p:spPr/>
        <p:txBody>
          <a:bodyPr vert="horz">
            <a:normAutofit fontScale="90000"/>
          </a:bodyPr>
          <a:lstStyle/>
          <a:p>
            <a:r>
              <a:rPr lang="en-GB" dirty="0"/>
              <a:t>1. Upload of Material</a:t>
            </a:r>
            <a:br>
              <a:rPr lang="en-GB" dirty="0"/>
            </a:br>
            <a:r>
              <a:rPr lang="en-GB" dirty="0">
                <a:solidFill>
                  <a:schemeClr val="tx1">
                    <a:lumMod val="50000"/>
                    <a:lumOff val="50000"/>
                  </a:schemeClr>
                </a:solidFill>
              </a:rPr>
              <a:t>Example</a:t>
            </a:r>
          </a:p>
        </p:txBody>
      </p:sp>
      <p:graphicFrame>
        <p:nvGraphicFramePr>
          <p:cNvPr id="7" name="Inhaltsplatzhalter 5">
            <a:extLst>
              <a:ext uri="{FF2B5EF4-FFF2-40B4-BE49-F238E27FC236}">
                <a16:creationId xmlns:a16="http://schemas.microsoft.com/office/drawing/2014/main" id="{AAFD1524-C6C9-4235-2596-17DE4D2CC90E}"/>
              </a:ext>
            </a:extLst>
          </p:cNvPr>
          <p:cNvGraphicFramePr>
            <a:graphicFrameLocks noGrp="1"/>
          </p:cNvGraphicFramePr>
          <p:nvPr>
            <p:ph idx="1"/>
            <p:extLst>
              <p:ext uri="{D42A27DB-BD31-4B8C-83A1-F6EECF244321}">
                <p14:modId xmlns:p14="http://schemas.microsoft.com/office/powerpoint/2010/main" val="2182987068"/>
              </p:ext>
            </p:extLst>
          </p:nvPr>
        </p:nvGraphicFramePr>
        <p:xfrm>
          <a:off x="286789" y="1787236"/>
          <a:ext cx="6604462" cy="1832815"/>
        </p:xfrm>
        <a:graphic>
          <a:graphicData uri="http://schemas.openxmlformats.org/drawingml/2006/table">
            <a:tbl>
              <a:tblPr firstRow="1" bandRow="1">
                <a:tableStyleId>{5C22544A-7EE6-4342-B048-85BDC9FD1C3A}</a:tableStyleId>
              </a:tblPr>
              <a:tblGrid>
                <a:gridCol w="3302231">
                  <a:extLst>
                    <a:ext uri="{9D8B030D-6E8A-4147-A177-3AD203B41FA5}">
                      <a16:colId xmlns:a16="http://schemas.microsoft.com/office/drawing/2014/main" val="378527794"/>
                    </a:ext>
                  </a:extLst>
                </a:gridCol>
                <a:gridCol w="3302231">
                  <a:extLst>
                    <a:ext uri="{9D8B030D-6E8A-4147-A177-3AD203B41FA5}">
                      <a16:colId xmlns:a16="http://schemas.microsoft.com/office/drawing/2014/main" val="1667483614"/>
                    </a:ext>
                  </a:extLst>
                </a:gridCol>
              </a:tblGrid>
              <a:tr h="299399">
                <a:tc>
                  <a:txBody>
                    <a:bodyPr/>
                    <a:lstStyle/>
                    <a:p>
                      <a:r>
                        <a:rPr lang="en-GB" dirty="0"/>
                        <a:t>Self Assessment</a:t>
                      </a:r>
                    </a:p>
                  </a:txBody>
                  <a:tcPr/>
                </a:tc>
                <a:tc>
                  <a:txBody>
                    <a:bodyPr/>
                    <a:lstStyle/>
                    <a:p>
                      <a:r>
                        <a:rPr lang="en-GB" dirty="0"/>
                        <a:t>Upload of Material</a:t>
                      </a:r>
                    </a:p>
                  </a:txBody>
                  <a:tcPr/>
                </a:tc>
                <a:extLst>
                  <a:ext uri="{0D108BD9-81ED-4DB2-BD59-A6C34878D82A}">
                    <a16:rowId xmlns:a16="http://schemas.microsoft.com/office/drawing/2014/main" val="2745617718"/>
                  </a:ext>
                </a:extLst>
              </a:tr>
              <a:tr h="1467055">
                <a:tc>
                  <a:txBody>
                    <a:bodyPr/>
                    <a:lstStyle/>
                    <a:p>
                      <a:r>
                        <a:rPr lang="en-GB" dirty="0"/>
                        <a:t>Question (18): Stakeholder Communication – Which communication channels and forms of communication do you use for communication?</a:t>
                      </a:r>
                    </a:p>
                  </a:txBody>
                  <a:tcPr/>
                </a:tc>
                <a:tc>
                  <a:txBody>
                    <a:bodyPr/>
                    <a:lstStyle/>
                    <a:p>
                      <a:r>
                        <a:rPr lang="en-GB" dirty="0"/>
                        <a:t>Link to (if selected by user)</a:t>
                      </a:r>
                    </a:p>
                    <a:p>
                      <a:r>
                        <a:rPr lang="en-GB" dirty="0"/>
                        <a:t>- Institution Website</a:t>
                      </a:r>
                    </a:p>
                    <a:p>
                      <a:r>
                        <a:rPr lang="en-GB" dirty="0"/>
                        <a:t>- Institution blog</a:t>
                      </a:r>
                    </a:p>
                    <a:p>
                      <a:r>
                        <a:rPr lang="en-GB" dirty="0"/>
                        <a:t>- Institution Newsletter</a:t>
                      </a:r>
                    </a:p>
                    <a:p>
                      <a:r>
                        <a:rPr lang="en-GB" dirty="0"/>
                        <a:t>- etc.</a:t>
                      </a:r>
                    </a:p>
                  </a:txBody>
                  <a:tcPr/>
                </a:tc>
                <a:extLst>
                  <a:ext uri="{0D108BD9-81ED-4DB2-BD59-A6C34878D82A}">
                    <a16:rowId xmlns:a16="http://schemas.microsoft.com/office/drawing/2014/main" val="4224333432"/>
                  </a:ext>
                </a:extLst>
              </a:tr>
            </a:tbl>
          </a:graphicData>
        </a:graphic>
      </p:graphicFrame>
      <p:sp>
        <p:nvSpPr>
          <p:cNvPr id="9" name="Rechteck 8">
            <a:extLst>
              <a:ext uri="{FF2B5EF4-FFF2-40B4-BE49-F238E27FC236}">
                <a16:creationId xmlns:a16="http://schemas.microsoft.com/office/drawing/2014/main" id="{ACAF7B6F-23DA-A22B-D4F6-CE30B26FDCC6}"/>
              </a:ext>
            </a:extLst>
          </p:cNvPr>
          <p:cNvSpPr/>
          <p:nvPr/>
        </p:nvSpPr>
        <p:spPr>
          <a:xfrm>
            <a:off x="7086600" y="2234047"/>
            <a:ext cx="3491345" cy="3429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Link to Institution Website</a:t>
            </a:r>
          </a:p>
        </p:txBody>
      </p:sp>
      <p:sp>
        <p:nvSpPr>
          <p:cNvPr id="10" name="Rechteck 9">
            <a:extLst>
              <a:ext uri="{FF2B5EF4-FFF2-40B4-BE49-F238E27FC236}">
                <a16:creationId xmlns:a16="http://schemas.microsoft.com/office/drawing/2014/main" id="{FF310A6E-07BB-AC56-0A79-6F2DE72713FF}"/>
              </a:ext>
            </a:extLst>
          </p:cNvPr>
          <p:cNvSpPr/>
          <p:nvPr/>
        </p:nvSpPr>
        <p:spPr>
          <a:xfrm>
            <a:off x="7086600" y="2729347"/>
            <a:ext cx="3491345" cy="3429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Link to Institution blog</a:t>
            </a:r>
          </a:p>
        </p:txBody>
      </p:sp>
      <p:sp>
        <p:nvSpPr>
          <p:cNvPr id="11" name="Rechteck 10">
            <a:extLst>
              <a:ext uri="{FF2B5EF4-FFF2-40B4-BE49-F238E27FC236}">
                <a16:creationId xmlns:a16="http://schemas.microsoft.com/office/drawing/2014/main" id="{F7507956-348D-BC1B-D9C3-C5174BC2B62B}"/>
              </a:ext>
            </a:extLst>
          </p:cNvPr>
          <p:cNvSpPr/>
          <p:nvPr/>
        </p:nvSpPr>
        <p:spPr>
          <a:xfrm>
            <a:off x="7086600" y="3224647"/>
            <a:ext cx="3491345" cy="3429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Link to Institution Newsletter</a:t>
            </a:r>
          </a:p>
        </p:txBody>
      </p:sp>
      <p:sp>
        <p:nvSpPr>
          <p:cNvPr id="12" name="Rechteck 11">
            <a:extLst>
              <a:ext uri="{FF2B5EF4-FFF2-40B4-BE49-F238E27FC236}">
                <a16:creationId xmlns:a16="http://schemas.microsoft.com/office/drawing/2014/main" id="{0587F988-5BF8-6482-16F5-B2229277AB4F}"/>
              </a:ext>
            </a:extLst>
          </p:cNvPr>
          <p:cNvSpPr/>
          <p:nvPr/>
        </p:nvSpPr>
        <p:spPr>
          <a:xfrm>
            <a:off x="7086599" y="1748395"/>
            <a:ext cx="3491345" cy="3429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User enters:</a:t>
            </a:r>
          </a:p>
        </p:txBody>
      </p:sp>
    </p:spTree>
    <p:extLst>
      <p:ext uri="{BB962C8B-B14F-4D97-AF65-F5344CB8AC3E}">
        <p14:creationId xmlns:p14="http://schemas.microsoft.com/office/powerpoint/2010/main" val="208710680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F5B6053B-8F70-FD65-364E-D5F31C65D744}"/>
              </a:ext>
            </a:extLst>
          </p:cNvPr>
          <p:cNvGraphicFramePr>
            <a:graphicFrameLocks noChangeAspect="1"/>
          </p:cNvGraphicFramePr>
          <p:nvPr>
            <p:custDataLst>
              <p:tags r:id="rId1"/>
            </p:custDataLst>
            <p:extLst>
              <p:ext uri="{D42A27DB-BD31-4B8C-83A1-F6EECF244321}">
                <p14:modId xmlns:p14="http://schemas.microsoft.com/office/powerpoint/2010/main" val="10638134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4" name="think-cell data - do not delete" hidden="1">
                        <a:extLst>
                          <a:ext uri="{FF2B5EF4-FFF2-40B4-BE49-F238E27FC236}">
                            <a16:creationId xmlns:a16="http://schemas.microsoft.com/office/drawing/2014/main" id="{F5B6053B-8F70-FD65-364E-D5F31C65D744}"/>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33B4C16C-20F9-FFF5-6A11-AFFBC528BFFF}"/>
              </a:ext>
            </a:extLst>
          </p:cNvPr>
          <p:cNvSpPr>
            <a:spLocks noGrp="1"/>
          </p:cNvSpPr>
          <p:nvPr>
            <p:ph type="title"/>
          </p:nvPr>
        </p:nvSpPr>
        <p:spPr/>
        <p:txBody>
          <a:bodyPr vert="horz">
            <a:normAutofit fontScale="90000"/>
          </a:bodyPr>
          <a:lstStyle/>
          <a:p>
            <a:r>
              <a:rPr lang="en-GB" dirty="0"/>
              <a:t>1. Upload of Material</a:t>
            </a:r>
            <a:br>
              <a:rPr lang="en-GB" dirty="0"/>
            </a:br>
            <a:r>
              <a:rPr lang="en-GB" dirty="0">
                <a:solidFill>
                  <a:schemeClr val="tx1">
                    <a:lumMod val="50000"/>
                    <a:lumOff val="50000"/>
                  </a:schemeClr>
                </a:solidFill>
              </a:rPr>
              <a:t>Example</a:t>
            </a:r>
          </a:p>
        </p:txBody>
      </p:sp>
      <p:sp>
        <p:nvSpPr>
          <p:cNvPr id="9" name="Rechteck 8">
            <a:extLst>
              <a:ext uri="{FF2B5EF4-FFF2-40B4-BE49-F238E27FC236}">
                <a16:creationId xmlns:a16="http://schemas.microsoft.com/office/drawing/2014/main" id="{ACAF7B6F-23DA-A22B-D4F6-CE30B26FDCC6}"/>
              </a:ext>
            </a:extLst>
          </p:cNvPr>
          <p:cNvSpPr/>
          <p:nvPr/>
        </p:nvSpPr>
        <p:spPr>
          <a:xfrm>
            <a:off x="7086599" y="1996045"/>
            <a:ext cx="3491345" cy="3429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Upload of institutional policies</a:t>
            </a:r>
          </a:p>
        </p:txBody>
      </p:sp>
      <p:sp>
        <p:nvSpPr>
          <p:cNvPr id="10" name="Rechteck 9">
            <a:extLst>
              <a:ext uri="{FF2B5EF4-FFF2-40B4-BE49-F238E27FC236}">
                <a16:creationId xmlns:a16="http://schemas.microsoft.com/office/drawing/2014/main" id="{FF310A6E-07BB-AC56-0A79-6F2DE72713FF}"/>
              </a:ext>
            </a:extLst>
          </p:cNvPr>
          <p:cNvSpPr/>
          <p:nvPr/>
        </p:nvSpPr>
        <p:spPr>
          <a:xfrm>
            <a:off x="7086597" y="3079670"/>
            <a:ext cx="3491345" cy="3429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Upload of curriculum</a:t>
            </a:r>
          </a:p>
        </p:txBody>
      </p:sp>
      <p:sp>
        <p:nvSpPr>
          <p:cNvPr id="11" name="Rechteck 10">
            <a:extLst>
              <a:ext uri="{FF2B5EF4-FFF2-40B4-BE49-F238E27FC236}">
                <a16:creationId xmlns:a16="http://schemas.microsoft.com/office/drawing/2014/main" id="{F7507956-348D-BC1B-D9C3-C5174BC2B62B}"/>
              </a:ext>
            </a:extLst>
          </p:cNvPr>
          <p:cNvSpPr/>
          <p:nvPr/>
        </p:nvSpPr>
        <p:spPr>
          <a:xfrm>
            <a:off x="7086598" y="4128656"/>
            <a:ext cx="3491345" cy="3429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Link to student support system</a:t>
            </a:r>
          </a:p>
        </p:txBody>
      </p:sp>
      <p:graphicFrame>
        <p:nvGraphicFramePr>
          <p:cNvPr id="6" name="Inhaltsplatzhalter 5">
            <a:extLst>
              <a:ext uri="{FF2B5EF4-FFF2-40B4-BE49-F238E27FC236}">
                <a16:creationId xmlns:a16="http://schemas.microsoft.com/office/drawing/2014/main" id="{1D374E74-5441-A6F1-9ADB-AA3EC6DB3AF4}"/>
              </a:ext>
            </a:extLst>
          </p:cNvPr>
          <p:cNvGraphicFramePr>
            <a:graphicFrameLocks noGrp="1"/>
          </p:cNvGraphicFramePr>
          <p:nvPr>
            <p:ph idx="1"/>
            <p:extLst>
              <p:ext uri="{D42A27DB-BD31-4B8C-83A1-F6EECF244321}">
                <p14:modId xmlns:p14="http://schemas.microsoft.com/office/powerpoint/2010/main" val="2267833073"/>
              </p:ext>
            </p:extLst>
          </p:nvPr>
        </p:nvGraphicFramePr>
        <p:xfrm>
          <a:off x="307570" y="1230338"/>
          <a:ext cx="6571212" cy="4674417"/>
        </p:xfrm>
        <a:graphic>
          <a:graphicData uri="http://schemas.openxmlformats.org/drawingml/2006/table">
            <a:tbl>
              <a:tblPr firstRow="1" bandRow="1">
                <a:tableStyleId>{5C22544A-7EE6-4342-B048-85BDC9FD1C3A}</a:tableStyleId>
              </a:tblPr>
              <a:tblGrid>
                <a:gridCol w="3285606">
                  <a:extLst>
                    <a:ext uri="{9D8B030D-6E8A-4147-A177-3AD203B41FA5}">
                      <a16:colId xmlns:a16="http://schemas.microsoft.com/office/drawing/2014/main" val="378527794"/>
                    </a:ext>
                  </a:extLst>
                </a:gridCol>
                <a:gridCol w="3285606">
                  <a:extLst>
                    <a:ext uri="{9D8B030D-6E8A-4147-A177-3AD203B41FA5}">
                      <a16:colId xmlns:a16="http://schemas.microsoft.com/office/drawing/2014/main" val="4033390107"/>
                    </a:ext>
                  </a:extLst>
                </a:gridCol>
              </a:tblGrid>
              <a:tr h="217040">
                <a:tc>
                  <a:txBody>
                    <a:bodyPr/>
                    <a:lstStyle/>
                    <a:p>
                      <a:r>
                        <a:rPr lang="en-GB" dirty="0"/>
                        <a:t>Self Assessment</a:t>
                      </a:r>
                    </a:p>
                  </a:txBody>
                  <a:tcPr/>
                </a:tc>
                <a:tc>
                  <a:txBody>
                    <a:bodyPr/>
                    <a:lstStyle/>
                    <a:p>
                      <a:r>
                        <a:rPr lang="en-GB" dirty="0"/>
                        <a:t>Upload of Material</a:t>
                      </a:r>
                    </a:p>
                  </a:txBody>
                  <a:tcPr/>
                </a:tc>
                <a:extLst>
                  <a:ext uri="{0D108BD9-81ED-4DB2-BD59-A6C34878D82A}">
                    <a16:rowId xmlns:a16="http://schemas.microsoft.com/office/drawing/2014/main" val="2745617718"/>
                  </a:ext>
                </a:extLst>
              </a:tr>
              <a:tr h="1177367">
                <a:tc>
                  <a:txBody>
                    <a:bodyPr/>
                    <a:lstStyle/>
                    <a:p>
                      <a:r>
                        <a:rPr lang="en-GB" dirty="0"/>
                        <a:t>Question (22): Which independent quality assessments are embedded in your institution?</a:t>
                      </a:r>
                    </a:p>
                  </a:txBody>
                  <a:tcPr/>
                </a:tc>
                <a:tc>
                  <a:txBody>
                    <a:bodyPr/>
                    <a:lstStyle/>
                    <a:p>
                      <a:r>
                        <a:rPr lang="en-GB" dirty="0"/>
                        <a:t>(if selected by user)</a:t>
                      </a:r>
                    </a:p>
                    <a:p>
                      <a:r>
                        <a:rPr lang="en-GB" dirty="0"/>
                        <a:t>- institutional policies</a:t>
                      </a:r>
                    </a:p>
                    <a:p>
                      <a:r>
                        <a:rPr lang="en-GB" dirty="0"/>
                        <a:t>- etc.</a:t>
                      </a:r>
                    </a:p>
                  </a:txBody>
                  <a:tcPr/>
                </a:tc>
                <a:extLst>
                  <a:ext uri="{0D108BD9-81ED-4DB2-BD59-A6C34878D82A}">
                    <a16:rowId xmlns:a16="http://schemas.microsoft.com/office/drawing/2014/main" val="4224333432"/>
                  </a:ext>
                </a:extLst>
              </a:tr>
              <a:tr h="1016817">
                <a:tc>
                  <a:txBody>
                    <a:bodyPr/>
                    <a:lstStyle/>
                    <a:p>
                      <a:r>
                        <a:rPr lang="en-GB" dirty="0"/>
                        <a:t>Question (24): Does your institution use a well-designed curriculum structure?</a:t>
                      </a:r>
                    </a:p>
                  </a:txBody>
                  <a:tcPr/>
                </a:tc>
                <a:tc>
                  <a:txBody>
                    <a:bodyPr/>
                    <a:lstStyle/>
                    <a:p>
                      <a:r>
                        <a:rPr lang="en-GB" dirty="0"/>
                        <a:t>(if yes)</a:t>
                      </a:r>
                    </a:p>
                    <a:p>
                      <a:r>
                        <a:rPr lang="en-GB" dirty="0"/>
                        <a:t>- Upload of curriculum</a:t>
                      </a:r>
                    </a:p>
                  </a:txBody>
                  <a:tcPr/>
                </a:tc>
                <a:extLst>
                  <a:ext uri="{0D108BD9-81ED-4DB2-BD59-A6C34878D82A}">
                    <a16:rowId xmlns:a16="http://schemas.microsoft.com/office/drawing/2014/main" val="4277190436"/>
                  </a:ext>
                </a:extLst>
              </a:tr>
              <a:tr h="856267">
                <a:tc>
                  <a:txBody>
                    <a:bodyPr/>
                    <a:lstStyle/>
                    <a:p>
                      <a:r>
                        <a:rPr lang="en-GB" dirty="0"/>
                        <a:t>Question (25): Does your institution have a “Student support system”?</a:t>
                      </a:r>
                    </a:p>
                  </a:txBody>
                  <a:tcPr/>
                </a:tc>
                <a:tc>
                  <a:txBody>
                    <a:bodyPr/>
                    <a:lstStyle/>
                    <a:p>
                      <a:r>
                        <a:rPr lang="en-GB" dirty="0"/>
                        <a:t>(if yes)</a:t>
                      </a:r>
                    </a:p>
                    <a:p>
                      <a:r>
                        <a:rPr lang="en-GB" dirty="0"/>
                        <a:t>- link to student support system</a:t>
                      </a:r>
                    </a:p>
                  </a:txBody>
                  <a:tcPr/>
                </a:tc>
                <a:extLst>
                  <a:ext uri="{0D108BD9-81ED-4DB2-BD59-A6C34878D82A}">
                    <a16:rowId xmlns:a16="http://schemas.microsoft.com/office/drawing/2014/main" val="803648250"/>
                  </a:ext>
                </a:extLst>
              </a:tr>
              <a:tr h="695717">
                <a:tc>
                  <a:txBody>
                    <a:bodyPr/>
                    <a:lstStyle/>
                    <a:p>
                      <a:r>
                        <a:rPr lang="en-GB" dirty="0"/>
                        <a:t>Question (28): Does your institution have a feedback system?</a:t>
                      </a:r>
                    </a:p>
                  </a:txBody>
                  <a:tcPr/>
                </a:tc>
                <a:tc>
                  <a:txBody>
                    <a:bodyPr/>
                    <a:lstStyle/>
                    <a:p>
                      <a:r>
                        <a:rPr lang="en-GB" dirty="0"/>
                        <a:t>(if yes)</a:t>
                      </a:r>
                    </a:p>
                    <a:p>
                      <a:r>
                        <a:rPr lang="en-GB" dirty="0"/>
                        <a:t>- Upload of feedback system</a:t>
                      </a:r>
                    </a:p>
                    <a:p>
                      <a:r>
                        <a:rPr lang="en-GB" dirty="0"/>
                        <a:t>- Upload of feedback questionnaire etc.</a:t>
                      </a:r>
                    </a:p>
                  </a:txBody>
                  <a:tcPr/>
                </a:tc>
                <a:extLst>
                  <a:ext uri="{0D108BD9-81ED-4DB2-BD59-A6C34878D82A}">
                    <a16:rowId xmlns:a16="http://schemas.microsoft.com/office/drawing/2014/main" val="466803272"/>
                  </a:ext>
                </a:extLst>
              </a:tr>
            </a:tbl>
          </a:graphicData>
        </a:graphic>
      </p:graphicFrame>
      <p:sp>
        <p:nvSpPr>
          <p:cNvPr id="8" name="Rechteck 7">
            <a:extLst>
              <a:ext uri="{FF2B5EF4-FFF2-40B4-BE49-F238E27FC236}">
                <a16:creationId xmlns:a16="http://schemas.microsoft.com/office/drawing/2014/main" id="{7A4DD395-F12F-33CF-481D-058351FF764E}"/>
              </a:ext>
            </a:extLst>
          </p:cNvPr>
          <p:cNvSpPr/>
          <p:nvPr/>
        </p:nvSpPr>
        <p:spPr>
          <a:xfrm>
            <a:off x="7086597" y="5048996"/>
            <a:ext cx="3491345" cy="3429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Upload of feedback system</a:t>
            </a:r>
          </a:p>
        </p:txBody>
      </p:sp>
      <p:sp>
        <p:nvSpPr>
          <p:cNvPr id="12" name="Rechteck 11">
            <a:extLst>
              <a:ext uri="{FF2B5EF4-FFF2-40B4-BE49-F238E27FC236}">
                <a16:creationId xmlns:a16="http://schemas.microsoft.com/office/drawing/2014/main" id="{1EF0A517-1F70-5216-A8E0-21B158823DEC}"/>
              </a:ext>
            </a:extLst>
          </p:cNvPr>
          <p:cNvSpPr/>
          <p:nvPr/>
        </p:nvSpPr>
        <p:spPr>
          <a:xfrm>
            <a:off x="7086596" y="5481951"/>
            <a:ext cx="3491345" cy="3429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Upload of feedback questionnaire</a:t>
            </a:r>
          </a:p>
        </p:txBody>
      </p:sp>
      <p:sp>
        <p:nvSpPr>
          <p:cNvPr id="13" name="Rechteck 12">
            <a:extLst>
              <a:ext uri="{FF2B5EF4-FFF2-40B4-BE49-F238E27FC236}">
                <a16:creationId xmlns:a16="http://schemas.microsoft.com/office/drawing/2014/main" id="{196BEB48-EE65-6007-A1BF-76B7BBF65415}"/>
              </a:ext>
            </a:extLst>
          </p:cNvPr>
          <p:cNvSpPr/>
          <p:nvPr/>
        </p:nvSpPr>
        <p:spPr>
          <a:xfrm>
            <a:off x="7086596" y="1255320"/>
            <a:ext cx="3491345" cy="34290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User enters:</a:t>
            </a:r>
          </a:p>
        </p:txBody>
      </p:sp>
    </p:spTree>
    <p:extLst>
      <p:ext uri="{BB962C8B-B14F-4D97-AF65-F5344CB8AC3E}">
        <p14:creationId xmlns:p14="http://schemas.microsoft.com/office/powerpoint/2010/main" val="185516528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442E9E0D-9B9E-4B21-8FF3-41BB0CC6BC0F}"/>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25" imgH="424" progId="TCLayout.ActiveDocument.1">
                  <p:embed/>
                </p:oleObj>
              </mc:Choice>
              <mc:Fallback>
                <p:oleObj name="think-cell Folie" r:id="rId4" imgW="425" imgH="424" progId="TCLayout.ActiveDocument.1">
                  <p:embed/>
                  <p:pic>
                    <p:nvPicPr>
                      <p:cNvPr id="4" name="think-cell data - do not delete" hidden="1">
                        <a:extLst>
                          <a:ext uri="{FF2B5EF4-FFF2-40B4-BE49-F238E27FC236}">
                            <a16:creationId xmlns:a16="http://schemas.microsoft.com/office/drawing/2014/main" id="{442E9E0D-9B9E-4B21-8FF3-41BB0CC6BC0F}"/>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43BAF4AE-90B0-C432-55D3-AB639DA818CE}"/>
              </a:ext>
            </a:extLst>
          </p:cNvPr>
          <p:cNvSpPr>
            <a:spLocks noGrp="1"/>
          </p:cNvSpPr>
          <p:nvPr>
            <p:ph type="title"/>
          </p:nvPr>
        </p:nvSpPr>
        <p:spPr/>
        <p:txBody>
          <a:bodyPr vert="horz"/>
          <a:lstStyle/>
          <a:p>
            <a:r>
              <a:rPr lang="en-GB" dirty="0"/>
              <a:t>Material Assessment</a:t>
            </a:r>
          </a:p>
        </p:txBody>
      </p:sp>
      <p:pic>
        <p:nvPicPr>
          <p:cNvPr id="5" name="Grafik 4">
            <a:extLst>
              <a:ext uri="{FF2B5EF4-FFF2-40B4-BE49-F238E27FC236}">
                <a16:creationId xmlns:a16="http://schemas.microsoft.com/office/drawing/2014/main" id="{28BC518F-F84B-82B9-8358-7157AC42FAD5}"/>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097280" y="1110344"/>
            <a:ext cx="8354057" cy="4857837"/>
          </a:xfrm>
          <a:prstGeom prst="rect">
            <a:avLst/>
          </a:prstGeom>
          <a:noFill/>
          <a:ln>
            <a:solidFill>
              <a:schemeClr val="tx1"/>
            </a:solidFill>
          </a:ln>
        </p:spPr>
      </p:pic>
      <p:sp>
        <p:nvSpPr>
          <p:cNvPr id="6" name="Ellipse 5">
            <a:extLst>
              <a:ext uri="{FF2B5EF4-FFF2-40B4-BE49-F238E27FC236}">
                <a16:creationId xmlns:a16="http://schemas.microsoft.com/office/drawing/2014/main" id="{7FF71379-219D-41FB-2152-F123B9028404}"/>
              </a:ext>
            </a:extLst>
          </p:cNvPr>
          <p:cNvSpPr/>
          <p:nvPr/>
        </p:nvSpPr>
        <p:spPr>
          <a:xfrm>
            <a:off x="1300608" y="3624456"/>
            <a:ext cx="1092764" cy="1007653"/>
          </a:xfrm>
          <a:prstGeom prst="ellipse">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Tree>
    <p:extLst>
      <p:ext uri="{BB962C8B-B14F-4D97-AF65-F5344CB8AC3E}">
        <p14:creationId xmlns:p14="http://schemas.microsoft.com/office/powerpoint/2010/main" val="4363095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2B25AF5A-08CD-B17A-2212-2268BD811D23}"/>
              </a:ext>
            </a:extLst>
          </p:cNvPr>
          <p:cNvGraphicFramePr>
            <a:graphicFrameLocks noChangeAspect="1"/>
          </p:cNvGraphicFramePr>
          <p:nvPr>
            <p:custDataLst>
              <p:tags r:id="rId1"/>
            </p:custDataLst>
            <p:extLst>
              <p:ext uri="{D42A27DB-BD31-4B8C-83A1-F6EECF244321}">
                <p14:modId xmlns:p14="http://schemas.microsoft.com/office/powerpoint/2010/main" val="326988602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BD5DC417-97E3-C7EF-4336-73DA7EAF47E6}"/>
              </a:ext>
            </a:extLst>
          </p:cNvPr>
          <p:cNvSpPr>
            <a:spLocks noGrp="1"/>
          </p:cNvSpPr>
          <p:nvPr>
            <p:ph type="title"/>
          </p:nvPr>
        </p:nvSpPr>
        <p:spPr/>
        <p:txBody>
          <a:bodyPr vert="horz">
            <a:normAutofit fontScale="90000"/>
          </a:bodyPr>
          <a:lstStyle/>
          <a:p>
            <a:r>
              <a:rPr lang="en-GB" dirty="0"/>
              <a:t>2. Expert Assignment</a:t>
            </a:r>
            <a:br>
              <a:rPr lang="en-GB" dirty="0"/>
            </a:br>
            <a:r>
              <a:rPr lang="en-GB" dirty="0">
                <a:solidFill>
                  <a:schemeClr val="tx1">
                    <a:lumMod val="50000"/>
                    <a:lumOff val="50000"/>
                  </a:schemeClr>
                </a:solidFill>
              </a:rPr>
              <a:t>Example</a:t>
            </a:r>
          </a:p>
        </p:txBody>
      </p:sp>
      <p:graphicFrame>
        <p:nvGraphicFramePr>
          <p:cNvPr id="10" name="Inhaltsplatzhalter 5">
            <a:extLst>
              <a:ext uri="{FF2B5EF4-FFF2-40B4-BE49-F238E27FC236}">
                <a16:creationId xmlns:a16="http://schemas.microsoft.com/office/drawing/2014/main" id="{FE3AE37B-8E60-338C-5266-5F00146C3F54}"/>
              </a:ext>
            </a:extLst>
          </p:cNvPr>
          <p:cNvGraphicFramePr>
            <a:graphicFrameLocks noGrp="1"/>
          </p:cNvGraphicFramePr>
          <p:nvPr>
            <p:ph idx="1"/>
            <p:extLst>
              <p:ext uri="{D42A27DB-BD31-4B8C-83A1-F6EECF244321}">
                <p14:modId xmlns:p14="http://schemas.microsoft.com/office/powerpoint/2010/main" val="1465867554"/>
              </p:ext>
            </p:extLst>
          </p:nvPr>
        </p:nvGraphicFramePr>
        <p:xfrm>
          <a:off x="286788" y="1787236"/>
          <a:ext cx="3620194" cy="3474720"/>
        </p:xfrm>
        <a:graphic>
          <a:graphicData uri="http://schemas.openxmlformats.org/drawingml/2006/table">
            <a:tbl>
              <a:tblPr firstRow="1" bandRow="1">
                <a:tableStyleId>{5C22544A-7EE6-4342-B048-85BDC9FD1C3A}</a:tableStyleId>
              </a:tblPr>
              <a:tblGrid>
                <a:gridCol w="1810097">
                  <a:extLst>
                    <a:ext uri="{9D8B030D-6E8A-4147-A177-3AD203B41FA5}">
                      <a16:colId xmlns:a16="http://schemas.microsoft.com/office/drawing/2014/main" val="378527794"/>
                    </a:ext>
                  </a:extLst>
                </a:gridCol>
                <a:gridCol w="1810097">
                  <a:extLst>
                    <a:ext uri="{9D8B030D-6E8A-4147-A177-3AD203B41FA5}">
                      <a16:colId xmlns:a16="http://schemas.microsoft.com/office/drawing/2014/main" val="1667483614"/>
                    </a:ext>
                  </a:extLst>
                </a:gridCol>
              </a:tblGrid>
              <a:tr h="217976">
                <a:tc>
                  <a:txBody>
                    <a:bodyPr/>
                    <a:lstStyle/>
                    <a:p>
                      <a:r>
                        <a:rPr lang="en-GB" dirty="0"/>
                        <a:t>Self Assessment</a:t>
                      </a:r>
                    </a:p>
                  </a:txBody>
                  <a:tcPr/>
                </a:tc>
                <a:tc>
                  <a:txBody>
                    <a:bodyPr/>
                    <a:lstStyle/>
                    <a:p>
                      <a:r>
                        <a:rPr lang="en-GB" dirty="0"/>
                        <a:t>Upload of Material</a:t>
                      </a:r>
                    </a:p>
                  </a:txBody>
                  <a:tcPr/>
                </a:tc>
                <a:extLst>
                  <a:ext uri="{0D108BD9-81ED-4DB2-BD59-A6C34878D82A}">
                    <a16:rowId xmlns:a16="http://schemas.microsoft.com/office/drawing/2014/main" val="2745617718"/>
                  </a:ext>
                </a:extLst>
              </a:tr>
              <a:tr h="874299">
                <a:tc>
                  <a:txBody>
                    <a:bodyPr/>
                    <a:lstStyle/>
                    <a:p>
                      <a:r>
                        <a:rPr lang="en-GB" dirty="0"/>
                        <a:t>Question (18): Stakeholder Communication – Which communication channels and forms of communication do you use for communication?</a:t>
                      </a:r>
                    </a:p>
                  </a:txBody>
                  <a:tcPr/>
                </a:tc>
                <a:tc>
                  <a:txBody>
                    <a:bodyPr/>
                    <a:lstStyle/>
                    <a:p>
                      <a:r>
                        <a:rPr lang="en-GB" dirty="0"/>
                        <a:t>Link to (if selected by user)</a:t>
                      </a:r>
                    </a:p>
                    <a:p>
                      <a:r>
                        <a:rPr lang="en-GB" dirty="0"/>
                        <a:t>- Institution Website</a:t>
                      </a:r>
                    </a:p>
                    <a:p>
                      <a:r>
                        <a:rPr lang="en-GB" dirty="0"/>
                        <a:t>- Institution blog</a:t>
                      </a:r>
                    </a:p>
                    <a:p>
                      <a:r>
                        <a:rPr lang="en-GB" dirty="0"/>
                        <a:t>- Institution Newsletter</a:t>
                      </a:r>
                    </a:p>
                    <a:p>
                      <a:r>
                        <a:rPr lang="en-GB" dirty="0"/>
                        <a:t>- etc.</a:t>
                      </a:r>
                    </a:p>
                  </a:txBody>
                  <a:tcPr/>
                </a:tc>
                <a:extLst>
                  <a:ext uri="{0D108BD9-81ED-4DB2-BD59-A6C34878D82A}">
                    <a16:rowId xmlns:a16="http://schemas.microsoft.com/office/drawing/2014/main" val="4224333432"/>
                  </a:ext>
                </a:extLst>
              </a:tr>
            </a:tbl>
          </a:graphicData>
        </a:graphic>
      </p:graphicFrame>
      <p:sp>
        <p:nvSpPr>
          <p:cNvPr id="11" name="Rechteck 10">
            <a:extLst>
              <a:ext uri="{FF2B5EF4-FFF2-40B4-BE49-F238E27FC236}">
                <a16:creationId xmlns:a16="http://schemas.microsoft.com/office/drawing/2014/main" id="{F82995F7-CD67-6329-CAB8-DE034FCB1E05}"/>
              </a:ext>
            </a:extLst>
          </p:cNvPr>
          <p:cNvSpPr/>
          <p:nvPr/>
        </p:nvSpPr>
        <p:spPr>
          <a:xfrm>
            <a:off x="4052449" y="3273139"/>
            <a:ext cx="3210791" cy="20435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Link to Institution Website</a:t>
            </a:r>
          </a:p>
        </p:txBody>
      </p:sp>
      <p:sp>
        <p:nvSpPr>
          <p:cNvPr id="12" name="Rechteck 11">
            <a:extLst>
              <a:ext uri="{FF2B5EF4-FFF2-40B4-BE49-F238E27FC236}">
                <a16:creationId xmlns:a16="http://schemas.microsoft.com/office/drawing/2014/main" id="{76DFAAD3-DDE3-BE92-CFE2-EA9E036FF740}"/>
              </a:ext>
            </a:extLst>
          </p:cNvPr>
          <p:cNvSpPr/>
          <p:nvPr/>
        </p:nvSpPr>
        <p:spPr>
          <a:xfrm>
            <a:off x="4052449" y="3768439"/>
            <a:ext cx="3210791" cy="20435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Link to Institution blog</a:t>
            </a:r>
          </a:p>
        </p:txBody>
      </p:sp>
      <p:sp>
        <p:nvSpPr>
          <p:cNvPr id="13" name="Rechteck 12">
            <a:extLst>
              <a:ext uri="{FF2B5EF4-FFF2-40B4-BE49-F238E27FC236}">
                <a16:creationId xmlns:a16="http://schemas.microsoft.com/office/drawing/2014/main" id="{C6D65BB5-9A8F-D15C-3A83-6F3076783656}"/>
              </a:ext>
            </a:extLst>
          </p:cNvPr>
          <p:cNvSpPr/>
          <p:nvPr/>
        </p:nvSpPr>
        <p:spPr>
          <a:xfrm>
            <a:off x="4052449" y="4263739"/>
            <a:ext cx="3210791" cy="20435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Link to Institution Newsletter</a:t>
            </a:r>
          </a:p>
        </p:txBody>
      </p:sp>
      <p:sp>
        <p:nvSpPr>
          <p:cNvPr id="14" name="Rechteck 13">
            <a:extLst>
              <a:ext uri="{FF2B5EF4-FFF2-40B4-BE49-F238E27FC236}">
                <a16:creationId xmlns:a16="http://schemas.microsoft.com/office/drawing/2014/main" id="{E72A7D1E-167B-1120-E21C-6244E5912913}"/>
              </a:ext>
            </a:extLst>
          </p:cNvPr>
          <p:cNvSpPr/>
          <p:nvPr/>
        </p:nvSpPr>
        <p:spPr>
          <a:xfrm>
            <a:off x="4052448" y="2787487"/>
            <a:ext cx="3210791" cy="20435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User enters:</a:t>
            </a:r>
          </a:p>
        </p:txBody>
      </p:sp>
      <p:sp>
        <p:nvSpPr>
          <p:cNvPr id="15" name="Rechteck 14">
            <a:extLst>
              <a:ext uri="{FF2B5EF4-FFF2-40B4-BE49-F238E27FC236}">
                <a16:creationId xmlns:a16="http://schemas.microsoft.com/office/drawing/2014/main" id="{87E8C495-FCED-A8C1-EBF6-CEE977CEC408}"/>
              </a:ext>
            </a:extLst>
          </p:cNvPr>
          <p:cNvSpPr/>
          <p:nvPr/>
        </p:nvSpPr>
        <p:spPr>
          <a:xfrm>
            <a:off x="8694421" y="3273139"/>
            <a:ext cx="3210791" cy="495300"/>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Opens link to Institution’s Website</a:t>
            </a:r>
          </a:p>
        </p:txBody>
      </p:sp>
      <p:sp>
        <p:nvSpPr>
          <p:cNvPr id="16" name="Rechteck 15">
            <a:extLst>
              <a:ext uri="{FF2B5EF4-FFF2-40B4-BE49-F238E27FC236}">
                <a16:creationId xmlns:a16="http://schemas.microsoft.com/office/drawing/2014/main" id="{8F40E1D0-678A-EFB8-7367-9D57C802EC70}"/>
              </a:ext>
            </a:extLst>
          </p:cNvPr>
          <p:cNvSpPr/>
          <p:nvPr/>
        </p:nvSpPr>
        <p:spPr>
          <a:xfrm>
            <a:off x="8694419" y="3863444"/>
            <a:ext cx="3210791" cy="281299"/>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Opens link to Institution blog</a:t>
            </a:r>
          </a:p>
        </p:txBody>
      </p:sp>
      <p:sp>
        <p:nvSpPr>
          <p:cNvPr id="17" name="Rechteck 16">
            <a:extLst>
              <a:ext uri="{FF2B5EF4-FFF2-40B4-BE49-F238E27FC236}">
                <a16:creationId xmlns:a16="http://schemas.microsoft.com/office/drawing/2014/main" id="{6085C922-90D8-8DB9-0A17-93F645E9CB1D}"/>
              </a:ext>
            </a:extLst>
          </p:cNvPr>
          <p:cNvSpPr/>
          <p:nvPr/>
        </p:nvSpPr>
        <p:spPr>
          <a:xfrm>
            <a:off x="8694421" y="4263739"/>
            <a:ext cx="3210791" cy="505688"/>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Opens link to Institution Newsletter</a:t>
            </a:r>
          </a:p>
        </p:txBody>
      </p:sp>
      <p:sp>
        <p:nvSpPr>
          <p:cNvPr id="18" name="Rechteck 17">
            <a:extLst>
              <a:ext uri="{FF2B5EF4-FFF2-40B4-BE49-F238E27FC236}">
                <a16:creationId xmlns:a16="http://schemas.microsoft.com/office/drawing/2014/main" id="{CDA55789-9FC7-54F5-70BB-A23DD29A5249}"/>
              </a:ext>
            </a:extLst>
          </p:cNvPr>
          <p:cNvSpPr/>
          <p:nvPr/>
        </p:nvSpPr>
        <p:spPr>
          <a:xfrm>
            <a:off x="8694420" y="2787487"/>
            <a:ext cx="3210791" cy="204353"/>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dirty="0"/>
              <a:t>Evaluator:</a:t>
            </a:r>
          </a:p>
        </p:txBody>
      </p:sp>
      <p:sp>
        <p:nvSpPr>
          <p:cNvPr id="19" name="Pfeil: nach rechts 18">
            <a:extLst>
              <a:ext uri="{FF2B5EF4-FFF2-40B4-BE49-F238E27FC236}">
                <a16:creationId xmlns:a16="http://schemas.microsoft.com/office/drawing/2014/main" id="{6C84E7ED-05B6-7911-E091-4D0A2A24EFCE}"/>
              </a:ext>
            </a:extLst>
          </p:cNvPr>
          <p:cNvSpPr/>
          <p:nvPr/>
        </p:nvSpPr>
        <p:spPr>
          <a:xfrm>
            <a:off x="7708665" y="3385709"/>
            <a:ext cx="540328" cy="509155"/>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428272099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2B25AF5A-08CD-B17A-2212-2268BD811D23}"/>
              </a:ext>
            </a:extLst>
          </p:cNvPr>
          <p:cNvGraphicFramePr>
            <a:graphicFrameLocks noChangeAspect="1"/>
          </p:cNvGraphicFramePr>
          <p:nvPr>
            <p:custDataLst>
              <p:tags r:id="rId1"/>
            </p:custDataLst>
            <p:extLst>
              <p:ext uri="{D42A27DB-BD31-4B8C-83A1-F6EECF244321}">
                <p14:modId xmlns:p14="http://schemas.microsoft.com/office/powerpoint/2010/main" val="387552915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2B25AF5A-08CD-B17A-2212-2268BD811D23}"/>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BD5DC417-97E3-C7EF-4336-73DA7EAF47E6}"/>
              </a:ext>
            </a:extLst>
          </p:cNvPr>
          <p:cNvSpPr>
            <a:spLocks noGrp="1"/>
          </p:cNvSpPr>
          <p:nvPr>
            <p:ph type="title"/>
          </p:nvPr>
        </p:nvSpPr>
        <p:spPr/>
        <p:txBody>
          <a:bodyPr vert="horz">
            <a:normAutofit fontScale="90000"/>
          </a:bodyPr>
          <a:lstStyle/>
          <a:p>
            <a:r>
              <a:rPr lang="en-GB" dirty="0"/>
              <a:t>2. Expert Assignment</a:t>
            </a:r>
            <a:br>
              <a:rPr lang="en-GB" dirty="0"/>
            </a:br>
            <a:r>
              <a:rPr lang="en-GB" dirty="0">
                <a:solidFill>
                  <a:schemeClr val="tx1">
                    <a:lumMod val="50000"/>
                    <a:lumOff val="50000"/>
                  </a:schemeClr>
                </a:solidFill>
              </a:rPr>
              <a:t>Example</a:t>
            </a:r>
          </a:p>
        </p:txBody>
      </p:sp>
      <p:sp>
        <p:nvSpPr>
          <p:cNvPr id="15" name="Rechteck 14">
            <a:extLst>
              <a:ext uri="{FF2B5EF4-FFF2-40B4-BE49-F238E27FC236}">
                <a16:creationId xmlns:a16="http://schemas.microsoft.com/office/drawing/2014/main" id="{87E8C495-FCED-A8C1-EBF6-CEE977CEC408}"/>
              </a:ext>
            </a:extLst>
          </p:cNvPr>
          <p:cNvSpPr/>
          <p:nvPr/>
        </p:nvSpPr>
        <p:spPr>
          <a:xfrm>
            <a:off x="8393085" y="1785386"/>
            <a:ext cx="3210791" cy="495300"/>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Views/downloads institutional policies</a:t>
            </a:r>
          </a:p>
        </p:txBody>
      </p:sp>
      <p:sp>
        <p:nvSpPr>
          <p:cNvPr id="16" name="Rechteck 15">
            <a:extLst>
              <a:ext uri="{FF2B5EF4-FFF2-40B4-BE49-F238E27FC236}">
                <a16:creationId xmlns:a16="http://schemas.microsoft.com/office/drawing/2014/main" id="{8F40E1D0-678A-EFB8-7367-9D57C802EC70}"/>
              </a:ext>
            </a:extLst>
          </p:cNvPr>
          <p:cNvSpPr/>
          <p:nvPr/>
        </p:nvSpPr>
        <p:spPr>
          <a:xfrm>
            <a:off x="8393085" y="2919119"/>
            <a:ext cx="3210791" cy="281299"/>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Views/downloads curriculum</a:t>
            </a:r>
          </a:p>
        </p:txBody>
      </p:sp>
      <p:sp>
        <p:nvSpPr>
          <p:cNvPr id="17" name="Rechteck 16">
            <a:extLst>
              <a:ext uri="{FF2B5EF4-FFF2-40B4-BE49-F238E27FC236}">
                <a16:creationId xmlns:a16="http://schemas.microsoft.com/office/drawing/2014/main" id="{6085C922-90D8-8DB9-0A17-93F645E9CB1D}"/>
              </a:ext>
            </a:extLst>
          </p:cNvPr>
          <p:cNvSpPr/>
          <p:nvPr/>
        </p:nvSpPr>
        <p:spPr>
          <a:xfrm>
            <a:off x="8393084" y="3968591"/>
            <a:ext cx="3210791" cy="505688"/>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Opens link to student support system</a:t>
            </a:r>
          </a:p>
        </p:txBody>
      </p:sp>
      <p:sp>
        <p:nvSpPr>
          <p:cNvPr id="18" name="Rechteck 17">
            <a:extLst>
              <a:ext uri="{FF2B5EF4-FFF2-40B4-BE49-F238E27FC236}">
                <a16:creationId xmlns:a16="http://schemas.microsoft.com/office/drawing/2014/main" id="{CDA55789-9FC7-54F5-70BB-A23DD29A5249}"/>
              </a:ext>
            </a:extLst>
          </p:cNvPr>
          <p:cNvSpPr/>
          <p:nvPr/>
        </p:nvSpPr>
        <p:spPr>
          <a:xfrm>
            <a:off x="8393086" y="1281057"/>
            <a:ext cx="3210791" cy="277580"/>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dirty="0"/>
              <a:t>Evaluator:</a:t>
            </a:r>
          </a:p>
        </p:txBody>
      </p:sp>
      <p:sp>
        <p:nvSpPr>
          <p:cNvPr id="19" name="Pfeil: nach rechts 18">
            <a:extLst>
              <a:ext uri="{FF2B5EF4-FFF2-40B4-BE49-F238E27FC236}">
                <a16:creationId xmlns:a16="http://schemas.microsoft.com/office/drawing/2014/main" id="{6C84E7ED-05B6-7911-E091-4D0A2A24EFCE}"/>
              </a:ext>
            </a:extLst>
          </p:cNvPr>
          <p:cNvSpPr/>
          <p:nvPr/>
        </p:nvSpPr>
        <p:spPr>
          <a:xfrm>
            <a:off x="7386547" y="3354289"/>
            <a:ext cx="540328" cy="509155"/>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Rechteck 5">
            <a:extLst>
              <a:ext uri="{FF2B5EF4-FFF2-40B4-BE49-F238E27FC236}">
                <a16:creationId xmlns:a16="http://schemas.microsoft.com/office/drawing/2014/main" id="{90D0EDB4-13A9-F773-F332-9957CEF98F3D}"/>
              </a:ext>
            </a:extLst>
          </p:cNvPr>
          <p:cNvSpPr/>
          <p:nvPr/>
        </p:nvSpPr>
        <p:spPr>
          <a:xfrm>
            <a:off x="4008117" y="1726998"/>
            <a:ext cx="2795159" cy="507047"/>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Upload of institutional policies</a:t>
            </a:r>
          </a:p>
        </p:txBody>
      </p:sp>
      <p:sp>
        <p:nvSpPr>
          <p:cNvPr id="7" name="Rechteck 6">
            <a:extLst>
              <a:ext uri="{FF2B5EF4-FFF2-40B4-BE49-F238E27FC236}">
                <a16:creationId xmlns:a16="http://schemas.microsoft.com/office/drawing/2014/main" id="{D1147AB4-A1C4-FF00-471E-96CF5D48738B}"/>
              </a:ext>
            </a:extLst>
          </p:cNvPr>
          <p:cNvSpPr/>
          <p:nvPr/>
        </p:nvSpPr>
        <p:spPr>
          <a:xfrm>
            <a:off x="4008116" y="2941875"/>
            <a:ext cx="2795159" cy="27758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Upload of curriculum</a:t>
            </a:r>
          </a:p>
        </p:txBody>
      </p:sp>
      <p:sp>
        <p:nvSpPr>
          <p:cNvPr id="8" name="Rechteck 7">
            <a:extLst>
              <a:ext uri="{FF2B5EF4-FFF2-40B4-BE49-F238E27FC236}">
                <a16:creationId xmlns:a16="http://schemas.microsoft.com/office/drawing/2014/main" id="{809C4745-3818-A21E-C1DA-6DF55DDC4191}"/>
              </a:ext>
            </a:extLst>
          </p:cNvPr>
          <p:cNvSpPr/>
          <p:nvPr/>
        </p:nvSpPr>
        <p:spPr>
          <a:xfrm>
            <a:off x="4008115" y="3922825"/>
            <a:ext cx="2795159" cy="59722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Link to student support system</a:t>
            </a:r>
          </a:p>
        </p:txBody>
      </p:sp>
      <p:graphicFrame>
        <p:nvGraphicFramePr>
          <p:cNvPr id="9" name="Inhaltsplatzhalter 5">
            <a:extLst>
              <a:ext uri="{FF2B5EF4-FFF2-40B4-BE49-F238E27FC236}">
                <a16:creationId xmlns:a16="http://schemas.microsoft.com/office/drawing/2014/main" id="{49A58A91-1B17-C4F4-CD90-FE8FB130EB87}"/>
              </a:ext>
            </a:extLst>
          </p:cNvPr>
          <p:cNvGraphicFramePr>
            <a:graphicFrameLocks noGrp="1"/>
          </p:cNvGraphicFramePr>
          <p:nvPr>
            <p:ph idx="1"/>
            <p:extLst>
              <p:ext uri="{D42A27DB-BD31-4B8C-83A1-F6EECF244321}">
                <p14:modId xmlns:p14="http://schemas.microsoft.com/office/powerpoint/2010/main" val="959441873"/>
              </p:ext>
            </p:extLst>
          </p:nvPr>
        </p:nvGraphicFramePr>
        <p:xfrm>
          <a:off x="307570" y="1230338"/>
          <a:ext cx="3491346" cy="4794650"/>
        </p:xfrm>
        <a:graphic>
          <a:graphicData uri="http://schemas.openxmlformats.org/drawingml/2006/table">
            <a:tbl>
              <a:tblPr firstRow="1" bandRow="1">
                <a:tableStyleId>{5C22544A-7EE6-4342-B048-85BDC9FD1C3A}</a:tableStyleId>
              </a:tblPr>
              <a:tblGrid>
                <a:gridCol w="1745673">
                  <a:extLst>
                    <a:ext uri="{9D8B030D-6E8A-4147-A177-3AD203B41FA5}">
                      <a16:colId xmlns:a16="http://schemas.microsoft.com/office/drawing/2014/main" val="378527794"/>
                    </a:ext>
                  </a:extLst>
                </a:gridCol>
                <a:gridCol w="1745673">
                  <a:extLst>
                    <a:ext uri="{9D8B030D-6E8A-4147-A177-3AD203B41FA5}">
                      <a16:colId xmlns:a16="http://schemas.microsoft.com/office/drawing/2014/main" val="4033390107"/>
                    </a:ext>
                  </a:extLst>
                </a:gridCol>
              </a:tblGrid>
              <a:tr h="374491">
                <a:tc>
                  <a:txBody>
                    <a:bodyPr/>
                    <a:lstStyle/>
                    <a:p>
                      <a:r>
                        <a:rPr lang="en-GB" sz="1400" dirty="0"/>
                        <a:t>Self Assessment</a:t>
                      </a:r>
                    </a:p>
                  </a:txBody>
                  <a:tcPr/>
                </a:tc>
                <a:tc>
                  <a:txBody>
                    <a:bodyPr/>
                    <a:lstStyle/>
                    <a:p>
                      <a:r>
                        <a:rPr lang="en-GB" sz="1400" dirty="0"/>
                        <a:t>Upload of Material</a:t>
                      </a:r>
                    </a:p>
                  </a:txBody>
                  <a:tcPr/>
                </a:tc>
                <a:extLst>
                  <a:ext uri="{0D108BD9-81ED-4DB2-BD59-A6C34878D82A}">
                    <a16:rowId xmlns:a16="http://schemas.microsoft.com/office/drawing/2014/main" val="2745617718"/>
                  </a:ext>
                </a:extLst>
              </a:tr>
              <a:tr h="1217095">
                <a:tc>
                  <a:txBody>
                    <a:bodyPr/>
                    <a:lstStyle/>
                    <a:p>
                      <a:r>
                        <a:rPr lang="en-GB" sz="1400" dirty="0"/>
                        <a:t>Question (22): Which independent quality assessments are embedded in your institution?</a:t>
                      </a:r>
                    </a:p>
                  </a:txBody>
                  <a:tcPr/>
                </a:tc>
                <a:tc>
                  <a:txBody>
                    <a:bodyPr/>
                    <a:lstStyle/>
                    <a:p>
                      <a:r>
                        <a:rPr lang="en-GB" sz="1400" dirty="0"/>
                        <a:t>(if selected by user)</a:t>
                      </a:r>
                    </a:p>
                    <a:p>
                      <a:r>
                        <a:rPr lang="en-GB" sz="1400" dirty="0"/>
                        <a:t>- institutional policies</a:t>
                      </a:r>
                    </a:p>
                    <a:p>
                      <a:r>
                        <a:rPr lang="en-GB" sz="1400" dirty="0"/>
                        <a:t>- etc.</a:t>
                      </a:r>
                    </a:p>
                  </a:txBody>
                  <a:tcPr/>
                </a:tc>
                <a:extLst>
                  <a:ext uri="{0D108BD9-81ED-4DB2-BD59-A6C34878D82A}">
                    <a16:rowId xmlns:a16="http://schemas.microsoft.com/office/drawing/2014/main" val="4224333432"/>
                  </a:ext>
                </a:extLst>
              </a:tr>
              <a:tr h="1041089">
                <a:tc>
                  <a:txBody>
                    <a:bodyPr/>
                    <a:lstStyle/>
                    <a:p>
                      <a:r>
                        <a:rPr lang="en-GB" sz="1400" dirty="0"/>
                        <a:t>Question (24): Does your institution use a well-designed curriculum structure?</a:t>
                      </a:r>
                    </a:p>
                  </a:txBody>
                  <a:tcPr/>
                </a:tc>
                <a:tc>
                  <a:txBody>
                    <a:bodyPr/>
                    <a:lstStyle/>
                    <a:p>
                      <a:r>
                        <a:rPr lang="en-GB" sz="1400" dirty="0"/>
                        <a:t>(if yes)</a:t>
                      </a:r>
                    </a:p>
                    <a:p>
                      <a:r>
                        <a:rPr lang="en-GB" sz="1400" dirty="0"/>
                        <a:t>- Upload of curriculum</a:t>
                      </a:r>
                    </a:p>
                  </a:txBody>
                  <a:tcPr/>
                </a:tc>
                <a:extLst>
                  <a:ext uri="{0D108BD9-81ED-4DB2-BD59-A6C34878D82A}">
                    <a16:rowId xmlns:a16="http://schemas.microsoft.com/office/drawing/2014/main" val="4277190436"/>
                  </a:ext>
                </a:extLst>
              </a:tr>
              <a:tr h="936227">
                <a:tc>
                  <a:txBody>
                    <a:bodyPr/>
                    <a:lstStyle/>
                    <a:p>
                      <a:r>
                        <a:rPr lang="en-GB" sz="1400" dirty="0"/>
                        <a:t>Question (25): Does your institution have a “Student support system”?</a:t>
                      </a:r>
                    </a:p>
                  </a:txBody>
                  <a:tcPr/>
                </a:tc>
                <a:tc>
                  <a:txBody>
                    <a:bodyPr/>
                    <a:lstStyle/>
                    <a:p>
                      <a:r>
                        <a:rPr lang="en-GB" sz="1400" dirty="0"/>
                        <a:t>(if yes)</a:t>
                      </a:r>
                    </a:p>
                    <a:p>
                      <a:r>
                        <a:rPr lang="en-GB" sz="1400" dirty="0"/>
                        <a:t>- link to student support system</a:t>
                      </a:r>
                    </a:p>
                  </a:txBody>
                  <a:tcPr/>
                </a:tc>
                <a:extLst>
                  <a:ext uri="{0D108BD9-81ED-4DB2-BD59-A6C34878D82A}">
                    <a16:rowId xmlns:a16="http://schemas.microsoft.com/office/drawing/2014/main" val="803648250"/>
                  </a:ext>
                </a:extLst>
              </a:tr>
              <a:tr h="1217095">
                <a:tc>
                  <a:txBody>
                    <a:bodyPr/>
                    <a:lstStyle/>
                    <a:p>
                      <a:r>
                        <a:rPr lang="en-GB" sz="1400" dirty="0"/>
                        <a:t>Question (28): Does your institution have a feedback system?</a:t>
                      </a:r>
                    </a:p>
                  </a:txBody>
                  <a:tcPr/>
                </a:tc>
                <a:tc>
                  <a:txBody>
                    <a:bodyPr/>
                    <a:lstStyle/>
                    <a:p>
                      <a:r>
                        <a:rPr lang="en-GB" sz="1400" dirty="0"/>
                        <a:t>(if yes)</a:t>
                      </a:r>
                    </a:p>
                    <a:p>
                      <a:r>
                        <a:rPr lang="en-GB" sz="1400" dirty="0"/>
                        <a:t>- Upload of feedback system</a:t>
                      </a:r>
                    </a:p>
                    <a:p>
                      <a:r>
                        <a:rPr lang="en-GB" sz="1400" dirty="0"/>
                        <a:t>- Upload of feedback questionnaire etc.</a:t>
                      </a:r>
                    </a:p>
                  </a:txBody>
                  <a:tcPr/>
                </a:tc>
                <a:extLst>
                  <a:ext uri="{0D108BD9-81ED-4DB2-BD59-A6C34878D82A}">
                    <a16:rowId xmlns:a16="http://schemas.microsoft.com/office/drawing/2014/main" val="466803272"/>
                  </a:ext>
                </a:extLst>
              </a:tr>
            </a:tbl>
          </a:graphicData>
        </a:graphic>
      </p:graphicFrame>
      <p:sp>
        <p:nvSpPr>
          <p:cNvPr id="20" name="Rechteck 19">
            <a:extLst>
              <a:ext uri="{FF2B5EF4-FFF2-40B4-BE49-F238E27FC236}">
                <a16:creationId xmlns:a16="http://schemas.microsoft.com/office/drawing/2014/main" id="{D05EC779-74AC-2BFA-5529-179946AD87FC}"/>
              </a:ext>
            </a:extLst>
          </p:cNvPr>
          <p:cNvSpPr/>
          <p:nvPr/>
        </p:nvSpPr>
        <p:spPr>
          <a:xfrm>
            <a:off x="4045176" y="4896858"/>
            <a:ext cx="2795159" cy="326558"/>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Upload of feedback system</a:t>
            </a:r>
          </a:p>
        </p:txBody>
      </p:sp>
      <p:sp>
        <p:nvSpPr>
          <p:cNvPr id="21" name="Rechteck 20">
            <a:extLst>
              <a:ext uri="{FF2B5EF4-FFF2-40B4-BE49-F238E27FC236}">
                <a16:creationId xmlns:a16="http://schemas.microsoft.com/office/drawing/2014/main" id="{F032D01C-497F-EC1F-AD14-DD7005C00718}"/>
              </a:ext>
            </a:extLst>
          </p:cNvPr>
          <p:cNvSpPr/>
          <p:nvPr/>
        </p:nvSpPr>
        <p:spPr>
          <a:xfrm>
            <a:off x="4045176" y="5438433"/>
            <a:ext cx="2795159" cy="58212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i="1" dirty="0"/>
              <a:t>Upload of feedback questionnaire</a:t>
            </a:r>
          </a:p>
        </p:txBody>
      </p:sp>
      <p:sp>
        <p:nvSpPr>
          <p:cNvPr id="22" name="Rechteck 21">
            <a:extLst>
              <a:ext uri="{FF2B5EF4-FFF2-40B4-BE49-F238E27FC236}">
                <a16:creationId xmlns:a16="http://schemas.microsoft.com/office/drawing/2014/main" id="{403E725A-3109-7617-75DB-FF839C66D982}"/>
              </a:ext>
            </a:extLst>
          </p:cNvPr>
          <p:cNvSpPr/>
          <p:nvPr/>
        </p:nvSpPr>
        <p:spPr>
          <a:xfrm>
            <a:off x="4008118" y="1281057"/>
            <a:ext cx="2795159" cy="27758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dirty="0"/>
              <a:t>User enters:</a:t>
            </a:r>
          </a:p>
        </p:txBody>
      </p:sp>
      <p:sp>
        <p:nvSpPr>
          <p:cNvPr id="23" name="Rechteck 22">
            <a:extLst>
              <a:ext uri="{FF2B5EF4-FFF2-40B4-BE49-F238E27FC236}">
                <a16:creationId xmlns:a16="http://schemas.microsoft.com/office/drawing/2014/main" id="{02CA147D-4B4A-A9A4-5383-25E1608E803B}"/>
              </a:ext>
            </a:extLst>
          </p:cNvPr>
          <p:cNvSpPr/>
          <p:nvPr/>
        </p:nvSpPr>
        <p:spPr>
          <a:xfrm>
            <a:off x="8393084" y="5569778"/>
            <a:ext cx="3210791" cy="582126"/>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Views/downloads feedback questionnaire</a:t>
            </a:r>
          </a:p>
        </p:txBody>
      </p:sp>
      <p:sp>
        <p:nvSpPr>
          <p:cNvPr id="24" name="Rechteck 23">
            <a:extLst>
              <a:ext uri="{FF2B5EF4-FFF2-40B4-BE49-F238E27FC236}">
                <a16:creationId xmlns:a16="http://schemas.microsoft.com/office/drawing/2014/main" id="{A8BF679F-24B7-4884-1B2D-D2AA604D4010}"/>
              </a:ext>
            </a:extLst>
          </p:cNvPr>
          <p:cNvSpPr/>
          <p:nvPr/>
        </p:nvSpPr>
        <p:spPr>
          <a:xfrm>
            <a:off x="8393084" y="4919487"/>
            <a:ext cx="3210791" cy="505688"/>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Views/downloads feedback system</a:t>
            </a:r>
          </a:p>
        </p:txBody>
      </p:sp>
    </p:spTree>
    <p:extLst>
      <p:ext uri="{BB962C8B-B14F-4D97-AF65-F5344CB8AC3E}">
        <p14:creationId xmlns:p14="http://schemas.microsoft.com/office/powerpoint/2010/main" val="35606645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hink-cell data - do not delete" hidden="1">
            <a:extLst>
              <a:ext uri="{FF2B5EF4-FFF2-40B4-BE49-F238E27FC236}">
                <a16:creationId xmlns:a16="http://schemas.microsoft.com/office/drawing/2014/main" id="{B00E8297-EFAC-5D26-67B1-F6C84A45BCD8}"/>
              </a:ext>
            </a:extLst>
          </p:cNvPr>
          <p:cNvGraphicFramePr>
            <a:graphicFrameLocks noChangeAspect="1"/>
          </p:cNvGraphicFramePr>
          <p:nvPr>
            <p:custDataLst>
              <p:tags r:id="rId1"/>
            </p:custDataLst>
            <p:extLst>
              <p:ext uri="{D42A27DB-BD31-4B8C-83A1-F6EECF244321}">
                <p14:modId xmlns:p14="http://schemas.microsoft.com/office/powerpoint/2010/main" val="265161828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3" name="think-cell data - do not delete" hidden="1">
                        <a:extLst>
                          <a:ext uri="{FF2B5EF4-FFF2-40B4-BE49-F238E27FC236}">
                            <a16:creationId xmlns:a16="http://schemas.microsoft.com/office/drawing/2014/main" id="{B00E8297-EFAC-5D26-67B1-F6C84A45BCD8}"/>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9AC008DA-2AE6-D835-4779-CFD0007E51E5}"/>
              </a:ext>
            </a:extLst>
          </p:cNvPr>
          <p:cNvSpPr>
            <a:spLocks noGrp="1"/>
          </p:cNvSpPr>
          <p:nvPr>
            <p:ph type="title"/>
          </p:nvPr>
        </p:nvSpPr>
        <p:spPr/>
        <p:txBody>
          <a:bodyPr vert="horz"/>
          <a:lstStyle/>
          <a:p>
            <a:r>
              <a:rPr lang="en-GB" dirty="0"/>
              <a:t>Material Assessment</a:t>
            </a:r>
          </a:p>
        </p:txBody>
      </p:sp>
      <p:sp>
        <p:nvSpPr>
          <p:cNvPr id="7" name="Inhaltsplatzhalter 6">
            <a:extLst>
              <a:ext uri="{FF2B5EF4-FFF2-40B4-BE49-F238E27FC236}">
                <a16:creationId xmlns:a16="http://schemas.microsoft.com/office/drawing/2014/main" id="{C40E6590-99B1-55B4-0139-48E2AA242FA6}"/>
              </a:ext>
            </a:extLst>
          </p:cNvPr>
          <p:cNvSpPr>
            <a:spLocks noGrp="1"/>
          </p:cNvSpPr>
          <p:nvPr>
            <p:ph idx="1"/>
          </p:nvPr>
        </p:nvSpPr>
        <p:spPr/>
        <p:txBody>
          <a:bodyPr/>
          <a:lstStyle/>
          <a:p>
            <a:pPr marL="457200" indent="-457200">
              <a:buFont typeface="+mj-lt"/>
              <a:buAutoNum type="arabicPeriod"/>
            </a:pPr>
            <a:r>
              <a:rPr lang="en-GB" dirty="0"/>
              <a:t>Upload of Material</a:t>
            </a:r>
          </a:p>
          <a:p>
            <a:pPr marL="457200" indent="-457200">
              <a:buFont typeface="+mj-lt"/>
              <a:buAutoNum type="arabicPeriod"/>
            </a:pPr>
            <a:r>
              <a:rPr lang="en-GB" dirty="0"/>
              <a:t>Expert Assignment</a:t>
            </a:r>
          </a:p>
          <a:p>
            <a:pPr marL="457200" indent="-457200">
              <a:buFont typeface="+mj-lt"/>
              <a:buAutoNum type="arabicPeriod"/>
            </a:pPr>
            <a:r>
              <a:rPr lang="en-GB" dirty="0"/>
              <a:t>Expert Analysis</a:t>
            </a:r>
          </a:p>
          <a:p>
            <a:pPr marL="457200" indent="-457200">
              <a:buFont typeface="+mj-lt"/>
              <a:buAutoNum type="arabicPeriod"/>
            </a:pPr>
            <a:r>
              <a:rPr lang="en-GB" dirty="0"/>
              <a:t>Expert Feedback</a:t>
            </a:r>
          </a:p>
          <a:p>
            <a:pPr marL="457200" indent="-457200">
              <a:buFont typeface="+mj-lt"/>
              <a:buAutoNum type="arabicPeriod"/>
            </a:pPr>
            <a:endParaRPr lang="en-GB" dirty="0"/>
          </a:p>
        </p:txBody>
      </p:sp>
    </p:spTree>
    <p:extLst>
      <p:ext uri="{BB962C8B-B14F-4D97-AF65-F5344CB8AC3E}">
        <p14:creationId xmlns:p14="http://schemas.microsoft.com/office/powerpoint/2010/main" val="22341474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442E9E0D-9B9E-4B21-8FF3-41BB0CC6BC0F}"/>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25" imgH="424" progId="TCLayout.ActiveDocument.1">
                  <p:embed/>
                </p:oleObj>
              </mc:Choice>
              <mc:Fallback>
                <p:oleObj name="think-cell Folie" r:id="rId4" imgW="425" imgH="424" progId="TCLayout.ActiveDocument.1">
                  <p:embed/>
                  <p:pic>
                    <p:nvPicPr>
                      <p:cNvPr id="4" name="think-cell data - do not delete" hidden="1">
                        <a:extLst>
                          <a:ext uri="{FF2B5EF4-FFF2-40B4-BE49-F238E27FC236}">
                            <a16:creationId xmlns:a16="http://schemas.microsoft.com/office/drawing/2014/main" id="{442E9E0D-9B9E-4B21-8FF3-41BB0CC6BC0F}"/>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43BAF4AE-90B0-C432-55D3-AB639DA818CE}"/>
              </a:ext>
            </a:extLst>
          </p:cNvPr>
          <p:cNvSpPr>
            <a:spLocks noGrp="1"/>
          </p:cNvSpPr>
          <p:nvPr>
            <p:ph type="title"/>
          </p:nvPr>
        </p:nvSpPr>
        <p:spPr/>
        <p:txBody>
          <a:bodyPr vert="horz"/>
          <a:lstStyle/>
          <a:p>
            <a:r>
              <a:rPr lang="en-GB" dirty="0"/>
              <a:t>Material Assessment</a:t>
            </a:r>
          </a:p>
        </p:txBody>
      </p:sp>
      <p:pic>
        <p:nvPicPr>
          <p:cNvPr id="5" name="Grafik 4">
            <a:extLst>
              <a:ext uri="{FF2B5EF4-FFF2-40B4-BE49-F238E27FC236}">
                <a16:creationId xmlns:a16="http://schemas.microsoft.com/office/drawing/2014/main" id="{28BC518F-F84B-82B9-8358-7157AC42FAD5}"/>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097280" y="1110344"/>
            <a:ext cx="8354057" cy="4857837"/>
          </a:xfrm>
          <a:prstGeom prst="rect">
            <a:avLst/>
          </a:prstGeom>
          <a:noFill/>
          <a:ln>
            <a:solidFill>
              <a:schemeClr val="tx1"/>
            </a:solidFill>
          </a:ln>
        </p:spPr>
      </p:pic>
      <p:sp>
        <p:nvSpPr>
          <p:cNvPr id="6" name="Ellipse 5">
            <a:extLst>
              <a:ext uri="{FF2B5EF4-FFF2-40B4-BE49-F238E27FC236}">
                <a16:creationId xmlns:a16="http://schemas.microsoft.com/office/drawing/2014/main" id="{7FF71379-219D-41FB-2152-F123B9028404}"/>
              </a:ext>
            </a:extLst>
          </p:cNvPr>
          <p:cNvSpPr/>
          <p:nvPr/>
        </p:nvSpPr>
        <p:spPr>
          <a:xfrm>
            <a:off x="2983936" y="3624456"/>
            <a:ext cx="1092764" cy="1007653"/>
          </a:xfrm>
          <a:prstGeom prst="ellipse">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Tree>
    <p:extLst>
      <p:ext uri="{BB962C8B-B14F-4D97-AF65-F5344CB8AC3E}">
        <p14:creationId xmlns:p14="http://schemas.microsoft.com/office/powerpoint/2010/main" val="21957431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0DF263CF-588F-3AE9-2F29-021647861E8E}"/>
              </a:ext>
            </a:extLst>
          </p:cNvPr>
          <p:cNvGraphicFramePr>
            <a:graphicFrameLocks noChangeAspect="1"/>
          </p:cNvGraphicFramePr>
          <p:nvPr>
            <p:custDataLst>
              <p:tags r:id="rId1"/>
            </p:custDataLst>
            <p:extLst>
              <p:ext uri="{D42A27DB-BD31-4B8C-83A1-F6EECF244321}">
                <p14:modId xmlns:p14="http://schemas.microsoft.com/office/powerpoint/2010/main" val="2913262900"/>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94FB0253-34C1-0FE3-C6B7-91405FF1F501}"/>
              </a:ext>
            </a:extLst>
          </p:cNvPr>
          <p:cNvSpPr>
            <a:spLocks noGrp="1"/>
          </p:cNvSpPr>
          <p:nvPr>
            <p:ph type="title"/>
          </p:nvPr>
        </p:nvSpPr>
        <p:spPr/>
        <p:txBody>
          <a:bodyPr vert="horz">
            <a:normAutofit fontScale="90000"/>
          </a:bodyPr>
          <a:lstStyle/>
          <a:p>
            <a:r>
              <a:rPr lang="en-GB" dirty="0"/>
              <a:t>3. Expert Analysis</a:t>
            </a:r>
            <a:br>
              <a:rPr lang="en-GB" dirty="0"/>
            </a:br>
            <a:r>
              <a:rPr lang="en-GB" dirty="0">
                <a:solidFill>
                  <a:schemeClr val="tx1">
                    <a:lumMod val="50000"/>
                    <a:lumOff val="50000"/>
                  </a:schemeClr>
                </a:solidFill>
              </a:rPr>
              <a:t>Example</a:t>
            </a:r>
          </a:p>
        </p:txBody>
      </p:sp>
      <p:sp>
        <p:nvSpPr>
          <p:cNvPr id="9" name="Rechteck 8">
            <a:extLst>
              <a:ext uri="{FF2B5EF4-FFF2-40B4-BE49-F238E27FC236}">
                <a16:creationId xmlns:a16="http://schemas.microsoft.com/office/drawing/2014/main" id="{0BF2D5EB-45FF-6970-A574-8A3B6F967358}"/>
              </a:ext>
            </a:extLst>
          </p:cNvPr>
          <p:cNvSpPr/>
          <p:nvPr/>
        </p:nvSpPr>
        <p:spPr>
          <a:xfrm>
            <a:off x="1097280" y="1572635"/>
            <a:ext cx="3210791" cy="495300"/>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Opens link to Institution’s Website</a:t>
            </a:r>
          </a:p>
        </p:txBody>
      </p:sp>
      <p:sp>
        <p:nvSpPr>
          <p:cNvPr id="10" name="Rechteck 9">
            <a:extLst>
              <a:ext uri="{FF2B5EF4-FFF2-40B4-BE49-F238E27FC236}">
                <a16:creationId xmlns:a16="http://schemas.microsoft.com/office/drawing/2014/main" id="{A35D66EC-5E38-965E-EF91-AD9FE521D168}"/>
              </a:ext>
            </a:extLst>
          </p:cNvPr>
          <p:cNvSpPr/>
          <p:nvPr/>
        </p:nvSpPr>
        <p:spPr>
          <a:xfrm>
            <a:off x="1097281" y="2186301"/>
            <a:ext cx="3210791" cy="281299"/>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Opens link to Institution blog</a:t>
            </a:r>
          </a:p>
        </p:txBody>
      </p:sp>
      <p:sp>
        <p:nvSpPr>
          <p:cNvPr id="11" name="Rechteck 10">
            <a:extLst>
              <a:ext uri="{FF2B5EF4-FFF2-40B4-BE49-F238E27FC236}">
                <a16:creationId xmlns:a16="http://schemas.microsoft.com/office/drawing/2014/main" id="{44C2A9D0-0F31-5C0F-D625-F8BAAC430B7D}"/>
              </a:ext>
            </a:extLst>
          </p:cNvPr>
          <p:cNvSpPr/>
          <p:nvPr/>
        </p:nvSpPr>
        <p:spPr>
          <a:xfrm>
            <a:off x="1097283" y="2586596"/>
            <a:ext cx="3210791" cy="505688"/>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Opens link to Institution Newsletter</a:t>
            </a:r>
          </a:p>
        </p:txBody>
      </p:sp>
      <p:sp>
        <p:nvSpPr>
          <p:cNvPr id="12" name="Rechteck 11">
            <a:extLst>
              <a:ext uri="{FF2B5EF4-FFF2-40B4-BE49-F238E27FC236}">
                <a16:creationId xmlns:a16="http://schemas.microsoft.com/office/drawing/2014/main" id="{8404CC59-4CC0-9CFF-3084-3E3E73840144}"/>
              </a:ext>
            </a:extLst>
          </p:cNvPr>
          <p:cNvSpPr/>
          <p:nvPr/>
        </p:nvSpPr>
        <p:spPr>
          <a:xfrm>
            <a:off x="1097282" y="1110344"/>
            <a:ext cx="3210791" cy="332277"/>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dirty="0"/>
              <a:t>Evaluator:</a:t>
            </a:r>
          </a:p>
        </p:txBody>
      </p:sp>
      <p:sp>
        <p:nvSpPr>
          <p:cNvPr id="13" name="Rechteck 12">
            <a:extLst>
              <a:ext uri="{FF2B5EF4-FFF2-40B4-BE49-F238E27FC236}">
                <a16:creationId xmlns:a16="http://schemas.microsoft.com/office/drawing/2014/main" id="{D68CE2D5-37BD-8BF0-F061-86A02EFD6520}"/>
              </a:ext>
            </a:extLst>
          </p:cNvPr>
          <p:cNvSpPr/>
          <p:nvPr/>
        </p:nvSpPr>
        <p:spPr>
          <a:xfrm>
            <a:off x="1097280" y="3211280"/>
            <a:ext cx="3210791" cy="495300"/>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Views/downloads institutional policies</a:t>
            </a:r>
          </a:p>
        </p:txBody>
      </p:sp>
      <p:sp>
        <p:nvSpPr>
          <p:cNvPr id="14" name="Rechteck 13">
            <a:extLst>
              <a:ext uri="{FF2B5EF4-FFF2-40B4-BE49-F238E27FC236}">
                <a16:creationId xmlns:a16="http://schemas.microsoft.com/office/drawing/2014/main" id="{F6AF5217-ACE5-DB53-B178-857AEEB10E0E}"/>
              </a:ext>
            </a:extLst>
          </p:cNvPr>
          <p:cNvSpPr/>
          <p:nvPr/>
        </p:nvSpPr>
        <p:spPr>
          <a:xfrm>
            <a:off x="1097280" y="3825576"/>
            <a:ext cx="3210791" cy="281299"/>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Views/downloads curriculum</a:t>
            </a:r>
          </a:p>
        </p:txBody>
      </p:sp>
      <p:sp>
        <p:nvSpPr>
          <p:cNvPr id="15" name="Rechteck 14">
            <a:extLst>
              <a:ext uri="{FF2B5EF4-FFF2-40B4-BE49-F238E27FC236}">
                <a16:creationId xmlns:a16="http://schemas.microsoft.com/office/drawing/2014/main" id="{6DFBD7A6-A719-B4D6-61B1-63795329A64A}"/>
              </a:ext>
            </a:extLst>
          </p:cNvPr>
          <p:cNvSpPr/>
          <p:nvPr/>
        </p:nvSpPr>
        <p:spPr>
          <a:xfrm>
            <a:off x="1097280" y="4225871"/>
            <a:ext cx="3210791" cy="505688"/>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Opens link to student support system</a:t>
            </a:r>
          </a:p>
        </p:txBody>
      </p:sp>
      <p:sp>
        <p:nvSpPr>
          <p:cNvPr id="16" name="Rechteck 15">
            <a:extLst>
              <a:ext uri="{FF2B5EF4-FFF2-40B4-BE49-F238E27FC236}">
                <a16:creationId xmlns:a16="http://schemas.microsoft.com/office/drawing/2014/main" id="{67270459-935F-51E8-0945-7ED33874A4EE}"/>
              </a:ext>
            </a:extLst>
          </p:cNvPr>
          <p:cNvSpPr/>
          <p:nvPr/>
        </p:nvSpPr>
        <p:spPr>
          <a:xfrm>
            <a:off x="1097280" y="5475239"/>
            <a:ext cx="3210791" cy="582126"/>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Views/downloads feedback questionnaire</a:t>
            </a:r>
          </a:p>
        </p:txBody>
      </p:sp>
      <p:sp>
        <p:nvSpPr>
          <p:cNvPr id="17" name="Rechteck 16">
            <a:extLst>
              <a:ext uri="{FF2B5EF4-FFF2-40B4-BE49-F238E27FC236}">
                <a16:creationId xmlns:a16="http://schemas.microsoft.com/office/drawing/2014/main" id="{E3C32295-6875-0B10-18A8-9E622A91E14A}"/>
              </a:ext>
            </a:extLst>
          </p:cNvPr>
          <p:cNvSpPr/>
          <p:nvPr/>
        </p:nvSpPr>
        <p:spPr>
          <a:xfrm>
            <a:off x="1097280" y="4850555"/>
            <a:ext cx="3210791" cy="505688"/>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i="1" dirty="0"/>
              <a:t>Views/downloads feedback system</a:t>
            </a:r>
          </a:p>
        </p:txBody>
      </p:sp>
      <p:sp>
        <p:nvSpPr>
          <p:cNvPr id="18" name="Pfeil: nach rechts 17">
            <a:extLst>
              <a:ext uri="{FF2B5EF4-FFF2-40B4-BE49-F238E27FC236}">
                <a16:creationId xmlns:a16="http://schemas.microsoft.com/office/drawing/2014/main" id="{9955C908-CB53-3082-85B5-D4C7D42572B7}"/>
              </a:ext>
            </a:extLst>
          </p:cNvPr>
          <p:cNvSpPr/>
          <p:nvPr/>
        </p:nvSpPr>
        <p:spPr>
          <a:xfrm>
            <a:off x="4915937" y="3174422"/>
            <a:ext cx="540328" cy="509155"/>
          </a:xfrm>
          <a:prstGeom prst="rightArrow">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endParaRPr lang="en-GB"/>
          </a:p>
        </p:txBody>
      </p:sp>
      <p:sp>
        <p:nvSpPr>
          <p:cNvPr id="19" name="Rechteck 18">
            <a:extLst>
              <a:ext uri="{FF2B5EF4-FFF2-40B4-BE49-F238E27FC236}">
                <a16:creationId xmlns:a16="http://schemas.microsoft.com/office/drawing/2014/main" id="{C70A2FCB-7895-AF0A-BB68-F5AF541C2BF3}"/>
              </a:ext>
            </a:extLst>
          </p:cNvPr>
          <p:cNvSpPr/>
          <p:nvPr/>
        </p:nvSpPr>
        <p:spPr>
          <a:xfrm>
            <a:off x="6064132" y="1572635"/>
            <a:ext cx="3210791" cy="495300"/>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Analyses Institution’s Website</a:t>
            </a:r>
          </a:p>
        </p:txBody>
      </p:sp>
      <p:sp>
        <p:nvSpPr>
          <p:cNvPr id="20" name="Rechteck 19">
            <a:extLst>
              <a:ext uri="{FF2B5EF4-FFF2-40B4-BE49-F238E27FC236}">
                <a16:creationId xmlns:a16="http://schemas.microsoft.com/office/drawing/2014/main" id="{CD1F449D-5D42-A7ED-CA95-B03C676FFEB0}"/>
              </a:ext>
            </a:extLst>
          </p:cNvPr>
          <p:cNvSpPr/>
          <p:nvPr/>
        </p:nvSpPr>
        <p:spPr>
          <a:xfrm>
            <a:off x="6064133" y="2186301"/>
            <a:ext cx="3210791" cy="281299"/>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Analyses Institution blog</a:t>
            </a:r>
          </a:p>
        </p:txBody>
      </p:sp>
      <p:sp>
        <p:nvSpPr>
          <p:cNvPr id="21" name="Rechteck 20">
            <a:extLst>
              <a:ext uri="{FF2B5EF4-FFF2-40B4-BE49-F238E27FC236}">
                <a16:creationId xmlns:a16="http://schemas.microsoft.com/office/drawing/2014/main" id="{CA26CD28-C978-51E7-C5BA-1F7BF4777514}"/>
              </a:ext>
            </a:extLst>
          </p:cNvPr>
          <p:cNvSpPr/>
          <p:nvPr/>
        </p:nvSpPr>
        <p:spPr>
          <a:xfrm>
            <a:off x="6064135" y="2586596"/>
            <a:ext cx="3210791" cy="50568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Analyses Institution Newsletter</a:t>
            </a:r>
          </a:p>
        </p:txBody>
      </p:sp>
      <p:sp>
        <p:nvSpPr>
          <p:cNvPr id="22" name="Rechteck 21">
            <a:extLst>
              <a:ext uri="{FF2B5EF4-FFF2-40B4-BE49-F238E27FC236}">
                <a16:creationId xmlns:a16="http://schemas.microsoft.com/office/drawing/2014/main" id="{E13C0999-5A1F-1059-A36F-6D89511ABBA0}"/>
              </a:ext>
            </a:extLst>
          </p:cNvPr>
          <p:cNvSpPr/>
          <p:nvPr/>
        </p:nvSpPr>
        <p:spPr>
          <a:xfrm>
            <a:off x="6064134" y="1110344"/>
            <a:ext cx="3210791" cy="332277"/>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dirty="0"/>
              <a:t>Evaluator:</a:t>
            </a:r>
          </a:p>
        </p:txBody>
      </p:sp>
      <p:sp>
        <p:nvSpPr>
          <p:cNvPr id="23" name="Rechteck 22">
            <a:extLst>
              <a:ext uri="{FF2B5EF4-FFF2-40B4-BE49-F238E27FC236}">
                <a16:creationId xmlns:a16="http://schemas.microsoft.com/office/drawing/2014/main" id="{C184CD63-24DE-1CAC-FD17-67663B5134A2}"/>
              </a:ext>
            </a:extLst>
          </p:cNvPr>
          <p:cNvSpPr/>
          <p:nvPr/>
        </p:nvSpPr>
        <p:spPr>
          <a:xfrm>
            <a:off x="6064132" y="3211280"/>
            <a:ext cx="3210791" cy="495300"/>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Analyses institutional policies</a:t>
            </a:r>
          </a:p>
        </p:txBody>
      </p:sp>
      <p:sp>
        <p:nvSpPr>
          <p:cNvPr id="24" name="Rechteck 23">
            <a:extLst>
              <a:ext uri="{FF2B5EF4-FFF2-40B4-BE49-F238E27FC236}">
                <a16:creationId xmlns:a16="http://schemas.microsoft.com/office/drawing/2014/main" id="{5BB7D963-D71A-742A-C159-E30D5B7EDDCD}"/>
              </a:ext>
            </a:extLst>
          </p:cNvPr>
          <p:cNvSpPr/>
          <p:nvPr/>
        </p:nvSpPr>
        <p:spPr>
          <a:xfrm>
            <a:off x="6064132" y="3825576"/>
            <a:ext cx="3210791" cy="281299"/>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Analyses curriculum</a:t>
            </a:r>
          </a:p>
        </p:txBody>
      </p:sp>
      <p:sp>
        <p:nvSpPr>
          <p:cNvPr id="25" name="Rechteck 24">
            <a:extLst>
              <a:ext uri="{FF2B5EF4-FFF2-40B4-BE49-F238E27FC236}">
                <a16:creationId xmlns:a16="http://schemas.microsoft.com/office/drawing/2014/main" id="{C8F3E6F5-AA35-AA49-5560-BADBBF156A45}"/>
              </a:ext>
            </a:extLst>
          </p:cNvPr>
          <p:cNvSpPr/>
          <p:nvPr/>
        </p:nvSpPr>
        <p:spPr>
          <a:xfrm>
            <a:off x="6064132" y="4225871"/>
            <a:ext cx="3210791" cy="50568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Analyses student support system</a:t>
            </a:r>
          </a:p>
        </p:txBody>
      </p:sp>
      <p:sp>
        <p:nvSpPr>
          <p:cNvPr id="26" name="Rechteck 25">
            <a:extLst>
              <a:ext uri="{FF2B5EF4-FFF2-40B4-BE49-F238E27FC236}">
                <a16:creationId xmlns:a16="http://schemas.microsoft.com/office/drawing/2014/main" id="{65EA9D80-ED6E-F815-4B9D-10D911C7BDB1}"/>
              </a:ext>
            </a:extLst>
          </p:cNvPr>
          <p:cNvSpPr/>
          <p:nvPr/>
        </p:nvSpPr>
        <p:spPr>
          <a:xfrm>
            <a:off x="6064132" y="5475239"/>
            <a:ext cx="3210791" cy="582126"/>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Analyses feedback questionnaire</a:t>
            </a:r>
          </a:p>
        </p:txBody>
      </p:sp>
      <p:sp>
        <p:nvSpPr>
          <p:cNvPr id="27" name="Rechteck 26">
            <a:extLst>
              <a:ext uri="{FF2B5EF4-FFF2-40B4-BE49-F238E27FC236}">
                <a16:creationId xmlns:a16="http://schemas.microsoft.com/office/drawing/2014/main" id="{E24BC25A-6A5D-8B82-9439-B181652776D2}"/>
              </a:ext>
            </a:extLst>
          </p:cNvPr>
          <p:cNvSpPr/>
          <p:nvPr/>
        </p:nvSpPr>
        <p:spPr>
          <a:xfrm>
            <a:off x="6064132" y="4850555"/>
            <a:ext cx="3210791" cy="50568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Analyses feedback system</a:t>
            </a:r>
          </a:p>
        </p:txBody>
      </p:sp>
    </p:spTree>
    <p:extLst>
      <p:ext uri="{BB962C8B-B14F-4D97-AF65-F5344CB8AC3E}">
        <p14:creationId xmlns:p14="http://schemas.microsoft.com/office/powerpoint/2010/main" val="856368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442E9E0D-9B9E-4B21-8FF3-41BB0CC6BC0F}"/>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25" imgH="424" progId="TCLayout.ActiveDocument.1">
                  <p:embed/>
                </p:oleObj>
              </mc:Choice>
              <mc:Fallback>
                <p:oleObj name="think-cell Folie" r:id="rId4" imgW="425" imgH="424" progId="TCLayout.ActiveDocument.1">
                  <p:embed/>
                  <p:pic>
                    <p:nvPicPr>
                      <p:cNvPr id="4" name="think-cell data - do not delete" hidden="1">
                        <a:extLst>
                          <a:ext uri="{FF2B5EF4-FFF2-40B4-BE49-F238E27FC236}">
                            <a16:creationId xmlns:a16="http://schemas.microsoft.com/office/drawing/2014/main" id="{442E9E0D-9B9E-4B21-8FF3-41BB0CC6BC0F}"/>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43BAF4AE-90B0-C432-55D3-AB639DA818CE}"/>
              </a:ext>
            </a:extLst>
          </p:cNvPr>
          <p:cNvSpPr>
            <a:spLocks noGrp="1"/>
          </p:cNvSpPr>
          <p:nvPr>
            <p:ph type="title"/>
          </p:nvPr>
        </p:nvSpPr>
        <p:spPr/>
        <p:txBody>
          <a:bodyPr vert="horz"/>
          <a:lstStyle/>
          <a:p>
            <a:r>
              <a:rPr lang="en-GB" dirty="0"/>
              <a:t>Material Assessment</a:t>
            </a:r>
          </a:p>
        </p:txBody>
      </p:sp>
      <p:pic>
        <p:nvPicPr>
          <p:cNvPr id="5" name="Grafik 4">
            <a:extLst>
              <a:ext uri="{FF2B5EF4-FFF2-40B4-BE49-F238E27FC236}">
                <a16:creationId xmlns:a16="http://schemas.microsoft.com/office/drawing/2014/main" id="{28BC518F-F84B-82B9-8358-7157AC42FAD5}"/>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097280" y="1110344"/>
            <a:ext cx="8354057" cy="4857837"/>
          </a:xfrm>
          <a:prstGeom prst="rect">
            <a:avLst/>
          </a:prstGeom>
          <a:noFill/>
          <a:ln>
            <a:solidFill>
              <a:schemeClr val="tx1"/>
            </a:solidFill>
          </a:ln>
        </p:spPr>
      </p:pic>
      <p:sp>
        <p:nvSpPr>
          <p:cNvPr id="6" name="Ellipse 5">
            <a:extLst>
              <a:ext uri="{FF2B5EF4-FFF2-40B4-BE49-F238E27FC236}">
                <a16:creationId xmlns:a16="http://schemas.microsoft.com/office/drawing/2014/main" id="{7FF71379-219D-41FB-2152-F123B9028404}"/>
              </a:ext>
            </a:extLst>
          </p:cNvPr>
          <p:cNvSpPr/>
          <p:nvPr/>
        </p:nvSpPr>
        <p:spPr>
          <a:xfrm>
            <a:off x="4727926" y="3611999"/>
            <a:ext cx="1092764" cy="1007653"/>
          </a:xfrm>
          <a:prstGeom prst="ellipse">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Tree>
    <p:extLst>
      <p:ext uri="{BB962C8B-B14F-4D97-AF65-F5344CB8AC3E}">
        <p14:creationId xmlns:p14="http://schemas.microsoft.com/office/powerpoint/2010/main" val="30155962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D26D970D-31AD-84B5-0A50-12AD1A677AC7}"/>
              </a:ext>
            </a:extLst>
          </p:cNvPr>
          <p:cNvGraphicFramePr>
            <a:graphicFrameLocks noChangeAspect="1"/>
          </p:cNvGraphicFramePr>
          <p:nvPr>
            <p:custDataLst>
              <p:tags r:id="rId1"/>
            </p:custDataLst>
            <p:extLst>
              <p:ext uri="{D42A27DB-BD31-4B8C-83A1-F6EECF244321}">
                <p14:modId xmlns:p14="http://schemas.microsoft.com/office/powerpoint/2010/main" val="2199178335"/>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D6515416-5A81-C0AF-BB5C-06AC319EA6ED}"/>
              </a:ext>
            </a:extLst>
          </p:cNvPr>
          <p:cNvSpPr>
            <a:spLocks noGrp="1"/>
          </p:cNvSpPr>
          <p:nvPr>
            <p:ph type="title"/>
          </p:nvPr>
        </p:nvSpPr>
        <p:spPr/>
        <p:txBody>
          <a:bodyPr vert="horz">
            <a:normAutofit fontScale="90000"/>
          </a:bodyPr>
          <a:lstStyle/>
          <a:p>
            <a:r>
              <a:rPr lang="en-GB" dirty="0"/>
              <a:t>4. Expert Feedback</a:t>
            </a:r>
            <a:br>
              <a:rPr lang="en-GB" dirty="0"/>
            </a:br>
            <a:r>
              <a:rPr lang="en-GB" dirty="0">
                <a:solidFill>
                  <a:schemeClr val="tx1">
                    <a:lumMod val="50000"/>
                    <a:lumOff val="50000"/>
                  </a:schemeClr>
                </a:solidFill>
              </a:rPr>
              <a:t>Example</a:t>
            </a:r>
          </a:p>
        </p:txBody>
      </p:sp>
      <p:sp>
        <p:nvSpPr>
          <p:cNvPr id="7" name="Rechteck 6">
            <a:extLst>
              <a:ext uri="{FF2B5EF4-FFF2-40B4-BE49-F238E27FC236}">
                <a16:creationId xmlns:a16="http://schemas.microsoft.com/office/drawing/2014/main" id="{13648857-0DF1-8035-9A47-D54F519F635A}"/>
              </a:ext>
            </a:extLst>
          </p:cNvPr>
          <p:cNvSpPr/>
          <p:nvPr/>
        </p:nvSpPr>
        <p:spPr>
          <a:xfrm>
            <a:off x="1097280" y="1581543"/>
            <a:ext cx="3210791" cy="495300"/>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Analyses Institution’s Website</a:t>
            </a:r>
          </a:p>
        </p:txBody>
      </p:sp>
      <p:sp>
        <p:nvSpPr>
          <p:cNvPr id="8" name="Rechteck 7">
            <a:extLst>
              <a:ext uri="{FF2B5EF4-FFF2-40B4-BE49-F238E27FC236}">
                <a16:creationId xmlns:a16="http://schemas.microsoft.com/office/drawing/2014/main" id="{FCCF1408-2937-F88A-210B-E36F11DA0F4D}"/>
              </a:ext>
            </a:extLst>
          </p:cNvPr>
          <p:cNvSpPr/>
          <p:nvPr/>
        </p:nvSpPr>
        <p:spPr>
          <a:xfrm>
            <a:off x="1097281" y="2195209"/>
            <a:ext cx="3210791" cy="281299"/>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Analyses Institution blog</a:t>
            </a:r>
          </a:p>
        </p:txBody>
      </p:sp>
      <p:sp>
        <p:nvSpPr>
          <p:cNvPr id="9" name="Rechteck 8">
            <a:extLst>
              <a:ext uri="{FF2B5EF4-FFF2-40B4-BE49-F238E27FC236}">
                <a16:creationId xmlns:a16="http://schemas.microsoft.com/office/drawing/2014/main" id="{9D5B9D85-D9C0-167F-CBD0-04350C8A2FC9}"/>
              </a:ext>
            </a:extLst>
          </p:cNvPr>
          <p:cNvSpPr/>
          <p:nvPr/>
        </p:nvSpPr>
        <p:spPr>
          <a:xfrm>
            <a:off x="1097283" y="2595504"/>
            <a:ext cx="3210791" cy="50568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Analyses Institution Newsletter</a:t>
            </a:r>
          </a:p>
        </p:txBody>
      </p:sp>
      <p:sp>
        <p:nvSpPr>
          <p:cNvPr id="10" name="Rechteck 9">
            <a:extLst>
              <a:ext uri="{FF2B5EF4-FFF2-40B4-BE49-F238E27FC236}">
                <a16:creationId xmlns:a16="http://schemas.microsoft.com/office/drawing/2014/main" id="{69DD576D-1027-E1DF-017D-E2478DD1992F}"/>
              </a:ext>
            </a:extLst>
          </p:cNvPr>
          <p:cNvSpPr/>
          <p:nvPr/>
        </p:nvSpPr>
        <p:spPr>
          <a:xfrm>
            <a:off x="1097282" y="1119252"/>
            <a:ext cx="3210791" cy="332277"/>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dirty="0"/>
              <a:t>Evaluator:</a:t>
            </a:r>
          </a:p>
        </p:txBody>
      </p:sp>
      <p:sp>
        <p:nvSpPr>
          <p:cNvPr id="11" name="Rechteck 10">
            <a:extLst>
              <a:ext uri="{FF2B5EF4-FFF2-40B4-BE49-F238E27FC236}">
                <a16:creationId xmlns:a16="http://schemas.microsoft.com/office/drawing/2014/main" id="{27C41E6D-AAA8-325A-3D20-B7FE5653BDA5}"/>
              </a:ext>
            </a:extLst>
          </p:cNvPr>
          <p:cNvSpPr/>
          <p:nvPr/>
        </p:nvSpPr>
        <p:spPr>
          <a:xfrm>
            <a:off x="1097280" y="3220188"/>
            <a:ext cx="3210791" cy="495300"/>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Analyses institutional policies</a:t>
            </a:r>
          </a:p>
        </p:txBody>
      </p:sp>
      <p:sp>
        <p:nvSpPr>
          <p:cNvPr id="12" name="Rechteck 11">
            <a:extLst>
              <a:ext uri="{FF2B5EF4-FFF2-40B4-BE49-F238E27FC236}">
                <a16:creationId xmlns:a16="http://schemas.microsoft.com/office/drawing/2014/main" id="{D68D11A3-947F-9EF9-F5D4-4656BF7417FF}"/>
              </a:ext>
            </a:extLst>
          </p:cNvPr>
          <p:cNvSpPr/>
          <p:nvPr/>
        </p:nvSpPr>
        <p:spPr>
          <a:xfrm>
            <a:off x="1097280" y="3834484"/>
            <a:ext cx="3210791" cy="281299"/>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Analyses curriculum</a:t>
            </a:r>
          </a:p>
        </p:txBody>
      </p:sp>
      <p:sp>
        <p:nvSpPr>
          <p:cNvPr id="13" name="Rechteck 12">
            <a:extLst>
              <a:ext uri="{FF2B5EF4-FFF2-40B4-BE49-F238E27FC236}">
                <a16:creationId xmlns:a16="http://schemas.microsoft.com/office/drawing/2014/main" id="{40AB8809-C929-55E5-FEF2-C238A0F12B3E}"/>
              </a:ext>
            </a:extLst>
          </p:cNvPr>
          <p:cNvSpPr/>
          <p:nvPr/>
        </p:nvSpPr>
        <p:spPr>
          <a:xfrm>
            <a:off x="1097280" y="4234779"/>
            <a:ext cx="3210791" cy="50568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Analyses student support system</a:t>
            </a:r>
          </a:p>
        </p:txBody>
      </p:sp>
      <p:sp>
        <p:nvSpPr>
          <p:cNvPr id="14" name="Rechteck 13">
            <a:extLst>
              <a:ext uri="{FF2B5EF4-FFF2-40B4-BE49-F238E27FC236}">
                <a16:creationId xmlns:a16="http://schemas.microsoft.com/office/drawing/2014/main" id="{C601F7C3-5A5C-EE75-6E7E-079B34927FC0}"/>
              </a:ext>
            </a:extLst>
          </p:cNvPr>
          <p:cNvSpPr/>
          <p:nvPr/>
        </p:nvSpPr>
        <p:spPr>
          <a:xfrm>
            <a:off x="1097280" y="5484147"/>
            <a:ext cx="3210791" cy="582126"/>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Analyses feedback questionnaire</a:t>
            </a:r>
          </a:p>
        </p:txBody>
      </p:sp>
      <p:sp>
        <p:nvSpPr>
          <p:cNvPr id="15" name="Rechteck 14">
            <a:extLst>
              <a:ext uri="{FF2B5EF4-FFF2-40B4-BE49-F238E27FC236}">
                <a16:creationId xmlns:a16="http://schemas.microsoft.com/office/drawing/2014/main" id="{742050AF-661C-79E0-0FA1-4C99E75A31A0}"/>
              </a:ext>
            </a:extLst>
          </p:cNvPr>
          <p:cNvSpPr/>
          <p:nvPr/>
        </p:nvSpPr>
        <p:spPr>
          <a:xfrm>
            <a:off x="1097280" y="4859463"/>
            <a:ext cx="3210791" cy="50568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i="1" dirty="0"/>
              <a:t>Analyses feedback system</a:t>
            </a:r>
          </a:p>
        </p:txBody>
      </p:sp>
      <p:sp>
        <p:nvSpPr>
          <p:cNvPr id="16" name="Rechteck 15">
            <a:extLst>
              <a:ext uri="{FF2B5EF4-FFF2-40B4-BE49-F238E27FC236}">
                <a16:creationId xmlns:a16="http://schemas.microsoft.com/office/drawing/2014/main" id="{EB4EDA38-F74D-312F-B8DD-927DC0EF7ABA}"/>
              </a:ext>
            </a:extLst>
          </p:cNvPr>
          <p:cNvSpPr/>
          <p:nvPr/>
        </p:nvSpPr>
        <p:spPr>
          <a:xfrm>
            <a:off x="5915198" y="1581543"/>
            <a:ext cx="3602873" cy="494670"/>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i="1" dirty="0"/>
              <a:t>Gives feedback on Institution’s Website</a:t>
            </a:r>
          </a:p>
        </p:txBody>
      </p:sp>
      <p:sp>
        <p:nvSpPr>
          <p:cNvPr id="17" name="Rechteck 16">
            <a:extLst>
              <a:ext uri="{FF2B5EF4-FFF2-40B4-BE49-F238E27FC236}">
                <a16:creationId xmlns:a16="http://schemas.microsoft.com/office/drawing/2014/main" id="{32000708-746F-A275-5262-1EF257C6E723}"/>
              </a:ext>
            </a:extLst>
          </p:cNvPr>
          <p:cNvSpPr/>
          <p:nvPr/>
        </p:nvSpPr>
        <p:spPr>
          <a:xfrm>
            <a:off x="5915199" y="2195209"/>
            <a:ext cx="3602874" cy="281299"/>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i="1" dirty="0"/>
              <a:t>Gives feedback on Institution blog</a:t>
            </a:r>
          </a:p>
        </p:txBody>
      </p:sp>
      <p:sp>
        <p:nvSpPr>
          <p:cNvPr id="18" name="Rechteck 17">
            <a:extLst>
              <a:ext uri="{FF2B5EF4-FFF2-40B4-BE49-F238E27FC236}">
                <a16:creationId xmlns:a16="http://schemas.microsoft.com/office/drawing/2014/main" id="{0388104E-3A03-3367-E686-085BCFF7FA4E}"/>
              </a:ext>
            </a:extLst>
          </p:cNvPr>
          <p:cNvSpPr/>
          <p:nvPr/>
        </p:nvSpPr>
        <p:spPr>
          <a:xfrm>
            <a:off x="5915201" y="2595504"/>
            <a:ext cx="3602870" cy="50568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i="1" dirty="0"/>
              <a:t>Gives feedback on Institution Newsletter</a:t>
            </a:r>
          </a:p>
        </p:txBody>
      </p:sp>
      <p:sp>
        <p:nvSpPr>
          <p:cNvPr id="19" name="Rechteck 18">
            <a:extLst>
              <a:ext uri="{FF2B5EF4-FFF2-40B4-BE49-F238E27FC236}">
                <a16:creationId xmlns:a16="http://schemas.microsoft.com/office/drawing/2014/main" id="{D137E687-B41B-2B36-8AE6-C79AE86DE13B}"/>
              </a:ext>
            </a:extLst>
          </p:cNvPr>
          <p:cNvSpPr/>
          <p:nvPr/>
        </p:nvSpPr>
        <p:spPr>
          <a:xfrm>
            <a:off x="5915200" y="1119252"/>
            <a:ext cx="3602873" cy="332277"/>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dirty="0"/>
              <a:t>Evaluator:</a:t>
            </a:r>
          </a:p>
        </p:txBody>
      </p:sp>
      <p:sp>
        <p:nvSpPr>
          <p:cNvPr id="20" name="Rechteck 19">
            <a:extLst>
              <a:ext uri="{FF2B5EF4-FFF2-40B4-BE49-F238E27FC236}">
                <a16:creationId xmlns:a16="http://schemas.microsoft.com/office/drawing/2014/main" id="{A7FA6EB6-8EB8-5CE7-99E2-95C40E2CEFEB}"/>
              </a:ext>
            </a:extLst>
          </p:cNvPr>
          <p:cNvSpPr/>
          <p:nvPr/>
        </p:nvSpPr>
        <p:spPr>
          <a:xfrm>
            <a:off x="5915198" y="3220188"/>
            <a:ext cx="3602870" cy="495300"/>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i="1" dirty="0"/>
              <a:t>Gives feedback on institutional policies</a:t>
            </a:r>
          </a:p>
        </p:txBody>
      </p:sp>
      <p:sp>
        <p:nvSpPr>
          <p:cNvPr id="21" name="Rechteck 20">
            <a:extLst>
              <a:ext uri="{FF2B5EF4-FFF2-40B4-BE49-F238E27FC236}">
                <a16:creationId xmlns:a16="http://schemas.microsoft.com/office/drawing/2014/main" id="{5326B488-A7CC-653C-401A-BAF6C8A36158}"/>
              </a:ext>
            </a:extLst>
          </p:cNvPr>
          <p:cNvSpPr/>
          <p:nvPr/>
        </p:nvSpPr>
        <p:spPr>
          <a:xfrm>
            <a:off x="5915198" y="3834484"/>
            <a:ext cx="3602870" cy="281299"/>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i="1" dirty="0"/>
              <a:t>Gives feedback on curriculum</a:t>
            </a:r>
          </a:p>
        </p:txBody>
      </p:sp>
      <p:sp>
        <p:nvSpPr>
          <p:cNvPr id="22" name="Rechteck 21">
            <a:extLst>
              <a:ext uri="{FF2B5EF4-FFF2-40B4-BE49-F238E27FC236}">
                <a16:creationId xmlns:a16="http://schemas.microsoft.com/office/drawing/2014/main" id="{E7EB1275-D837-7535-A1E5-84AB5C4F6BE5}"/>
              </a:ext>
            </a:extLst>
          </p:cNvPr>
          <p:cNvSpPr/>
          <p:nvPr/>
        </p:nvSpPr>
        <p:spPr>
          <a:xfrm>
            <a:off x="5915198" y="4234779"/>
            <a:ext cx="3602870" cy="50568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i="1" dirty="0"/>
              <a:t>Gives feedback on student support system</a:t>
            </a:r>
          </a:p>
        </p:txBody>
      </p:sp>
      <p:sp>
        <p:nvSpPr>
          <p:cNvPr id="23" name="Rechteck 22">
            <a:extLst>
              <a:ext uri="{FF2B5EF4-FFF2-40B4-BE49-F238E27FC236}">
                <a16:creationId xmlns:a16="http://schemas.microsoft.com/office/drawing/2014/main" id="{2F867941-1EA5-D4DD-7557-74A538510918}"/>
              </a:ext>
            </a:extLst>
          </p:cNvPr>
          <p:cNvSpPr/>
          <p:nvPr/>
        </p:nvSpPr>
        <p:spPr>
          <a:xfrm>
            <a:off x="5915199" y="5484147"/>
            <a:ext cx="3602870" cy="582126"/>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i="1" dirty="0"/>
              <a:t>Gives feedback on feedback questionnaire</a:t>
            </a:r>
          </a:p>
        </p:txBody>
      </p:sp>
      <p:sp>
        <p:nvSpPr>
          <p:cNvPr id="24" name="Rechteck 23">
            <a:extLst>
              <a:ext uri="{FF2B5EF4-FFF2-40B4-BE49-F238E27FC236}">
                <a16:creationId xmlns:a16="http://schemas.microsoft.com/office/drawing/2014/main" id="{9B352036-A607-DA7A-FEF4-56912DCCBCF8}"/>
              </a:ext>
            </a:extLst>
          </p:cNvPr>
          <p:cNvSpPr/>
          <p:nvPr/>
        </p:nvSpPr>
        <p:spPr>
          <a:xfrm>
            <a:off x="5915198" y="4859463"/>
            <a:ext cx="3602870" cy="50568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i="1" dirty="0"/>
              <a:t>Gives feedback on feedback system</a:t>
            </a:r>
          </a:p>
        </p:txBody>
      </p:sp>
      <p:sp>
        <p:nvSpPr>
          <p:cNvPr id="25" name="Pfeil: nach rechts 24">
            <a:extLst>
              <a:ext uri="{FF2B5EF4-FFF2-40B4-BE49-F238E27FC236}">
                <a16:creationId xmlns:a16="http://schemas.microsoft.com/office/drawing/2014/main" id="{F01B24C1-67EC-C09A-E558-F8A295B1B519}"/>
              </a:ext>
            </a:extLst>
          </p:cNvPr>
          <p:cNvSpPr/>
          <p:nvPr/>
        </p:nvSpPr>
        <p:spPr>
          <a:xfrm>
            <a:off x="4915937" y="3174422"/>
            <a:ext cx="540328" cy="509155"/>
          </a:xfrm>
          <a:prstGeom prst="rightArrow">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endParaRPr lang="en-GB"/>
          </a:p>
        </p:txBody>
      </p:sp>
      <p:sp>
        <p:nvSpPr>
          <p:cNvPr id="27" name="Rechteck 26">
            <a:extLst>
              <a:ext uri="{FF2B5EF4-FFF2-40B4-BE49-F238E27FC236}">
                <a16:creationId xmlns:a16="http://schemas.microsoft.com/office/drawing/2014/main" id="{EFC0F9E8-1A07-816F-AB6A-E9F591DD032E}"/>
              </a:ext>
            </a:extLst>
          </p:cNvPr>
          <p:cNvSpPr/>
          <p:nvPr/>
        </p:nvSpPr>
        <p:spPr>
          <a:xfrm>
            <a:off x="10148625" y="2496533"/>
            <a:ext cx="1423905" cy="2243934"/>
          </a:xfrm>
          <a:prstGeom prst="rect">
            <a:avLst/>
          </a:prstGeom>
          <a:ln>
            <a:solidFill>
              <a:srgbClr val="FF0000"/>
            </a:solidFill>
          </a:ln>
        </p:spPr>
        <p:style>
          <a:lnRef idx="3">
            <a:schemeClr val="lt1"/>
          </a:lnRef>
          <a:fillRef idx="1">
            <a:schemeClr val="accent4"/>
          </a:fillRef>
          <a:effectRef idx="1">
            <a:schemeClr val="accent4"/>
          </a:effectRef>
          <a:fontRef idx="minor">
            <a:schemeClr val="lt1"/>
          </a:fontRef>
        </p:style>
        <p:txBody>
          <a:bodyPr rtlCol="0" anchor="ctr"/>
          <a:lstStyle/>
          <a:p>
            <a:pPr algn="ctr"/>
            <a:r>
              <a:rPr lang="en-GB" i="1" dirty="0"/>
              <a:t>The evaluator can send a notification if materials are missing</a:t>
            </a:r>
          </a:p>
        </p:txBody>
      </p:sp>
    </p:spTree>
    <p:extLst>
      <p:ext uri="{BB962C8B-B14F-4D97-AF65-F5344CB8AC3E}">
        <p14:creationId xmlns:p14="http://schemas.microsoft.com/office/powerpoint/2010/main" val="68560074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D26D970D-31AD-84B5-0A50-12AD1A677AC7}"/>
              </a:ext>
            </a:extLst>
          </p:cNvPr>
          <p:cNvGraphicFramePr>
            <a:graphicFrameLocks noChangeAspect="1"/>
          </p:cNvGraphicFramePr>
          <p:nvPr>
            <p:custDataLst>
              <p:tags r:id="rId1"/>
            </p:custDataLst>
            <p:extLst>
              <p:ext uri="{D42A27DB-BD31-4B8C-83A1-F6EECF244321}">
                <p14:modId xmlns:p14="http://schemas.microsoft.com/office/powerpoint/2010/main" val="3744804269"/>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D26D970D-31AD-84B5-0A50-12AD1A677AC7}"/>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D6515416-5A81-C0AF-BB5C-06AC319EA6ED}"/>
              </a:ext>
            </a:extLst>
          </p:cNvPr>
          <p:cNvSpPr>
            <a:spLocks noGrp="1"/>
          </p:cNvSpPr>
          <p:nvPr>
            <p:ph type="title"/>
          </p:nvPr>
        </p:nvSpPr>
        <p:spPr/>
        <p:txBody>
          <a:bodyPr vert="horz">
            <a:normAutofit fontScale="90000"/>
          </a:bodyPr>
          <a:lstStyle/>
          <a:p>
            <a:r>
              <a:rPr lang="en-GB" dirty="0"/>
              <a:t>4. Expert Feedback</a:t>
            </a:r>
            <a:br>
              <a:rPr lang="en-GB" dirty="0"/>
            </a:br>
            <a:r>
              <a:rPr lang="en-GB" dirty="0">
                <a:solidFill>
                  <a:schemeClr val="tx1">
                    <a:lumMod val="50000"/>
                    <a:lumOff val="50000"/>
                  </a:schemeClr>
                </a:solidFill>
              </a:rPr>
              <a:t>Example: Evaluator´s view</a:t>
            </a:r>
          </a:p>
        </p:txBody>
      </p:sp>
      <p:graphicFrame>
        <p:nvGraphicFramePr>
          <p:cNvPr id="3" name="Tabelle 2">
            <a:extLst>
              <a:ext uri="{FF2B5EF4-FFF2-40B4-BE49-F238E27FC236}">
                <a16:creationId xmlns:a16="http://schemas.microsoft.com/office/drawing/2014/main" id="{888486BC-8CF0-7A92-2B79-6455307B7495}"/>
              </a:ext>
            </a:extLst>
          </p:cNvPr>
          <p:cNvGraphicFramePr>
            <a:graphicFrameLocks noGrp="1"/>
          </p:cNvGraphicFramePr>
          <p:nvPr>
            <p:extLst>
              <p:ext uri="{D42A27DB-BD31-4B8C-83A1-F6EECF244321}">
                <p14:modId xmlns:p14="http://schemas.microsoft.com/office/powerpoint/2010/main" val="1063938863"/>
              </p:ext>
            </p:extLst>
          </p:nvPr>
        </p:nvGraphicFramePr>
        <p:xfrm>
          <a:off x="619303" y="1484419"/>
          <a:ext cx="3433156" cy="4615335"/>
        </p:xfrm>
        <a:graphic>
          <a:graphicData uri="http://schemas.openxmlformats.org/drawingml/2006/table">
            <a:tbl>
              <a:tblPr firstRow="1" bandRow="1">
                <a:tableStyleId>{5C22544A-7EE6-4342-B048-85BDC9FD1C3A}</a:tableStyleId>
              </a:tblPr>
              <a:tblGrid>
                <a:gridCol w="1810097">
                  <a:extLst>
                    <a:ext uri="{9D8B030D-6E8A-4147-A177-3AD203B41FA5}">
                      <a16:colId xmlns:a16="http://schemas.microsoft.com/office/drawing/2014/main" val="2409764820"/>
                    </a:ext>
                  </a:extLst>
                </a:gridCol>
                <a:gridCol w="1623059">
                  <a:extLst>
                    <a:ext uri="{9D8B030D-6E8A-4147-A177-3AD203B41FA5}">
                      <a16:colId xmlns:a16="http://schemas.microsoft.com/office/drawing/2014/main" val="1143836846"/>
                    </a:ext>
                  </a:extLst>
                </a:gridCol>
              </a:tblGrid>
              <a:tr h="0">
                <a:tc>
                  <a:txBody>
                    <a:bodyPr/>
                    <a:lstStyle/>
                    <a:p>
                      <a:r>
                        <a:rPr lang="en-GB" sz="1000" dirty="0"/>
                        <a:t>Self Assessment</a:t>
                      </a:r>
                    </a:p>
                  </a:txBody>
                  <a:tcPr/>
                </a:tc>
                <a:tc>
                  <a:txBody>
                    <a:bodyPr/>
                    <a:lstStyle/>
                    <a:p>
                      <a:r>
                        <a:rPr lang="en-GB" sz="1000" dirty="0"/>
                        <a:t>Upload of Material</a:t>
                      </a:r>
                    </a:p>
                  </a:txBody>
                  <a:tcPr/>
                </a:tc>
                <a:extLst>
                  <a:ext uri="{0D108BD9-81ED-4DB2-BD59-A6C34878D82A}">
                    <a16:rowId xmlns:a16="http://schemas.microsoft.com/office/drawing/2014/main" val="2612408396"/>
                  </a:ext>
                </a:extLst>
              </a:tr>
              <a:tr h="874299">
                <a:tc>
                  <a:txBody>
                    <a:bodyPr/>
                    <a:lstStyle/>
                    <a:p>
                      <a:r>
                        <a:rPr lang="en-GB" sz="1000" dirty="0"/>
                        <a:t>Question (18): Stakeholder Communication – Which communication channels and forms of communication do you use for communication?</a:t>
                      </a:r>
                    </a:p>
                  </a:txBody>
                  <a:tcPr/>
                </a:tc>
                <a:tc>
                  <a:txBody>
                    <a:bodyPr/>
                    <a:lstStyle/>
                    <a:p>
                      <a:r>
                        <a:rPr lang="en-GB" sz="1000" dirty="0"/>
                        <a:t>Link to (if selected by user)</a:t>
                      </a:r>
                    </a:p>
                    <a:p>
                      <a:r>
                        <a:rPr lang="en-GB" sz="1000" dirty="0"/>
                        <a:t>- Institution Website</a:t>
                      </a:r>
                    </a:p>
                    <a:p>
                      <a:r>
                        <a:rPr lang="en-GB" sz="1000" dirty="0"/>
                        <a:t>- Institution blog</a:t>
                      </a:r>
                    </a:p>
                    <a:p>
                      <a:r>
                        <a:rPr lang="en-GB" sz="1000" dirty="0"/>
                        <a:t>- Institution Newsletter</a:t>
                      </a:r>
                    </a:p>
                    <a:p>
                      <a:r>
                        <a:rPr lang="en-GB" sz="1000" dirty="0"/>
                        <a:t>- etc.</a:t>
                      </a:r>
                    </a:p>
                  </a:txBody>
                  <a:tcPr/>
                </a:tc>
                <a:extLst>
                  <a:ext uri="{0D108BD9-81ED-4DB2-BD59-A6C34878D82A}">
                    <a16:rowId xmlns:a16="http://schemas.microsoft.com/office/drawing/2014/main" val="2169036598"/>
                  </a:ext>
                </a:extLst>
              </a:tr>
              <a:tr h="874299">
                <a:tc>
                  <a:txBody>
                    <a:bodyPr/>
                    <a:lstStyle/>
                    <a:p>
                      <a:r>
                        <a:rPr lang="en-GB" sz="1000" dirty="0"/>
                        <a:t>Question (22): Which independent quality assessments are embedded in your institution?</a:t>
                      </a:r>
                    </a:p>
                  </a:txBody>
                  <a:tcPr/>
                </a:tc>
                <a:tc>
                  <a:txBody>
                    <a:bodyPr/>
                    <a:lstStyle/>
                    <a:p>
                      <a:r>
                        <a:rPr lang="en-GB" sz="1000" dirty="0"/>
                        <a:t>(if selected by user)</a:t>
                      </a:r>
                    </a:p>
                    <a:p>
                      <a:r>
                        <a:rPr lang="en-GB" sz="1000" dirty="0"/>
                        <a:t>- institutional policies</a:t>
                      </a:r>
                    </a:p>
                    <a:p>
                      <a:r>
                        <a:rPr lang="en-GB" sz="1000" dirty="0"/>
                        <a:t>- etc.</a:t>
                      </a:r>
                    </a:p>
                  </a:txBody>
                  <a:tcPr/>
                </a:tc>
                <a:extLst>
                  <a:ext uri="{0D108BD9-81ED-4DB2-BD59-A6C34878D82A}">
                    <a16:rowId xmlns:a16="http://schemas.microsoft.com/office/drawing/2014/main" val="111872485"/>
                  </a:ext>
                </a:extLst>
              </a:tr>
              <a:tr h="874299">
                <a:tc>
                  <a:txBody>
                    <a:bodyPr/>
                    <a:lstStyle/>
                    <a:p>
                      <a:r>
                        <a:rPr lang="en-GB" sz="1000" dirty="0"/>
                        <a:t>Question (24): Does your institution use a well-designed curriculum structure?</a:t>
                      </a:r>
                    </a:p>
                  </a:txBody>
                  <a:tcPr/>
                </a:tc>
                <a:tc>
                  <a:txBody>
                    <a:bodyPr/>
                    <a:lstStyle/>
                    <a:p>
                      <a:r>
                        <a:rPr lang="en-GB" sz="1000" dirty="0"/>
                        <a:t>(if yes)</a:t>
                      </a:r>
                    </a:p>
                    <a:p>
                      <a:r>
                        <a:rPr lang="en-GB" sz="1000" dirty="0"/>
                        <a:t>- Upload of curriculum</a:t>
                      </a:r>
                    </a:p>
                  </a:txBody>
                  <a:tcPr/>
                </a:tc>
                <a:extLst>
                  <a:ext uri="{0D108BD9-81ED-4DB2-BD59-A6C34878D82A}">
                    <a16:rowId xmlns:a16="http://schemas.microsoft.com/office/drawing/2014/main" val="1492136471"/>
                  </a:ext>
                </a:extLst>
              </a:tr>
              <a:tr h="874299">
                <a:tc>
                  <a:txBody>
                    <a:bodyPr/>
                    <a:lstStyle/>
                    <a:p>
                      <a:r>
                        <a:rPr lang="en-GB" sz="1000" dirty="0"/>
                        <a:t>Question (25): Does your institution have a “Student support system”?</a:t>
                      </a:r>
                    </a:p>
                  </a:txBody>
                  <a:tcPr/>
                </a:tc>
                <a:tc>
                  <a:txBody>
                    <a:bodyPr/>
                    <a:lstStyle/>
                    <a:p>
                      <a:r>
                        <a:rPr lang="en-GB" sz="1000" dirty="0"/>
                        <a:t>(if yes)</a:t>
                      </a:r>
                    </a:p>
                    <a:p>
                      <a:r>
                        <a:rPr lang="en-GB" sz="1000" dirty="0"/>
                        <a:t>- link to student support system</a:t>
                      </a:r>
                    </a:p>
                  </a:txBody>
                  <a:tcPr/>
                </a:tc>
                <a:extLst>
                  <a:ext uri="{0D108BD9-81ED-4DB2-BD59-A6C34878D82A}">
                    <a16:rowId xmlns:a16="http://schemas.microsoft.com/office/drawing/2014/main" val="1508746938"/>
                  </a:ext>
                </a:extLst>
              </a:tr>
              <a:tr h="874299">
                <a:tc>
                  <a:txBody>
                    <a:bodyPr/>
                    <a:lstStyle/>
                    <a:p>
                      <a:r>
                        <a:rPr lang="en-GB" sz="1000" dirty="0"/>
                        <a:t>Question (28): Does your institution have a feedback system?</a:t>
                      </a:r>
                    </a:p>
                  </a:txBody>
                  <a:tcPr/>
                </a:tc>
                <a:tc>
                  <a:txBody>
                    <a:bodyPr/>
                    <a:lstStyle/>
                    <a:p>
                      <a:r>
                        <a:rPr lang="en-GB" sz="1000" dirty="0"/>
                        <a:t>(if yes)</a:t>
                      </a:r>
                    </a:p>
                    <a:p>
                      <a:r>
                        <a:rPr lang="en-GB" sz="1000" dirty="0"/>
                        <a:t>- Upload of feedback system</a:t>
                      </a:r>
                    </a:p>
                    <a:p>
                      <a:r>
                        <a:rPr lang="en-GB" sz="1000" dirty="0"/>
                        <a:t>- Upload of feedback questionnaire etc.</a:t>
                      </a:r>
                    </a:p>
                  </a:txBody>
                  <a:tcPr/>
                </a:tc>
                <a:extLst>
                  <a:ext uri="{0D108BD9-81ED-4DB2-BD59-A6C34878D82A}">
                    <a16:rowId xmlns:a16="http://schemas.microsoft.com/office/drawing/2014/main" val="70688242"/>
                  </a:ext>
                </a:extLst>
              </a:tr>
            </a:tbl>
          </a:graphicData>
        </a:graphic>
      </p:graphicFrame>
      <p:sp>
        <p:nvSpPr>
          <p:cNvPr id="4" name="Rechteck 3">
            <a:extLst>
              <a:ext uri="{FF2B5EF4-FFF2-40B4-BE49-F238E27FC236}">
                <a16:creationId xmlns:a16="http://schemas.microsoft.com/office/drawing/2014/main" id="{5B280E6F-8189-21E7-952B-2802D0D95924}"/>
              </a:ext>
            </a:extLst>
          </p:cNvPr>
          <p:cNvSpPr/>
          <p:nvPr/>
        </p:nvSpPr>
        <p:spPr>
          <a:xfrm>
            <a:off x="4069779" y="1783033"/>
            <a:ext cx="1603664" cy="20435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a:t>Link to Institution Website</a:t>
            </a:r>
          </a:p>
        </p:txBody>
      </p:sp>
      <p:sp>
        <p:nvSpPr>
          <p:cNvPr id="6" name="Rechteck 5">
            <a:extLst>
              <a:ext uri="{FF2B5EF4-FFF2-40B4-BE49-F238E27FC236}">
                <a16:creationId xmlns:a16="http://schemas.microsoft.com/office/drawing/2014/main" id="{07E5D9CE-F4F0-195A-7FB6-F15E04FB6858}"/>
              </a:ext>
            </a:extLst>
          </p:cNvPr>
          <p:cNvSpPr/>
          <p:nvPr/>
        </p:nvSpPr>
        <p:spPr>
          <a:xfrm>
            <a:off x="4069779" y="2070513"/>
            <a:ext cx="1603664" cy="22663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a:t>Link to Institution blog</a:t>
            </a:r>
          </a:p>
        </p:txBody>
      </p:sp>
      <p:sp>
        <p:nvSpPr>
          <p:cNvPr id="26" name="Rechteck 25">
            <a:extLst>
              <a:ext uri="{FF2B5EF4-FFF2-40B4-BE49-F238E27FC236}">
                <a16:creationId xmlns:a16="http://schemas.microsoft.com/office/drawing/2014/main" id="{5572A39E-226C-E7D1-D0FB-88B99272D17C}"/>
              </a:ext>
            </a:extLst>
          </p:cNvPr>
          <p:cNvSpPr/>
          <p:nvPr/>
        </p:nvSpPr>
        <p:spPr>
          <a:xfrm>
            <a:off x="4069779" y="2347603"/>
            <a:ext cx="1603664" cy="22663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a:t>Link to Institution Newsletter</a:t>
            </a:r>
          </a:p>
        </p:txBody>
      </p:sp>
      <p:sp>
        <p:nvSpPr>
          <p:cNvPr id="27" name="Rechteck 26">
            <a:extLst>
              <a:ext uri="{FF2B5EF4-FFF2-40B4-BE49-F238E27FC236}">
                <a16:creationId xmlns:a16="http://schemas.microsoft.com/office/drawing/2014/main" id="{0D7CE07B-4FC5-B102-4647-43725BB8A222}"/>
              </a:ext>
            </a:extLst>
          </p:cNvPr>
          <p:cNvSpPr/>
          <p:nvPr/>
        </p:nvSpPr>
        <p:spPr>
          <a:xfrm>
            <a:off x="4069778" y="1494810"/>
            <a:ext cx="1603664" cy="21548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dirty="0"/>
              <a:t>User enters:</a:t>
            </a:r>
          </a:p>
        </p:txBody>
      </p:sp>
      <p:sp>
        <p:nvSpPr>
          <p:cNvPr id="29" name="Rechteck 28">
            <a:extLst>
              <a:ext uri="{FF2B5EF4-FFF2-40B4-BE49-F238E27FC236}">
                <a16:creationId xmlns:a16="http://schemas.microsoft.com/office/drawing/2014/main" id="{7AB5FF05-1177-A5F8-D12A-6FC18FB52EEE}"/>
              </a:ext>
            </a:extLst>
          </p:cNvPr>
          <p:cNvSpPr/>
          <p:nvPr/>
        </p:nvSpPr>
        <p:spPr>
          <a:xfrm>
            <a:off x="4069778" y="2767954"/>
            <a:ext cx="1603664" cy="39200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a:t>Upload of institutional policies</a:t>
            </a:r>
          </a:p>
        </p:txBody>
      </p:sp>
      <p:sp>
        <p:nvSpPr>
          <p:cNvPr id="30" name="Rechteck 29">
            <a:extLst>
              <a:ext uri="{FF2B5EF4-FFF2-40B4-BE49-F238E27FC236}">
                <a16:creationId xmlns:a16="http://schemas.microsoft.com/office/drawing/2014/main" id="{AB21AE7D-7E10-9145-0FA3-155328FB62BC}"/>
              </a:ext>
            </a:extLst>
          </p:cNvPr>
          <p:cNvSpPr/>
          <p:nvPr/>
        </p:nvSpPr>
        <p:spPr>
          <a:xfrm>
            <a:off x="4069778" y="3839570"/>
            <a:ext cx="1603664" cy="37804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a:t>Upload of curriculum</a:t>
            </a:r>
          </a:p>
        </p:txBody>
      </p:sp>
      <p:sp>
        <p:nvSpPr>
          <p:cNvPr id="31" name="Rechteck 30">
            <a:extLst>
              <a:ext uri="{FF2B5EF4-FFF2-40B4-BE49-F238E27FC236}">
                <a16:creationId xmlns:a16="http://schemas.microsoft.com/office/drawing/2014/main" id="{FF981598-E785-D21F-5E47-B32FB3655C05}"/>
              </a:ext>
            </a:extLst>
          </p:cNvPr>
          <p:cNvSpPr/>
          <p:nvPr/>
        </p:nvSpPr>
        <p:spPr>
          <a:xfrm>
            <a:off x="4106838" y="4636934"/>
            <a:ext cx="1566604" cy="34588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a:t>Link to student support system</a:t>
            </a:r>
          </a:p>
        </p:txBody>
      </p:sp>
      <p:sp>
        <p:nvSpPr>
          <p:cNvPr id="32" name="Rechteck 31">
            <a:extLst>
              <a:ext uri="{FF2B5EF4-FFF2-40B4-BE49-F238E27FC236}">
                <a16:creationId xmlns:a16="http://schemas.microsoft.com/office/drawing/2014/main" id="{3334898A-81F7-140C-9CAC-940ADE30662D}"/>
              </a:ext>
            </a:extLst>
          </p:cNvPr>
          <p:cNvSpPr/>
          <p:nvPr/>
        </p:nvSpPr>
        <p:spPr>
          <a:xfrm>
            <a:off x="4106838" y="5292581"/>
            <a:ext cx="1566604" cy="17724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a:t>Upload of feedback system</a:t>
            </a:r>
          </a:p>
        </p:txBody>
      </p:sp>
      <p:sp>
        <p:nvSpPr>
          <p:cNvPr id="33" name="Rechteck 32">
            <a:extLst>
              <a:ext uri="{FF2B5EF4-FFF2-40B4-BE49-F238E27FC236}">
                <a16:creationId xmlns:a16="http://schemas.microsoft.com/office/drawing/2014/main" id="{3148D207-11F6-0DB8-45F9-79E3019A990A}"/>
              </a:ext>
            </a:extLst>
          </p:cNvPr>
          <p:cNvSpPr/>
          <p:nvPr/>
        </p:nvSpPr>
        <p:spPr>
          <a:xfrm>
            <a:off x="4106838" y="5664818"/>
            <a:ext cx="1566604" cy="34588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a:t>Upload of feedback questionnaire</a:t>
            </a:r>
          </a:p>
        </p:txBody>
      </p:sp>
      <p:sp>
        <p:nvSpPr>
          <p:cNvPr id="34" name="Rechteck 33">
            <a:extLst>
              <a:ext uri="{FF2B5EF4-FFF2-40B4-BE49-F238E27FC236}">
                <a16:creationId xmlns:a16="http://schemas.microsoft.com/office/drawing/2014/main" id="{55DC0CD3-CE25-E4A9-24D6-B016E4CCCA1A}"/>
              </a:ext>
            </a:extLst>
          </p:cNvPr>
          <p:cNvSpPr/>
          <p:nvPr/>
        </p:nvSpPr>
        <p:spPr>
          <a:xfrm>
            <a:off x="5739596" y="2824025"/>
            <a:ext cx="1689562" cy="299687"/>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1000" i="1" dirty="0"/>
              <a:t>Views/downloads institutional policies</a:t>
            </a:r>
          </a:p>
        </p:txBody>
      </p:sp>
      <p:sp>
        <p:nvSpPr>
          <p:cNvPr id="35" name="Rechteck 34">
            <a:extLst>
              <a:ext uri="{FF2B5EF4-FFF2-40B4-BE49-F238E27FC236}">
                <a16:creationId xmlns:a16="http://schemas.microsoft.com/office/drawing/2014/main" id="{E457353D-D535-3B15-705B-19A516FC63FD}"/>
              </a:ext>
            </a:extLst>
          </p:cNvPr>
          <p:cNvSpPr/>
          <p:nvPr/>
        </p:nvSpPr>
        <p:spPr>
          <a:xfrm>
            <a:off x="5736305" y="3965753"/>
            <a:ext cx="1689562" cy="204831"/>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1000" i="1" dirty="0"/>
              <a:t>Views/downloads curriculum</a:t>
            </a:r>
          </a:p>
        </p:txBody>
      </p:sp>
      <p:sp>
        <p:nvSpPr>
          <p:cNvPr id="36" name="Rechteck 35">
            <a:extLst>
              <a:ext uri="{FF2B5EF4-FFF2-40B4-BE49-F238E27FC236}">
                <a16:creationId xmlns:a16="http://schemas.microsoft.com/office/drawing/2014/main" id="{D8B947E9-445B-F4F6-E8EC-BBD43EBE709A}"/>
              </a:ext>
            </a:extLst>
          </p:cNvPr>
          <p:cNvSpPr/>
          <p:nvPr/>
        </p:nvSpPr>
        <p:spPr>
          <a:xfrm>
            <a:off x="5736305" y="4662899"/>
            <a:ext cx="1689562" cy="293956"/>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1000" i="1" dirty="0"/>
              <a:t>Opens link to student support system</a:t>
            </a:r>
          </a:p>
        </p:txBody>
      </p:sp>
      <p:sp>
        <p:nvSpPr>
          <p:cNvPr id="37" name="Rechteck 36">
            <a:extLst>
              <a:ext uri="{FF2B5EF4-FFF2-40B4-BE49-F238E27FC236}">
                <a16:creationId xmlns:a16="http://schemas.microsoft.com/office/drawing/2014/main" id="{429AB4DC-638B-8F08-96E2-05CAA745337A}"/>
              </a:ext>
            </a:extLst>
          </p:cNvPr>
          <p:cNvSpPr/>
          <p:nvPr/>
        </p:nvSpPr>
        <p:spPr>
          <a:xfrm>
            <a:off x="5739596" y="1496443"/>
            <a:ext cx="1689562" cy="215486"/>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1000" dirty="0"/>
              <a:t>Evaluator:</a:t>
            </a:r>
          </a:p>
        </p:txBody>
      </p:sp>
      <p:sp>
        <p:nvSpPr>
          <p:cNvPr id="38" name="Rechteck 37">
            <a:extLst>
              <a:ext uri="{FF2B5EF4-FFF2-40B4-BE49-F238E27FC236}">
                <a16:creationId xmlns:a16="http://schemas.microsoft.com/office/drawing/2014/main" id="{B3A62E48-8F59-815E-8E39-A7DA9C1C645E}"/>
              </a:ext>
            </a:extLst>
          </p:cNvPr>
          <p:cNvSpPr/>
          <p:nvPr/>
        </p:nvSpPr>
        <p:spPr>
          <a:xfrm>
            <a:off x="5736305" y="5713444"/>
            <a:ext cx="1689562" cy="297260"/>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1000" i="1" dirty="0"/>
              <a:t>Views/downloads feedback questionnaire</a:t>
            </a:r>
          </a:p>
        </p:txBody>
      </p:sp>
      <p:sp>
        <p:nvSpPr>
          <p:cNvPr id="39" name="Rechteck 38">
            <a:extLst>
              <a:ext uri="{FF2B5EF4-FFF2-40B4-BE49-F238E27FC236}">
                <a16:creationId xmlns:a16="http://schemas.microsoft.com/office/drawing/2014/main" id="{6D48A247-0D50-BDE5-F9E3-C98293603EED}"/>
              </a:ext>
            </a:extLst>
          </p:cNvPr>
          <p:cNvSpPr/>
          <p:nvPr/>
        </p:nvSpPr>
        <p:spPr>
          <a:xfrm>
            <a:off x="5736305" y="5283138"/>
            <a:ext cx="1689562" cy="293956"/>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1000" i="1" dirty="0"/>
              <a:t>Views/downloads feedback system</a:t>
            </a:r>
          </a:p>
        </p:txBody>
      </p:sp>
      <p:sp>
        <p:nvSpPr>
          <p:cNvPr id="40" name="Rechteck 39">
            <a:extLst>
              <a:ext uri="{FF2B5EF4-FFF2-40B4-BE49-F238E27FC236}">
                <a16:creationId xmlns:a16="http://schemas.microsoft.com/office/drawing/2014/main" id="{B616F3F9-E692-7607-17DF-AAA968A38132}"/>
              </a:ext>
            </a:extLst>
          </p:cNvPr>
          <p:cNvSpPr/>
          <p:nvPr/>
        </p:nvSpPr>
        <p:spPr>
          <a:xfrm>
            <a:off x="5739597" y="1776418"/>
            <a:ext cx="1689562" cy="287917"/>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1000" i="1" dirty="0"/>
              <a:t>Opens link to Institution’s Website</a:t>
            </a:r>
          </a:p>
        </p:txBody>
      </p:sp>
      <p:sp>
        <p:nvSpPr>
          <p:cNvPr id="41" name="Rechteck 40">
            <a:extLst>
              <a:ext uri="{FF2B5EF4-FFF2-40B4-BE49-F238E27FC236}">
                <a16:creationId xmlns:a16="http://schemas.microsoft.com/office/drawing/2014/main" id="{1F72D9E4-C944-49C9-EEBA-AA5844C77894}"/>
              </a:ext>
            </a:extLst>
          </p:cNvPr>
          <p:cNvSpPr/>
          <p:nvPr/>
        </p:nvSpPr>
        <p:spPr>
          <a:xfrm>
            <a:off x="5739596" y="2137276"/>
            <a:ext cx="1689562" cy="163519"/>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1000" i="1" dirty="0"/>
              <a:t>Opens link to Institution blog</a:t>
            </a:r>
          </a:p>
        </p:txBody>
      </p:sp>
      <p:sp>
        <p:nvSpPr>
          <p:cNvPr id="42" name="Rechteck 41">
            <a:extLst>
              <a:ext uri="{FF2B5EF4-FFF2-40B4-BE49-F238E27FC236}">
                <a16:creationId xmlns:a16="http://schemas.microsoft.com/office/drawing/2014/main" id="{68B31822-2677-4956-5B3D-66245E08BB10}"/>
              </a:ext>
            </a:extLst>
          </p:cNvPr>
          <p:cNvSpPr/>
          <p:nvPr/>
        </p:nvSpPr>
        <p:spPr>
          <a:xfrm>
            <a:off x="5739596" y="2385078"/>
            <a:ext cx="1689562" cy="293956"/>
          </a:xfrm>
          <a:prstGeom prst="rect">
            <a:avLst/>
          </a:prstGeom>
        </p:spPr>
        <p:style>
          <a:lnRef idx="2">
            <a:schemeClr val="accent4">
              <a:shade val="15000"/>
            </a:schemeClr>
          </a:lnRef>
          <a:fillRef idx="1">
            <a:schemeClr val="accent4"/>
          </a:fillRef>
          <a:effectRef idx="0">
            <a:schemeClr val="accent4"/>
          </a:effectRef>
          <a:fontRef idx="minor">
            <a:schemeClr val="lt1"/>
          </a:fontRef>
        </p:style>
        <p:txBody>
          <a:bodyPr rtlCol="0" anchor="ctr"/>
          <a:lstStyle/>
          <a:p>
            <a:pPr algn="ctr"/>
            <a:r>
              <a:rPr lang="en-GB" sz="1000" i="1" dirty="0"/>
              <a:t>Opens link to Institution Newsletter</a:t>
            </a:r>
          </a:p>
        </p:txBody>
      </p:sp>
      <p:sp>
        <p:nvSpPr>
          <p:cNvPr id="43" name="Rechteck 42">
            <a:extLst>
              <a:ext uri="{FF2B5EF4-FFF2-40B4-BE49-F238E27FC236}">
                <a16:creationId xmlns:a16="http://schemas.microsoft.com/office/drawing/2014/main" id="{2EE457B9-0E3E-7901-8FEC-700C101D7FC4}"/>
              </a:ext>
            </a:extLst>
          </p:cNvPr>
          <p:cNvSpPr/>
          <p:nvPr/>
        </p:nvSpPr>
        <p:spPr>
          <a:xfrm>
            <a:off x="7501548" y="1770039"/>
            <a:ext cx="1505697" cy="294296"/>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1000" i="1" dirty="0"/>
              <a:t>Analyses Institution’s Website</a:t>
            </a:r>
          </a:p>
        </p:txBody>
      </p:sp>
      <p:sp>
        <p:nvSpPr>
          <p:cNvPr id="44" name="Rechteck 43">
            <a:extLst>
              <a:ext uri="{FF2B5EF4-FFF2-40B4-BE49-F238E27FC236}">
                <a16:creationId xmlns:a16="http://schemas.microsoft.com/office/drawing/2014/main" id="{7F157CAD-47DE-442C-1368-3745FF0B9CB0}"/>
              </a:ext>
            </a:extLst>
          </p:cNvPr>
          <p:cNvSpPr/>
          <p:nvPr/>
        </p:nvSpPr>
        <p:spPr>
          <a:xfrm>
            <a:off x="7501548" y="2133717"/>
            <a:ext cx="1505697" cy="167141"/>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1000" i="1" dirty="0"/>
              <a:t>Analyses Institution blog</a:t>
            </a:r>
          </a:p>
        </p:txBody>
      </p:sp>
      <p:sp>
        <p:nvSpPr>
          <p:cNvPr id="45" name="Rechteck 44">
            <a:extLst>
              <a:ext uri="{FF2B5EF4-FFF2-40B4-BE49-F238E27FC236}">
                <a16:creationId xmlns:a16="http://schemas.microsoft.com/office/drawing/2014/main" id="{B0C4CE79-6A36-8A31-A607-C07C7F5EFE45}"/>
              </a:ext>
            </a:extLst>
          </p:cNvPr>
          <p:cNvSpPr/>
          <p:nvPr/>
        </p:nvSpPr>
        <p:spPr>
          <a:xfrm>
            <a:off x="7501548" y="2378566"/>
            <a:ext cx="1505697" cy="30046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1000" i="1" dirty="0"/>
              <a:t>Analyses Institution Newsletter</a:t>
            </a:r>
          </a:p>
        </p:txBody>
      </p:sp>
      <p:sp>
        <p:nvSpPr>
          <p:cNvPr id="46" name="Rechteck 45">
            <a:extLst>
              <a:ext uri="{FF2B5EF4-FFF2-40B4-BE49-F238E27FC236}">
                <a16:creationId xmlns:a16="http://schemas.microsoft.com/office/drawing/2014/main" id="{6F3F3A8C-836D-4701-D184-0410BA21B041}"/>
              </a:ext>
            </a:extLst>
          </p:cNvPr>
          <p:cNvSpPr/>
          <p:nvPr/>
        </p:nvSpPr>
        <p:spPr>
          <a:xfrm>
            <a:off x="7501548" y="2826720"/>
            <a:ext cx="1505697" cy="294296"/>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1000" i="1" dirty="0"/>
              <a:t>Analyses institutional policies</a:t>
            </a:r>
          </a:p>
        </p:txBody>
      </p:sp>
      <p:sp>
        <p:nvSpPr>
          <p:cNvPr id="47" name="Rechteck 46">
            <a:extLst>
              <a:ext uri="{FF2B5EF4-FFF2-40B4-BE49-F238E27FC236}">
                <a16:creationId xmlns:a16="http://schemas.microsoft.com/office/drawing/2014/main" id="{1698C4D0-B305-0247-67E6-951EC7E4506E}"/>
              </a:ext>
            </a:extLst>
          </p:cNvPr>
          <p:cNvSpPr/>
          <p:nvPr/>
        </p:nvSpPr>
        <p:spPr>
          <a:xfrm>
            <a:off x="7501548" y="3953347"/>
            <a:ext cx="1505697" cy="167141"/>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1000" i="1" dirty="0"/>
              <a:t>Analyses curriculum</a:t>
            </a:r>
          </a:p>
        </p:txBody>
      </p:sp>
      <p:sp>
        <p:nvSpPr>
          <p:cNvPr id="48" name="Rechteck 47">
            <a:extLst>
              <a:ext uri="{FF2B5EF4-FFF2-40B4-BE49-F238E27FC236}">
                <a16:creationId xmlns:a16="http://schemas.microsoft.com/office/drawing/2014/main" id="{2CE29EA9-4A8E-ED66-F0AF-3D1BE4AA07AE}"/>
              </a:ext>
            </a:extLst>
          </p:cNvPr>
          <p:cNvSpPr/>
          <p:nvPr/>
        </p:nvSpPr>
        <p:spPr>
          <a:xfrm>
            <a:off x="7495314" y="4636934"/>
            <a:ext cx="1505697" cy="30046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1000" i="1" dirty="0"/>
              <a:t>Analyses student support system</a:t>
            </a:r>
          </a:p>
        </p:txBody>
      </p:sp>
      <p:sp>
        <p:nvSpPr>
          <p:cNvPr id="49" name="Rechteck 48">
            <a:extLst>
              <a:ext uri="{FF2B5EF4-FFF2-40B4-BE49-F238E27FC236}">
                <a16:creationId xmlns:a16="http://schemas.microsoft.com/office/drawing/2014/main" id="{257B0C04-F568-64CB-C13C-B900B49AFDAB}"/>
              </a:ext>
            </a:extLst>
          </p:cNvPr>
          <p:cNvSpPr/>
          <p:nvPr/>
        </p:nvSpPr>
        <p:spPr>
          <a:xfrm>
            <a:off x="7495314" y="5713444"/>
            <a:ext cx="1505697" cy="345886"/>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1000" i="1" dirty="0"/>
              <a:t>Analyses feedback questionnaire</a:t>
            </a:r>
          </a:p>
        </p:txBody>
      </p:sp>
      <p:sp>
        <p:nvSpPr>
          <p:cNvPr id="50" name="Rechteck 49">
            <a:extLst>
              <a:ext uri="{FF2B5EF4-FFF2-40B4-BE49-F238E27FC236}">
                <a16:creationId xmlns:a16="http://schemas.microsoft.com/office/drawing/2014/main" id="{5C27497E-2429-B321-DE4D-95B20A19539C}"/>
              </a:ext>
            </a:extLst>
          </p:cNvPr>
          <p:cNvSpPr/>
          <p:nvPr/>
        </p:nvSpPr>
        <p:spPr>
          <a:xfrm>
            <a:off x="7495314" y="5267648"/>
            <a:ext cx="1505697" cy="300468"/>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1000" i="1" dirty="0"/>
              <a:t>Analyses feedback system</a:t>
            </a:r>
          </a:p>
        </p:txBody>
      </p:sp>
      <p:sp>
        <p:nvSpPr>
          <p:cNvPr id="51" name="Rechteck 50">
            <a:extLst>
              <a:ext uri="{FF2B5EF4-FFF2-40B4-BE49-F238E27FC236}">
                <a16:creationId xmlns:a16="http://schemas.microsoft.com/office/drawing/2014/main" id="{F49540FB-0DAD-4C45-FB3C-E3865B4C82C6}"/>
              </a:ext>
            </a:extLst>
          </p:cNvPr>
          <p:cNvSpPr/>
          <p:nvPr/>
        </p:nvSpPr>
        <p:spPr>
          <a:xfrm>
            <a:off x="9079634" y="1770039"/>
            <a:ext cx="1689563" cy="293922"/>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Gives feedback on Institution’s Website</a:t>
            </a:r>
          </a:p>
        </p:txBody>
      </p:sp>
      <p:sp>
        <p:nvSpPr>
          <p:cNvPr id="52" name="Rechteck 51">
            <a:extLst>
              <a:ext uri="{FF2B5EF4-FFF2-40B4-BE49-F238E27FC236}">
                <a16:creationId xmlns:a16="http://schemas.microsoft.com/office/drawing/2014/main" id="{4FEB4AFE-FCC6-6A59-F7E2-F61552321FC3}"/>
              </a:ext>
            </a:extLst>
          </p:cNvPr>
          <p:cNvSpPr/>
          <p:nvPr/>
        </p:nvSpPr>
        <p:spPr>
          <a:xfrm>
            <a:off x="9079633" y="2123330"/>
            <a:ext cx="1689564" cy="25452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Gives feedback on Institution blog</a:t>
            </a:r>
          </a:p>
        </p:txBody>
      </p:sp>
      <p:sp>
        <p:nvSpPr>
          <p:cNvPr id="53" name="Rechteck 52">
            <a:extLst>
              <a:ext uri="{FF2B5EF4-FFF2-40B4-BE49-F238E27FC236}">
                <a16:creationId xmlns:a16="http://schemas.microsoft.com/office/drawing/2014/main" id="{30E3D792-4CF9-9139-DEA7-806B184C4325}"/>
              </a:ext>
            </a:extLst>
          </p:cNvPr>
          <p:cNvSpPr/>
          <p:nvPr/>
        </p:nvSpPr>
        <p:spPr>
          <a:xfrm>
            <a:off x="9079635" y="2435222"/>
            <a:ext cx="1689562" cy="30046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Gives feedback on Institution Newsletter</a:t>
            </a:r>
          </a:p>
        </p:txBody>
      </p:sp>
      <p:sp>
        <p:nvSpPr>
          <p:cNvPr id="54" name="Rechteck 53">
            <a:extLst>
              <a:ext uri="{FF2B5EF4-FFF2-40B4-BE49-F238E27FC236}">
                <a16:creationId xmlns:a16="http://schemas.microsoft.com/office/drawing/2014/main" id="{4390F984-B76E-1DBA-9672-C9FAF03C0FFB}"/>
              </a:ext>
            </a:extLst>
          </p:cNvPr>
          <p:cNvSpPr/>
          <p:nvPr/>
        </p:nvSpPr>
        <p:spPr>
          <a:xfrm>
            <a:off x="9079635" y="2825145"/>
            <a:ext cx="1689562" cy="294296"/>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Gives feedback on institutional policies</a:t>
            </a:r>
          </a:p>
        </p:txBody>
      </p:sp>
      <p:sp>
        <p:nvSpPr>
          <p:cNvPr id="55" name="Rechteck 54">
            <a:extLst>
              <a:ext uri="{FF2B5EF4-FFF2-40B4-BE49-F238E27FC236}">
                <a16:creationId xmlns:a16="http://schemas.microsoft.com/office/drawing/2014/main" id="{742FAF13-4473-DF83-76BB-5AE9488FC0CA}"/>
              </a:ext>
            </a:extLst>
          </p:cNvPr>
          <p:cNvSpPr/>
          <p:nvPr/>
        </p:nvSpPr>
        <p:spPr>
          <a:xfrm>
            <a:off x="9079635" y="3953346"/>
            <a:ext cx="1689562" cy="167141"/>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Gives feedback on curriculum</a:t>
            </a:r>
          </a:p>
        </p:txBody>
      </p:sp>
      <p:sp>
        <p:nvSpPr>
          <p:cNvPr id="56" name="Rechteck 55">
            <a:extLst>
              <a:ext uri="{FF2B5EF4-FFF2-40B4-BE49-F238E27FC236}">
                <a16:creationId xmlns:a16="http://schemas.microsoft.com/office/drawing/2014/main" id="{7C1E0731-7397-C9E9-7DF9-F8EAEF5C8FF0}"/>
              </a:ext>
            </a:extLst>
          </p:cNvPr>
          <p:cNvSpPr/>
          <p:nvPr/>
        </p:nvSpPr>
        <p:spPr>
          <a:xfrm>
            <a:off x="9079635" y="4633891"/>
            <a:ext cx="1689562" cy="30046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Gives feedback on student support system</a:t>
            </a:r>
          </a:p>
        </p:txBody>
      </p:sp>
      <p:sp>
        <p:nvSpPr>
          <p:cNvPr id="57" name="Rechteck 56">
            <a:extLst>
              <a:ext uri="{FF2B5EF4-FFF2-40B4-BE49-F238E27FC236}">
                <a16:creationId xmlns:a16="http://schemas.microsoft.com/office/drawing/2014/main" id="{B8862775-6711-4F0F-C44B-D0AC7B01AAD8}"/>
              </a:ext>
            </a:extLst>
          </p:cNvPr>
          <p:cNvSpPr/>
          <p:nvPr/>
        </p:nvSpPr>
        <p:spPr>
          <a:xfrm>
            <a:off x="9079635" y="5728462"/>
            <a:ext cx="1689562" cy="345886"/>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Gives feedback on feedback questionnaire</a:t>
            </a:r>
          </a:p>
        </p:txBody>
      </p:sp>
      <p:sp>
        <p:nvSpPr>
          <p:cNvPr id="58" name="Rechteck 57">
            <a:extLst>
              <a:ext uri="{FF2B5EF4-FFF2-40B4-BE49-F238E27FC236}">
                <a16:creationId xmlns:a16="http://schemas.microsoft.com/office/drawing/2014/main" id="{104AA280-4E10-03FD-92B4-A2DFC5270CD1}"/>
              </a:ext>
            </a:extLst>
          </p:cNvPr>
          <p:cNvSpPr/>
          <p:nvPr/>
        </p:nvSpPr>
        <p:spPr>
          <a:xfrm>
            <a:off x="9079635" y="5267648"/>
            <a:ext cx="1689562" cy="30046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Gives feedback on feedback system</a:t>
            </a:r>
          </a:p>
        </p:txBody>
      </p:sp>
      <p:sp>
        <p:nvSpPr>
          <p:cNvPr id="60" name="Rechteck 59">
            <a:extLst>
              <a:ext uri="{FF2B5EF4-FFF2-40B4-BE49-F238E27FC236}">
                <a16:creationId xmlns:a16="http://schemas.microsoft.com/office/drawing/2014/main" id="{34E430E1-91B4-B8B1-C958-5A8A8F41D9C2}"/>
              </a:ext>
            </a:extLst>
          </p:cNvPr>
          <p:cNvSpPr/>
          <p:nvPr/>
        </p:nvSpPr>
        <p:spPr>
          <a:xfrm>
            <a:off x="7495313" y="1494810"/>
            <a:ext cx="1505698" cy="205315"/>
          </a:xfrm>
          <a:prstGeom prst="rect">
            <a:avLst/>
          </a:prstGeom>
        </p:spPr>
        <p:style>
          <a:lnRef idx="2">
            <a:schemeClr val="accent2">
              <a:shade val="15000"/>
            </a:schemeClr>
          </a:lnRef>
          <a:fillRef idx="1">
            <a:schemeClr val="accent2"/>
          </a:fillRef>
          <a:effectRef idx="0">
            <a:schemeClr val="accent2"/>
          </a:effectRef>
          <a:fontRef idx="minor">
            <a:schemeClr val="lt1"/>
          </a:fontRef>
        </p:style>
        <p:txBody>
          <a:bodyPr rtlCol="0" anchor="ctr"/>
          <a:lstStyle/>
          <a:p>
            <a:pPr algn="ctr"/>
            <a:r>
              <a:rPr lang="en-GB" sz="1000" dirty="0"/>
              <a:t>Evaluator:</a:t>
            </a:r>
          </a:p>
        </p:txBody>
      </p:sp>
      <p:sp>
        <p:nvSpPr>
          <p:cNvPr id="61" name="Rechteck 60">
            <a:extLst>
              <a:ext uri="{FF2B5EF4-FFF2-40B4-BE49-F238E27FC236}">
                <a16:creationId xmlns:a16="http://schemas.microsoft.com/office/drawing/2014/main" id="{121A1EC3-4913-6976-CAFA-B2CC96F41B82}"/>
              </a:ext>
            </a:extLst>
          </p:cNvPr>
          <p:cNvSpPr/>
          <p:nvPr/>
        </p:nvSpPr>
        <p:spPr>
          <a:xfrm>
            <a:off x="9079633" y="1484419"/>
            <a:ext cx="1689564" cy="215486"/>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dirty="0"/>
              <a:t>Evaluator:</a:t>
            </a:r>
          </a:p>
        </p:txBody>
      </p:sp>
    </p:spTree>
    <p:extLst>
      <p:ext uri="{BB962C8B-B14F-4D97-AF65-F5344CB8AC3E}">
        <p14:creationId xmlns:p14="http://schemas.microsoft.com/office/powerpoint/2010/main" val="298729701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D26D970D-31AD-84B5-0A50-12AD1A677AC7}"/>
              </a:ext>
            </a:extLst>
          </p:cNvPr>
          <p:cNvGraphicFramePr>
            <a:graphicFrameLocks noChangeAspect="1"/>
          </p:cNvGraphicFramePr>
          <p:nvPr>
            <p:custDataLst>
              <p:tags r:id="rId1"/>
            </p:custDataLst>
            <p:extLst>
              <p:ext uri="{D42A27DB-BD31-4B8C-83A1-F6EECF244321}">
                <p14:modId xmlns:p14="http://schemas.microsoft.com/office/powerpoint/2010/main" val="2718121928"/>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D26D970D-31AD-84B5-0A50-12AD1A677AC7}"/>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D6515416-5A81-C0AF-BB5C-06AC319EA6ED}"/>
              </a:ext>
            </a:extLst>
          </p:cNvPr>
          <p:cNvSpPr>
            <a:spLocks noGrp="1"/>
          </p:cNvSpPr>
          <p:nvPr>
            <p:ph type="title"/>
          </p:nvPr>
        </p:nvSpPr>
        <p:spPr/>
        <p:txBody>
          <a:bodyPr vert="horz">
            <a:normAutofit fontScale="90000"/>
          </a:bodyPr>
          <a:lstStyle/>
          <a:p>
            <a:r>
              <a:rPr lang="en-GB" dirty="0"/>
              <a:t>4. Expert Feedback</a:t>
            </a:r>
            <a:br>
              <a:rPr lang="en-GB" dirty="0"/>
            </a:br>
            <a:r>
              <a:rPr lang="en-GB" dirty="0">
                <a:solidFill>
                  <a:schemeClr val="tx1">
                    <a:lumMod val="50000"/>
                    <a:lumOff val="50000"/>
                  </a:schemeClr>
                </a:solidFill>
              </a:rPr>
              <a:t>Example: User´s view (feedback on each item)</a:t>
            </a:r>
          </a:p>
        </p:txBody>
      </p:sp>
      <p:graphicFrame>
        <p:nvGraphicFramePr>
          <p:cNvPr id="3" name="Tabelle 2">
            <a:extLst>
              <a:ext uri="{FF2B5EF4-FFF2-40B4-BE49-F238E27FC236}">
                <a16:creationId xmlns:a16="http://schemas.microsoft.com/office/drawing/2014/main" id="{888486BC-8CF0-7A92-2B79-6455307B7495}"/>
              </a:ext>
            </a:extLst>
          </p:cNvPr>
          <p:cNvGraphicFramePr>
            <a:graphicFrameLocks noGrp="1"/>
          </p:cNvGraphicFramePr>
          <p:nvPr>
            <p:extLst>
              <p:ext uri="{D42A27DB-BD31-4B8C-83A1-F6EECF244321}">
                <p14:modId xmlns:p14="http://schemas.microsoft.com/office/powerpoint/2010/main" val="76617070"/>
              </p:ext>
            </p:extLst>
          </p:nvPr>
        </p:nvGraphicFramePr>
        <p:xfrm>
          <a:off x="619303" y="1484419"/>
          <a:ext cx="3433156" cy="4615335"/>
        </p:xfrm>
        <a:graphic>
          <a:graphicData uri="http://schemas.openxmlformats.org/drawingml/2006/table">
            <a:tbl>
              <a:tblPr firstRow="1" bandRow="1">
                <a:tableStyleId>{5C22544A-7EE6-4342-B048-85BDC9FD1C3A}</a:tableStyleId>
              </a:tblPr>
              <a:tblGrid>
                <a:gridCol w="1810097">
                  <a:extLst>
                    <a:ext uri="{9D8B030D-6E8A-4147-A177-3AD203B41FA5}">
                      <a16:colId xmlns:a16="http://schemas.microsoft.com/office/drawing/2014/main" val="2409764820"/>
                    </a:ext>
                  </a:extLst>
                </a:gridCol>
                <a:gridCol w="1623059">
                  <a:extLst>
                    <a:ext uri="{9D8B030D-6E8A-4147-A177-3AD203B41FA5}">
                      <a16:colId xmlns:a16="http://schemas.microsoft.com/office/drawing/2014/main" val="1143836846"/>
                    </a:ext>
                  </a:extLst>
                </a:gridCol>
              </a:tblGrid>
              <a:tr h="0">
                <a:tc>
                  <a:txBody>
                    <a:bodyPr/>
                    <a:lstStyle/>
                    <a:p>
                      <a:r>
                        <a:rPr lang="en-GB" sz="1000" dirty="0"/>
                        <a:t>Self Assessment</a:t>
                      </a:r>
                    </a:p>
                  </a:txBody>
                  <a:tcPr/>
                </a:tc>
                <a:tc>
                  <a:txBody>
                    <a:bodyPr/>
                    <a:lstStyle/>
                    <a:p>
                      <a:r>
                        <a:rPr lang="en-GB" sz="1000" dirty="0"/>
                        <a:t>Upload of Material</a:t>
                      </a:r>
                    </a:p>
                  </a:txBody>
                  <a:tcPr/>
                </a:tc>
                <a:extLst>
                  <a:ext uri="{0D108BD9-81ED-4DB2-BD59-A6C34878D82A}">
                    <a16:rowId xmlns:a16="http://schemas.microsoft.com/office/drawing/2014/main" val="2612408396"/>
                  </a:ext>
                </a:extLst>
              </a:tr>
              <a:tr h="874299">
                <a:tc>
                  <a:txBody>
                    <a:bodyPr/>
                    <a:lstStyle/>
                    <a:p>
                      <a:r>
                        <a:rPr lang="en-GB" sz="1000" dirty="0"/>
                        <a:t>Question (18): Stakeholder Communication – Which communication channels and forms of communication do you use for communication?</a:t>
                      </a:r>
                    </a:p>
                  </a:txBody>
                  <a:tcPr/>
                </a:tc>
                <a:tc>
                  <a:txBody>
                    <a:bodyPr/>
                    <a:lstStyle/>
                    <a:p>
                      <a:r>
                        <a:rPr lang="en-GB" sz="1000" dirty="0"/>
                        <a:t>Link to (if selected by user)</a:t>
                      </a:r>
                    </a:p>
                    <a:p>
                      <a:r>
                        <a:rPr lang="en-GB" sz="1000" dirty="0"/>
                        <a:t>- Institution Website</a:t>
                      </a:r>
                    </a:p>
                    <a:p>
                      <a:r>
                        <a:rPr lang="en-GB" sz="1000" dirty="0"/>
                        <a:t>- Institution blog</a:t>
                      </a:r>
                    </a:p>
                    <a:p>
                      <a:r>
                        <a:rPr lang="en-GB" sz="1000" dirty="0"/>
                        <a:t>- Institution Newsletter</a:t>
                      </a:r>
                    </a:p>
                    <a:p>
                      <a:r>
                        <a:rPr lang="en-GB" sz="1000" dirty="0"/>
                        <a:t>- etc.</a:t>
                      </a:r>
                    </a:p>
                  </a:txBody>
                  <a:tcPr/>
                </a:tc>
                <a:extLst>
                  <a:ext uri="{0D108BD9-81ED-4DB2-BD59-A6C34878D82A}">
                    <a16:rowId xmlns:a16="http://schemas.microsoft.com/office/drawing/2014/main" val="2169036598"/>
                  </a:ext>
                </a:extLst>
              </a:tr>
              <a:tr h="874299">
                <a:tc>
                  <a:txBody>
                    <a:bodyPr/>
                    <a:lstStyle/>
                    <a:p>
                      <a:r>
                        <a:rPr lang="en-GB" sz="1000" dirty="0"/>
                        <a:t>Question (22): Which independent quality assessments are embedded in your institution?</a:t>
                      </a:r>
                    </a:p>
                  </a:txBody>
                  <a:tcPr/>
                </a:tc>
                <a:tc>
                  <a:txBody>
                    <a:bodyPr/>
                    <a:lstStyle/>
                    <a:p>
                      <a:r>
                        <a:rPr lang="en-GB" sz="1000" dirty="0"/>
                        <a:t>(if selected by user)</a:t>
                      </a:r>
                    </a:p>
                    <a:p>
                      <a:r>
                        <a:rPr lang="en-GB" sz="1000" dirty="0"/>
                        <a:t>- institutional policies</a:t>
                      </a:r>
                    </a:p>
                    <a:p>
                      <a:r>
                        <a:rPr lang="en-GB" sz="1000" dirty="0"/>
                        <a:t>- etc.</a:t>
                      </a:r>
                    </a:p>
                  </a:txBody>
                  <a:tcPr/>
                </a:tc>
                <a:extLst>
                  <a:ext uri="{0D108BD9-81ED-4DB2-BD59-A6C34878D82A}">
                    <a16:rowId xmlns:a16="http://schemas.microsoft.com/office/drawing/2014/main" val="111872485"/>
                  </a:ext>
                </a:extLst>
              </a:tr>
              <a:tr h="874299">
                <a:tc>
                  <a:txBody>
                    <a:bodyPr/>
                    <a:lstStyle/>
                    <a:p>
                      <a:r>
                        <a:rPr lang="en-GB" sz="1000" dirty="0"/>
                        <a:t>Question (24): Does your institution use a well-designed curriculum structure?</a:t>
                      </a:r>
                    </a:p>
                  </a:txBody>
                  <a:tcPr/>
                </a:tc>
                <a:tc>
                  <a:txBody>
                    <a:bodyPr/>
                    <a:lstStyle/>
                    <a:p>
                      <a:r>
                        <a:rPr lang="en-GB" sz="1000" dirty="0"/>
                        <a:t>(if yes)</a:t>
                      </a:r>
                    </a:p>
                    <a:p>
                      <a:r>
                        <a:rPr lang="en-GB" sz="1000" dirty="0"/>
                        <a:t>- Upload of curriculum</a:t>
                      </a:r>
                    </a:p>
                  </a:txBody>
                  <a:tcPr/>
                </a:tc>
                <a:extLst>
                  <a:ext uri="{0D108BD9-81ED-4DB2-BD59-A6C34878D82A}">
                    <a16:rowId xmlns:a16="http://schemas.microsoft.com/office/drawing/2014/main" val="1492136471"/>
                  </a:ext>
                </a:extLst>
              </a:tr>
              <a:tr h="874299">
                <a:tc>
                  <a:txBody>
                    <a:bodyPr/>
                    <a:lstStyle/>
                    <a:p>
                      <a:r>
                        <a:rPr lang="en-GB" sz="1000" dirty="0"/>
                        <a:t>Question (25): Does your institution have a “Student support system”?</a:t>
                      </a:r>
                    </a:p>
                  </a:txBody>
                  <a:tcPr/>
                </a:tc>
                <a:tc>
                  <a:txBody>
                    <a:bodyPr/>
                    <a:lstStyle/>
                    <a:p>
                      <a:r>
                        <a:rPr lang="en-GB" sz="1000" dirty="0"/>
                        <a:t>(if yes)</a:t>
                      </a:r>
                    </a:p>
                    <a:p>
                      <a:r>
                        <a:rPr lang="en-GB" sz="1000" dirty="0"/>
                        <a:t>- link to student support system</a:t>
                      </a:r>
                    </a:p>
                  </a:txBody>
                  <a:tcPr/>
                </a:tc>
                <a:extLst>
                  <a:ext uri="{0D108BD9-81ED-4DB2-BD59-A6C34878D82A}">
                    <a16:rowId xmlns:a16="http://schemas.microsoft.com/office/drawing/2014/main" val="1508746938"/>
                  </a:ext>
                </a:extLst>
              </a:tr>
              <a:tr h="874299">
                <a:tc>
                  <a:txBody>
                    <a:bodyPr/>
                    <a:lstStyle/>
                    <a:p>
                      <a:r>
                        <a:rPr lang="en-GB" sz="1000" dirty="0"/>
                        <a:t>Question (28): Does your institution have a feedback system?</a:t>
                      </a:r>
                    </a:p>
                  </a:txBody>
                  <a:tcPr/>
                </a:tc>
                <a:tc>
                  <a:txBody>
                    <a:bodyPr/>
                    <a:lstStyle/>
                    <a:p>
                      <a:r>
                        <a:rPr lang="en-GB" sz="1000" dirty="0"/>
                        <a:t>(if yes)</a:t>
                      </a:r>
                    </a:p>
                    <a:p>
                      <a:r>
                        <a:rPr lang="en-GB" sz="1000" dirty="0"/>
                        <a:t>- Upload of feedback system</a:t>
                      </a:r>
                    </a:p>
                    <a:p>
                      <a:r>
                        <a:rPr lang="en-GB" sz="1000" dirty="0"/>
                        <a:t>- Upload of feedback questionnaire etc.</a:t>
                      </a:r>
                    </a:p>
                  </a:txBody>
                  <a:tcPr/>
                </a:tc>
                <a:extLst>
                  <a:ext uri="{0D108BD9-81ED-4DB2-BD59-A6C34878D82A}">
                    <a16:rowId xmlns:a16="http://schemas.microsoft.com/office/drawing/2014/main" val="70688242"/>
                  </a:ext>
                </a:extLst>
              </a:tr>
            </a:tbl>
          </a:graphicData>
        </a:graphic>
      </p:graphicFrame>
      <p:sp>
        <p:nvSpPr>
          <p:cNvPr id="4" name="Rechteck 3">
            <a:extLst>
              <a:ext uri="{FF2B5EF4-FFF2-40B4-BE49-F238E27FC236}">
                <a16:creationId xmlns:a16="http://schemas.microsoft.com/office/drawing/2014/main" id="{5B280E6F-8189-21E7-952B-2802D0D95924}"/>
              </a:ext>
            </a:extLst>
          </p:cNvPr>
          <p:cNvSpPr/>
          <p:nvPr/>
        </p:nvSpPr>
        <p:spPr>
          <a:xfrm>
            <a:off x="4069779" y="1783033"/>
            <a:ext cx="1603664" cy="204353"/>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a:t>Link to Institution Website</a:t>
            </a:r>
          </a:p>
        </p:txBody>
      </p:sp>
      <p:sp>
        <p:nvSpPr>
          <p:cNvPr id="6" name="Rechteck 5">
            <a:extLst>
              <a:ext uri="{FF2B5EF4-FFF2-40B4-BE49-F238E27FC236}">
                <a16:creationId xmlns:a16="http://schemas.microsoft.com/office/drawing/2014/main" id="{07E5D9CE-F4F0-195A-7FB6-F15E04FB6858}"/>
              </a:ext>
            </a:extLst>
          </p:cNvPr>
          <p:cNvSpPr/>
          <p:nvPr/>
        </p:nvSpPr>
        <p:spPr>
          <a:xfrm>
            <a:off x="4069779" y="2070513"/>
            <a:ext cx="1603664" cy="226635"/>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a:t>Link to Institution blog</a:t>
            </a:r>
          </a:p>
        </p:txBody>
      </p:sp>
      <p:sp>
        <p:nvSpPr>
          <p:cNvPr id="26" name="Rechteck 25">
            <a:extLst>
              <a:ext uri="{FF2B5EF4-FFF2-40B4-BE49-F238E27FC236}">
                <a16:creationId xmlns:a16="http://schemas.microsoft.com/office/drawing/2014/main" id="{5572A39E-226C-E7D1-D0FB-88B99272D17C}"/>
              </a:ext>
            </a:extLst>
          </p:cNvPr>
          <p:cNvSpPr/>
          <p:nvPr/>
        </p:nvSpPr>
        <p:spPr>
          <a:xfrm>
            <a:off x="4069779" y="2347603"/>
            <a:ext cx="1603664" cy="22663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a:t>Link to Institution Newsletter</a:t>
            </a:r>
          </a:p>
        </p:txBody>
      </p:sp>
      <p:sp>
        <p:nvSpPr>
          <p:cNvPr id="27" name="Rechteck 26">
            <a:extLst>
              <a:ext uri="{FF2B5EF4-FFF2-40B4-BE49-F238E27FC236}">
                <a16:creationId xmlns:a16="http://schemas.microsoft.com/office/drawing/2014/main" id="{0D7CE07B-4FC5-B102-4647-43725BB8A222}"/>
              </a:ext>
            </a:extLst>
          </p:cNvPr>
          <p:cNvSpPr/>
          <p:nvPr/>
        </p:nvSpPr>
        <p:spPr>
          <a:xfrm>
            <a:off x="4069778" y="1494810"/>
            <a:ext cx="1603664" cy="21548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dirty="0"/>
              <a:t>User enters:</a:t>
            </a:r>
          </a:p>
        </p:txBody>
      </p:sp>
      <p:sp>
        <p:nvSpPr>
          <p:cNvPr id="29" name="Rechteck 28">
            <a:extLst>
              <a:ext uri="{FF2B5EF4-FFF2-40B4-BE49-F238E27FC236}">
                <a16:creationId xmlns:a16="http://schemas.microsoft.com/office/drawing/2014/main" id="{7AB5FF05-1177-A5F8-D12A-6FC18FB52EEE}"/>
              </a:ext>
            </a:extLst>
          </p:cNvPr>
          <p:cNvSpPr/>
          <p:nvPr/>
        </p:nvSpPr>
        <p:spPr>
          <a:xfrm>
            <a:off x="4069778" y="2767954"/>
            <a:ext cx="1603664" cy="39200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a:t>Upload of institutional policies</a:t>
            </a:r>
          </a:p>
        </p:txBody>
      </p:sp>
      <p:sp>
        <p:nvSpPr>
          <p:cNvPr id="30" name="Rechteck 29">
            <a:extLst>
              <a:ext uri="{FF2B5EF4-FFF2-40B4-BE49-F238E27FC236}">
                <a16:creationId xmlns:a16="http://schemas.microsoft.com/office/drawing/2014/main" id="{AB21AE7D-7E10-9145-0FA3-155328FB62BC}"/>
              </a:ext>
            </a:extLst>
          </p:cNvPr>
          <p:cNvSpPr/>
          <p:nvPr/>
        </p:nvSpPr>
        <p:spPr>
          <a:xfrm>
            <a:off x="4069778" y="3839570"/>
            <a:ext cx="1603664" cy="37804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a:t>Upload of curriculum</a:t>
            </a:r>
          </a:p>
        </p:txBody>
      </p:sp>
      <p:sp>
        <p:nvSpPr>
          <p:cNvPr id="31" name="Rechteck 30">
            <a:extLst>
              <a:ext uri="{FF2B5EF4-FFF2-40B4-BE49-F238E27FC236}">
                <a16:creationId xmlns:a16="http://schemas.microsoft.com/office/drawing/2014/main" id="{FF981598-E785-D21F-5E47-B32FB3655C05}"/>
              </a:ext>
            </a:extLst>
          </p:cNvPr>
          <p:cNvSpPr/>
          <p:nvPr/>
        </p:nvSpPr>
        <p:spPr>
          <a:xfrm>
            <a:off x="4106838" y="4636934"/>
            <a:ext cx="1566604" cy="34588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a:t>Link to student support system</a:t>
            </a:r>
          </a:p>
        </p:txBody>
      </p:sp>
      <p:sp>
        <p:nvSpPr>
          <p:cNvPr id="32" name="Rechteck 31">
            <a:extLst>
              <a:ext uri="{FF2B5EF4-FFF2-40B4-BE49-F238E27FC236}">
                <a16:creationId xmlns:a16="http://schemas.microsoft.com/office/drawing/2014/main" id="{3334898A-81F7-140C-9CAC-940ADE30662D}"/>
              </a:ext>
            </a:extLst>
          </p:cNvPr>
          <p:cNvSpPr/>
          <p:nvPr/>
        </p:nvSpPr>
        <p:spPr>
          <a:xfrm>
            <a:off x="4106838" y="5292581"/>
            <a:ext cx="1566604" cy="177244"/>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a:t>Upload of feedback system</a:t>
            </a:r>
          </a:p>
        </p:txBody>
      </p:sp>
      <p:sp>
        <p:nvSpPr>
          <p:cNvPr id="33" name="Rechteck 32">
            <a:extLst>
              <a:ext uri="{FF2B5EF4-FFF2-40B4-BE49-F238E27FC236}">
                <a16:creationId xmlns:a16="http://schemas.microsoft.com/office/drawing/2014/main" id="{3148D207-11F6-0DB8-45F9-79E3019A990A}"/>
              </a:ext>
            </a:extLst>
          </p:cNvPr>
          <p:cNvSpPr/>
          <p:nvPr/>
        </p:nvSpPr>
        <p:spPr>
          <a:xfrm>
            <a:off x="4106838" y="5664818"/>
            <a:ext cx="1566604" cy="345886"/>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GB" sz="1000" i="1" dirty="0"/>
              <a:t>Upload of feedback questionnaire</a:t>
            </a:r>
          </a:p>
        </p:txBody>
      </p:sp>
      <p:sp>
        <p:nvSpPr>
          <p:cNvPr id="51" name="Rechteck 50">
            <a:extLst>
              <a:ext uri="{FF2B5EF4-FFF2-40B4-BE49-F238E27FC236}">
                <a16:creationId xmlns:a16="http://schemas.microsoft.com/office/drawing/2014/main" id="{F49540FB-0DAD-4C45-FB3C-E3865B4C82C6}"/>
              </a:ext>
            </a:extLst>
          </p:cNvPr>
          <p:cNvSpPr/>
          <p:nvPr/>
        </p:nvSpPr>
        <p:spPr>
          <a:xfrm>
            <a:off x="5744151" y="1770039"/>
            <a:ext cx="1689563" cy="293922"/>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feedback on Institution’s Website</a:t>
            </a:r>
          </a:p>
        </p:txBody>
      </p:sp>
      <p:sp>
        <p:nvSpPr>
          <p:cNvPr id="52" name="Rechteck 51">
            <a:extLst>
              <a:ext uri="{FF2B5EF4-FFF2-40B4-BE49-F238E27FC236}">
                <a16:creationId xmlns:a16="http://schemas.microsoft.com/office/drawing/2014/main" id="{4FEB4AFE-FCC6-6A59-F7E2-F61552321FC3}"/>
              </a:ext>
            </a:extLst>
          </p:cNvPr>
          <p:cNvSpPr/>
          <p:nvPr/>
        </p:nvSpPr>
        <p:spPr>
          <a:xfrm>
            <a:off x="5744150" y="2123330"/>
            <a:ext cx="1689564" cy="25452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feedback on Institution blog</a:t>
            </a:r>
          </a:p>
        </p:txBody>
      </p:sp>
      <p:sp>
        <p:nvSpPr>
          <p:cNvPr id="53" name="Rechteck 52">
            <a:extLst>
              <a:ext uri="{FF2B5EF4-FFF2-40B4-BE49-F238E27FC236}">
                <a16:creationId xmlns:a16="http://schemas.microsoft.com/office/drawing/2014/main" id="{30E3D792-4CF9-9139-DEA7-806B184C4325}"/>
              </a:ext>
            </a:extLst>
          </p:cNvPr>
          <p:cNvSpPr/>
          <p:nvPr/>
        </p:nvSpPr>
        <p:spPr>
          <a:xfrm>
            <a:off x="5744152" y="2435222"/>
            <a:ext cx="1689562" cy="30046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feedback on Institution Newsletter</a:t>
            </a:r>
          </a:p>
        </p:txBody>
      </p:sp>
      <p:sp>
        <p:nvSpPr>
          <p:cNvPr id="54" name="Rechteck 53">
            <a:extLst>
              <a:ext uri="{FF2B5EF4-FFF2-40B4-BE49-F238E27FC236}">
                <a16:creationId xmlns:a16="http://schemas.microsoft.com/office/drawing/2014/main" id="{4390F984-B76E-1DBA-9672-C9FAF03C0FFB}"/>
              </a:ext>
            </a:extLst>
          </p:cNvPr>
          <p:cNvSpPr/>
          <p:nvPr/>
        </p:nvSpPr>
        <p:spPr>
          <a:xfrm>
            <a:off x="5744152" y="2825145"/>
            <a:ext cx="1689562" cy="294296"/>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feedback on institutional policies</a:t>
            </a:r>
          </a:p>
        </p:txBody>
      </p:sp>
      <p:sp>
        <p:nvSpPr>
          <p:cNvPr id="55" name="Rechteck 54">
            <a:extLst>
              <a:ext uri="{FF2B5EF4-FFF2-40B4-BE49-F238E27FC236}">
                <a16:creationId xmlns:a16="http://schemas.microsoft.com/office/drawing/2014/main" id="{742FAF13-4473-DF83-76BB-5AE9488FC0CA}"/>
              </a:ext>
            </a:extLst>
          </p:cNvPr>
          <p:cNvSpPr/>
          <p:nvPr/>
        </p:nvSpPr>
        <p:spPr>
          <a:xfrm>
            <a:off x="5744152" y="3953346"/>
            <a:ext cx="1689562" cy="167141"/>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feedback on curriculum</a:t>
            </a:r>
          </a:p>
        </p:txBody>
      </p:sp>
      <p:sp>
        <p:nvSpPr>
          <p:cNvPr id="56" name="Rechteck 55">
            <a:extLst>
              <a:ext uri="{FF2B5EF4-FFF2-40B4-BE49-F238E27FC236}">
                <a16:creationId xmlns:a16="http://schemas.microsoft.com/office/drawing/2014/main" id="{7C1E0731-7397-C9E9-7DF9-F8EAEF5C8FF0}"/>
              </a:ext>
            </a:extLst>
          </p:cNvPr>
          <p:cNvSpPr/>
          <p:nvPr/>
        </p:nvSpPr>
        <p:spPr>
          <a:xfrm>
            <a:off x="5744152" y="4633891"/>
            <a:ext cx="1689562" cy="30046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feedback on student support system</a:t>
            </a:r>
          </a:p>
        </p:txBody>
      </p:sp>
      <p:sp>
        <p:nvSpPr>
          <p:cNvPr id="57" name="Rechteck 56">
            <a:extLst>
              <a:ext uri="{FF2B5EF4-FFF2-40B4-BE49-F238E27FC236}">
                <a16:creationId xmlns:a16="http://schemas.microsoft.com/office/drawing/2014/main" id="{B8862775-6711-4F0F-C44B-D0AC7B01AAD8}"/>
              </a:ext>
            </a:extLst>
          </p:cNvPr>
          <p:cNvSpPr/>
          <p:nvPr/>
        </p:nvSpPr>
        <p:spPr>
          <a:xfrm>
            <a:off x="5744152" y="5728462"/>
            <a:ext cx="1689562" cy="345886"/>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feedback on feedback questionnaire</a:t>
            </a:r>
          </a:p>
        </p:txBody>
      </p:sp>
      <p:sp>
        <p:nvSpPr>
          <p:cNvPr id="58" name="Rechteck 57">
            <a:extLst>
              <a:ext uri="{FF2B5EF4-FFF2-40B4-BE49-F238E27FC236}">
                <a16:creationId xmlns:a16="http://schemas.microsoft.com/office/drawing/2014/main" id="{104AA280-4E10-03FD-92B4-A2DFC5270CD1}"/>
              </a:ext>
            </a:extLst>
          </p:cNvPr>
          <p:cNvSpPr/>
          <p:nvPr/>
        </p:nvSpPr>
        <p:spPr>
          <a:xfrm>
            <a:off x="5744152" y="5267648"/>
            <a:ext cx="1689562" cy="300468"/>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i="1" dirty="0"/>
              <a:t>feedback on feedback system</a:t>
            </a:r>
          </a:p>
        </p:txBody>
      </p:sp>
      <p:sp>
        <p:nvSpPr>
          <p:cNvPr id="61" name="Rechteck 60">
            <a:extLst>
              <a:ext uri="{FF2B5EF4-FFF2-40B4-BE49-F238E27FC236}">
                <a16:creationId xmlns:a16="http://schemas.microsoft.com/office/drawing/2014/main" id="{121A1EC3-4913-6976-CAFA-B2CC96F41B82}"/>
              </a:ext>
            </a:extLst>
          </p:cNvPr>
          <p:cNvSpPr/>
          <p:nvPr/>
        </p:nvSpPr>
        <p:spPr>
          <a:xfrm>
            <a:off x="5744150" y="1484419"/>
            <a:ext cx="1689564" cy="215486"/>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sz="1000" dirty="0"/>
              <a:t>Evaluator´s feedback:</a:t>
            </a:r>
          </a:p>
        </p:txBody>
      </p:sp>
      <p:sp>
        <p:nvSpPr>
          <p:cNvPr id="18" name="Rechteck 17">
            <a:extLst>
              <a:ext uri="{FF2B5EF4-FFF2-40B4-BE49-F238E27FC236}">
                <a16:creationId xmlns:a16="http://schemas.microsoft.com/office/drawing/2014/main" id="{29FEE7D5-AF41-E4A7-9E72-0BABB6BFFA53}"/>
              </a:ext>
            </a:extLst>
          </p:cNvPr>
          <p:cNvSpPr/>
          <p:nvPr/>
        </p:nvSpPr>
        <p:spPr>
          <a:xfrm>
            <a:off x="8291947" y="3582741"/>
            <a:ext cx="3433156" cy="1104087"/>
          </a:xfrm>
          <a:prstGeom prst="rect">
            <a:avLst/>
          </a:prstGeom>
          <a:ln>
            <a:solidFill>
              <a:srgbClr val="FF0000"/>
            </a:solidFill>
          </a:ln>
        </p:spPr>
        <p:style>
          <a:lnRef idx="3">
            <a:schemeClr val="lt1"/>
          </a:lnRef>
          <a:fillRef idx="1">
            <a:schemeClr val="accent4"/>
          </a:fillRef>
          <a:effectRef idx="1">
            <a:schemeClr val="accent4"/>
          </a:effectRef>
          <a:fontRef idx="minor">
            <a:schemeClr val="lt1"/>
          </a:fontRef>
        </p:style>
        <p:txBody>
          <a:bodyPr rtlCol="0" anchor="ctr"/>
          <a:lstStyle/>
          <a:p>
            <a:pPr algn="ctr"/>
            <a:r>
              <a:rPr lang="en-GB" i="1" dirty="0"/>
              <a:t>The evaluator can send a notification if materials are missing</a:t>
            </a:r>
          </a:p>
        </p:txBody>
      </p:sp>
      <p:sp>
        <p:nvSpPr>
          <p:cNvPr id="19" name="Rechteck 18">
            <a:extLst>
              <a:ext uri="{FF2B5EF4-FFF2-40B4-BE49-F238E27FC236}">
                <a16:creationId xmlns:a16="http://schemas.microsoft.com/office/drawing/2014/main" id="{3E618C89-15EF-63B1-817C-A865C0EE1985}"/>
              </a:ext>
            </a:extLst>
          </p:cNvPr>
          <p:cNvSpPr/>
          <p:nvPr/>
        </p:nvSpPr>
        <p:spPr>
          <a:xfrm>
            <a:off x="8291947" y="4982820"/>
            <a:ext cx="3433156" cy="1104087"/>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i="1" dirty="0"/>
              <a:t>Overall feedback of the evaluator to the user</a:t>
            </a:r>
          </a:p>
          <a:p>
            <a:pPr algn="ctr"/>
            <a:r>
              <a:rPr lang="en-GB" i="1" dirty="0"/>
              <a:t>- positive and negative impressions</a:t>
            </a:r>
          </a:p>
        </p:txBody>
      </p:sp>
      <p:sp>
        <p:nvSpPr>
          <p:cNvPr id="20" name="Pfeil: nach rechts 19">
            <a:extLst>
              <a:ext uri="{FF2B5EF4-FFF2-40B4-BE49-F238E27FC236}">
                <a16:creationId xmlns:a16="http://schemas.microsoft.com/office/drawing/2014/main" id="{47978E39-34E9-CD39-4DA2-6DCA01C86F60}"/>
              </a:ext>
            </a:extLst>
          </p:cNvPr>
          <p:cNvSpPr/>
          <p:nvPr/>
        </p:nvSpPr>
        <p:spPr>
          <a:xfrm>
            <a:off x="7599215" y="5355537"/>
            <a:ext cx="540328" cy="509155"/>
          </a:xfrm>
          <a:prstGeom prst="rightArrow">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GB">
              <a:solidFill>
                <a:schemeClr val="tx1">
                  <a:lumMod val="50000"/>
                  <a:lumOff val="50000"/>
                </a:schemeClr>
              </a:solidFill>
            </a:endParaRPr>
          </a:p>
        </p:txBody>
      </p:sp>
    </p:spTree>
    <p:extLst>
      <p:ext uri="{BB962C8B-B14F-4D97-AF65-F5344CB8AC3E}">
        <p14:creationId xmlns:p14="http://schemas.microsoft.com/office/powerpoint/2010/main" val="123423902"/>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D26D970D-31AD-84B5-0A50-12AD1A677AC7}"/>
              </a:ext>
            </a:extLst>
          </p:cNvPr>
          <p:cNvGraphicFramePr>
            <a:graphicFrameLocks noChangeAspect="1"/>
          </p:cNvGraphicFramePr>
          <p:nvPr>
            <p:custDataLst>
              <p:tags r:id="rId1"/>
            </p:custDataLst>
            <p:extLst>
              <p:ext uri="{D42A27DB-BD31-4B8C-83A1-F6EECF244321}">
                <p14:modId xmlns:p14="http://schemas.microsoft.com/office/powerpoint/2010/main" val="78566308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D26D970D-31AD-84B5-0A50-12AD1A677AC7}"/>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D6515416-5A81-C0AF-BB5C-06AC319EA6ED}"/>
              </a:ext>
            </a:extLst>
          </p:cNvPr>
          <p:cNvSpPr>
            <a:spLocks noGrp="1"/>
          </p:cNvSpPr>
          <p:nvPr>
            <p:ph type="title"/>
          </p:nvPr>
        </p:nvSpPr>
        <p:spPr/>
        <p:txBody>
          <a:bodyPr vert="horz">
            <a:normAutofit fontScale="90000"/>
          </a:bodyPr>
          <a:lstStyle/>
          <a:p>
            <a:r>
              <a:rPr lang="en-GB" dirty="0"/>
              <a:t>4. Expert Feedback</a:t>
            </a:r>
            <a:br>
              <a:rPr lang="en-GB" dirty="0"/>
            </a:br>
            <a:r>
              <a:rPr lang="en-GB" dirty="0">
                <a:solidFill>
                  <a:schemeClr val="tx1">
                    <a:lumMod val="50000"/>
                    <a:lumOff val="50000"/>
                  </a:schemeClr>
                </a:solidFill>
              </a:rPr>
              <a:t>Example: User´s view (part 2: overall feedback)</a:t>
            </a:r>
          </a:p>
        </p:txBody>
      </p:sp>
      <p:sp>
        <p:nvSpPr>
          <p:cNvPr id="11" name="Rechteck 10">
            <a:extLst>
              <a:ext uri="{FF2B5EF4-FFF2-40B4-BE49-F238E27FC236}">
                <a16:creationId xmlns:a16="http://schemas.microsoft.com/office/drawing/2014/main" id="{1E5DC09C-8B1C-7C3F-FDE6-3A10B163DA71}"/>
              </a:ext>
            </a:extLst>
          </p:cNvPr>
          <p:cNvSpPr/>
          <p:nvPr/>
        </p:nvSpPr>
        <p:spPr>
          <a:xfrm>
            <a:off x="1246909" y="1537855"/>
            <a:ext cx="6452755" cy="2795154"/>
          </a:xfrm>
          <a:prstGeom prst="rect">
            <a:avLst/>
          </a:prstGeom>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r>
              <a:rPr lang="en-GB" i="1" dirty="0"/>
              <a:t>Overall feedback of the evaluator to the user</a:t>
            </a:r>
          </a:p>
          <a:p>
            <a:pPr algn="ctr"/>
            <a:r>
              <a:rPr lang="en-GB" i="1" dirty="0"/>
              <a:t>- positive and negative impressions</a:t>
            </a:r>
          </a:p>
        </p:txBody>
      </p:sp>
    </p:spTree>
    <p:extLst>
      <p:ext uri="{BB962C8B-B14F-4D97-AF65-F5344CB8AC3E}">
        <p14:creationId xmlns:p14="http://schemas.microsoft.com/office/powerpoint/2010/main" val="42067607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hink-cell data - do not delete" hidden="1">
            <a:extLst>
              <a:ext uri="{FF2B5EF4-FFF2-40B4-BE49-F238E27FC236}">
                <a16:creationId xmlns:a16="http://schemas.microsoft.com/office/drawing/2014/main" id="{442E9E0D-9B9E-4B21-8FF3-41BB0CC6BC0F}"/>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4" imgW="425" imgH="424" progId="TCLayout.ActiveDocument.1">
                  <p:embed/>
                </p:oleObj>
              </mc:Choice>
              <mc:Fallback>
                <p:oleObj name="think-cell Folie" r:id="rId4" imgW="425" imgH="424" progId="TCLayout.ActiveDocument.1">
                  <p:embed/>
                  <p:pic>
                    <p:nvPicPr>
                      <p:cNvPr id="4" name="think-cell data - do not delete" hidden="1">
                        <a:extLst>
                          <a:ext uri="{FF2B5EF4-FFF2-40B4-BE49-F238E27FC236}">
                            <a16:creationId xmlns:a16="http://schemas.microsoft.com/office/drawing/2014/main" id="{442E9E0D-9B9E-4B21-8FF3-41BB0CC6BC0F}"/>
                          </a:ext>
                        </a:extLst>
                      </p:cNvPr>
                      <p:cNvPicPr/>
                      <p:nvPr/>
                    </p:nvPicPr>
                    <p:blipFill>
                      <a:blip r:embed="rId5"/>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43BAF4AE-90B0-C432-55D3-AB639DA818CE}"/>
              </a:ext>
            </a:extLst>
          </p:cNvPr>
          <p:cNvSpPr>
            <a:spLocks noGrp="1"/>
          </p:cNvSpPr>
          <p:nvPr>
            <p:ph type="title"/>
          </p:nvPr>
        </p:nvSpPr>
        <p:spPr/>
        <p:txBody>
          <a:bodyPr vert="horz"/>
          <a:lstStyle/>
          <a:p>
            <a:r>
              <a:rPr lang="en-GB" dirty="0"/>
              <a:t>Material Assessment</a:t>
            </a:r>
          </a:p>
        </p:txBody>
      </p:sp>
      <p:pic>
        <p:nvPicPr>
          <p:cNvPr id="5" name="Grafik 4">
            <a:extLst>
              <a:ext uri="{FF2B5EF4-FFF2-40B4-BE49-F238E27FC236}">
                <a16:creationId xmlns:a16="http://schemas.microsoft.com/office/drawing/2014/main" id="{28BC518F-F84B-82B9-8358-7157AC42FAD5}"/>
              </a:ext>
            </a:extLst>
          </p:cNvPr>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097280" y="1110344"/>
            <a:ext cx="8354057" cy="4857837"/>
          </a:xfrm>
          <a:prstGeom prst="rect">
            <a:avLst/>
          </a:prstGeom>
          <a:noFill/>
          <a:ln>
            <a:solidFill>
              <a:schemeClr val="tx1"/>
            </a:solidFill>
          </a:ln>
        </p:spPr>
      </p:pic>
      <p:sp>
        <p:nvSpPr>
          <p:cNvPr id="6" name="Ellipse 5">
            <a:extLst>
              <a:ext uri="{FF2B5EF4-FFF2-40B4-BE49-F238E27FC236}">
                <a16:creationId xmlns:a16="http://schemas.microsoft.com/office/drawing/2014/main" id="{7FF71379-219D-41FB-2152-F123B9028404}"/>
              </a:ext>
            </a:extLst>
          </p:cNvPr>
          <p:cNvSpPr/>
          <p:nvPr/>
        </p:nvSpPr>
        <p:spPr>
          <a:xfrm>
            <a:off x="8148215" y="2460675"/>
            <a:ext cx="1092764" cy="1007653"/>
          </a:xfrm>
          <a:prstGeom prst="ellipse">
            <a:avLst/>
          </a:prstGeom>
          <a:noFill/>
          <a:ln w="38100" cap="flat" cmpd="sng" algn="ctr">
            <a:solidFill>
              <a:srgbClr val="FF0000"/>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ot="0" spcFirstLastPara="0" vert="horz" wrap="square" lIns="91440" tIns="45720" rIns="91440" bIns="45720" numCol="1" spcCol="0" rtlCol="0" fromWordArt="0" anchor="ctr" anchorCtr="0" forceAA="0" compatLnSpc="1">
            <a:prstTxWarp prst="textNoShape">
              <a:avLst/>
            </a:prstTxWarp>
            <a:noAutofit/>
          </a:bodyPr>
          <a:lstStyle/>
          <a:p>
            <a:endParaRPr lang="en-GB"/>
          </a:p>
        </p:txBody>
      </p:sp>
    </p:spTree>
    <p:extLst>
      <p:ext uri="{BB962C8B-B14F-4D97-AF65-F5344CB8AC3E}">
        <p14:creationId xmlns:p14="http://schemas.microsoft.com/office/powerpoint/2010/main" val="3208950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extLst>
              <p:ext uri="{D42A27DB-BD31-4B8C-83A1-F6EECF244321}">
                <p14:modId xmlns:p14="http://schemas.microsoft.com/office/powerpoint/2010/main" val="843397966"/>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0" name=""/>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p:txBody>
          <a:bodyPr vert="horz"/>
          <a:lstStyle/>
          <a:p>
            <a:r>
              <a:rPr lang="en-GB" dirty="0"/>
              <a:t>1. Upload of Material</a:t>
            </a:r>
          </a:p>
        </p:txBody>
      </p:sp>
      <p:sp>
        <p:nvSpPr>
          <p:cNvPr id="3" name="Inhaltsplatzhalter 2">
            <a:extLst>
              <a:ext uri="{FF2B5EF4-FFF2-40B4-BE49-F238E27FC236}">
                <a16:creationId xmlns:a16="http://schemas.microsoft.com/office/drawing/2014/main" id="{FAD0590F-B208-1626-2603-28CA016C7295}"/>
              </a:ext>
            </a:extLst>
          </p:cNvPr>
          <p:cNvSpPr>
            <a:spLocks noGrp="1"/>
          </p:cNvSpPr>
          <p:nvPr>
            <p:ph idx="1"/>
          </p:nvPr>
        </p:nvSpPr>
        <p:spPr/>
        <p:txBody>
          <a:bodyPr/>
          <a:lstStyle/>
          <a:p>
            <a:pPr>
              <a:buFont typeface="Arial" panose="020B0604020202020204" pitchFamily="34" charset="0"/>
              <a:buChar char="•"/>
            </a:pPr>
            <a:r>
              <a:rPr lang="en-GB" dirty="0"/>
              <a:t> The upload of material is in connection with the Self Assessment of the tool.</a:t>
            </a:r>
          </a:p>
          <a:p>
            <a:pPr>
              <a:buFont typeface="Arial" panose="020B0604020202020204" pitchFamily="34" charset="0"/>
              <a:buChar char="•"/>
            </a:pPr>
            <a:r>
              <a:rPr lang="en-GB" dirty="0"/>
              <a:t> The user is going to be asked to upload the materials which the user has previously entered.</a:t>
            </a:r>
          </a:p>
          <a:p>
            <a:pPr>
              <a:buFont typeface="Arial" panose="020B0604020202020204" pitchFamily="34" charset="0"/>
              <a:buChar char="•"/>
            </a:pPr>
            <a:r>
              <a:rPr lang="en-GB" dirty="0"/>
              <a:t> The uploaded materials can then be viewed or downloaded by the evaluator.</a:t>
            </a:r>
          </a:p>
        </p:txBody>
      </p:sp>
    </p:spTree>
    <p:extLst>
      <p:ext uri="{BB962C8B-B14F-4D97-AF65-F5344CB8AC3E}">
        <p14:creationId xmlns:p14="http://schemas.microsoft.com/office/powerpoint/2010/main" val="27277413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extLst>
              <p:ext uri="{D42A27DB-BD31-4B8C-83A1-F6EECF244321}">
                <p14:modId xmlns:p14="http://schemas.microsoft.com/office/powerpoint/2010/main" val="2406170963"/>
              </p:ext>
            </p:ext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Upload of Material</a:t>
            </a:r>
            <a:br>
              <a:rPr lang="en-GB" dirty="0"/>
            </a:br>
            <a:r>
              <a:rPr lang="en-GB" sz="4000" dirty="0">
                <a:solidFill>
                  <a:schemeClr val="tx1">
                    <a:lumMod val="50000"/>
                    <a:lumOff val="50000"/>
                  </a:schemeClr>
                </a:solidFill>
              </a:rPr>
              <a:t>III System/Institutional Accreditation</a:t>
            </a:r>
            <a:br>
              <a:rPr lang="en-GB" sz="4000" dirty="0">
                <a:solidFill>
                  <a:schemeClr val="tx1">
                    <a:lumMod val="50000"/>
                    <a:lumOff val="50000"/>
                  </a:schemeClr>
                </a:solidFill>
              </a:rPr>
            </a:br>
            <a:r>
              <a:rPr lang="en-GB" sz="4000" dirty="0">
                <a:solidFill>
                  <a:schemeClr val="tx1">
                    <a:lumMod val="50000"/>
                    <a:lumOff val="50000"/>
                  </a:schemeClr>
                </a:solidFill>
              </a:rPr>
              <a:t>III.I Formal Criteria</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2184733460"/>
              </p:ext>
            </p:extLst>
          </p:nvPr>
        </p:nvGraphicFramePr>
        <p:xfrm>
          <a:off x="1097280" y="2192946"/>
          <a:ext cx="9127374" cy="3134555"/>
        </p:xfrm>
        <a:graphic>
          <a:graphicData uri="http://schemas.openxmlformats.org/drawingml/2006/table">
            <a:tbl>
              <a:tblPr firstRow="1" bandRow="1">
                <a:tableStyleId>{5C22544A-7EE6-4342-B048-85BDC9FD1C3A}</a:tableStyleId>
              </a:tblPr>
              <a:tblGrid>
                <a:gridCol w="4381281">
                  <a:extLst>
                    <a:ext uri="{9D8B030D-6E8A-4147-A177-3AD203B41FA5}">
                      <a16:colId xmlns:a16="http://schemas.microsoft.com/office/drawing/2014/main" val="378527794"/>
                    </a:ext>
                  </a:extLst>
                </a:gridCol>
                <a:gridCol w="637535">
                  <a:extLst>
                    <a:ext uri="{9D8B030D-6E8A-4147-A177-3AD203B41FA5}">
                      <a16:colId xmlns:a16="http://schemas.microsoft.com/office/drawing/2014/main" val="2589053697"/>
                    </a:ext>
                  </a:extLst>
                </a:gridCol>
                <a:gridCol w="4108558">
                  <a:extLst>
                    <a:ext uri="{9D8B030D-6E8A-4147-A177-3AD203B41FA5}">
                      <a16:colId xmlns:a16="http://schemas.microsoft.com/office/drawing/2014/main" val="55797610"/>
                    </a:ext>
                  </a:extLst>
                </a:gridCol>
              </a:tblGrid>
              <a:tr h="278183">
                <a:tc>
                  <a:txBody>
                    <a:bodyPr/>
                    <a:lstStyle/>
                    <a:p>
                      <a:r>
                        <a:rPr lang="en-GB" dirty="0"/>
                        <a:t>Self Assessment</a:t>
                      </a:r>
                    </a:p>
                  </a:txBody>
                  <a:tcPr/>
                </a:tc>
                <a:tc>
                  <a:txBody>
                    <a:bodyPr/>
                    <a:lstStyle/>
                    <a:p>
                      <a:endParaRPr lang="en-GB" dirty="0"/>
                    </a:p>
                  </a:txBody>
                  <a:tcPr/>
                </a:tc>
                <a:tc>
                  <a:txBody>
                    <a:bodyPr/>
                    <a:lstStyle/>
                    <a:p>
                      <a:r>
                        <a:rPr lang="en-GB" dirty="0"/>
                        <a:t>Upload of Material</a:t>
                      </a:r>
                    </a:p>
                  </a:txBody>
                  <a:tcPr/>
                </a:tc>
                <a:extLst>
                  <a:ext uri="{0D108BD9-81ED-4DB2-BD59-A6C34878D82A}">
                    <a16:rowId xmlns:a16="http://schemas.microsoft.com/office/drawing/2014/main" val="2745617718"/>
                  </a:ext>
                </a:extLst>
              </a:tr>
              <a:tr h="1305755">
                <a:tc>
                  <a:txBody>
                    <a:bodyPr/>
                    <a:lstStyle/>
                    <a:p>
                      <a:r>
                        <a:rPr lang="en-GB" dirty="0"/>
                        <a:t>Question (8): Does your institution have a quality management system?</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Quality Management System upload button</a:t>
                      </a:r>
                    </a:p>
                    <a:p>
                      <a:endParaRPr lang="en-GB" dirty="0"/>
                    </a:p>
                    <a:p>
                      <a:r>
                        <a:rPr lang="en-GB" dirty="0"/>
                        <a:t>e.g. user could upload their QM-document</a:t>
                      </a:r>
                    </a:p>
                  </a:txBody>
                  <a:tcPr/>
                </a:tc>
                <a:extLst>
                  <a:ext uri="{0D108BD9-81ED-4DB2-BD59-A6C34878D82A}">
                    <a16:rowId xmlns:a16="http://schemas.microsoft.com/office/drawing/2014/main" val="4224333432"/>
                  </a:ext>
                </a:extLst>
              </a:tr>
              <a:tr h="1305755">
                <a:tc>
                  <a:txBody>
                    <a:bodyPr/>
                    <a:lstStyle/>
                    <a:p>
                      <a:r>
                        <a:rPr lang="en-GB" dirty="0"/>
                        <a:t>Question (8.2): Does your institution have a quality management system according to the ISO standard?</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button for ISO certificate</a:t>
                      </a:r>
                    </a:p>
                  </a:txBody>
                  <a:tcPr/>
                </a:tc>
                <a:extLst>
                  <a:ext uri="{0D108BD9-81ED-4DB2-BD59-A6C34878D82A}">
                    <a16:rowId xmlns:a16="http://schemas.microsoft.com/office/drawing/2014/main" val="1919706264"/>
                  </a:ext>
                </a:extLst>
              </a:tr>
            </a:tbl>
          </a:graphicData>
        </a:graphic>
      </p:graphicFrame>
    </p:spTree>
    <p:extLst>
      <p:ext uri="{BB962C8B-B14F-4D97-AF65-F5344CB8AC3E}">
        <p14:creationId xmlns:p14="http://schemas.microsoft.com/office/powerpoint/2010/main" val="46199273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Upload of Material</a:t>
            </a:r>
            <a:br>
              <a:rPr lang="en-GB" dirty="0"/>
            </a:br>
            <a:r>
              <a:rPr lang="en-GB" sz="4000" dirty="0">
                <a:solidFill>
                  <a:schemeClr val="tx1">
                    <a:lumMod val="50000"/>
                    <a:lumOff val="50000"/>
                  </a:schemeClr>
                </a:solidFill>
              </a:rPr>
              <a:t>III System/Institutional Accreditation</a:t>
            </a:r>
            <a:br>
              <a:rPr lang="en-GB" sz="4000" dirty="0">
                <a:solidFill>
                  <a:schemeClr val="tx1">
                    <a:lumMod val="50000"/>
                    <a:lumOff val="50000"/>
                  </a:schemeClr>
                </a:solidFill>
              </a:rPr>
            </a:br>
            <a:r>
              <a:rPr lang="en-GB" sz="4000" dirty="0">
                <a:solidFill>
                  <a:schemeClr val="tx1">
                    <a:lumMod val="50000"/>
                    <a:lumOff val="50000"/>
                  </a:schemeClr>
                </a:solidFill>
              </a:rPr>
              <a:t>III.I Formal Criteria</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1370827068"/>
              </p:ext>
            </p:extLst>
          </p:nvPr>
        </p:nvGraphicFramePr>
        <p:xfrm>
          <a:off x="1097280" y="2081993"/>
          <a:ext cx="9174876" cy="2178280"/>
        </p:xfrm>
        <a:graphic>
          <a:graphicData uri="http://schemas.openxmlformats.org/drawingml/2006/table">
            <a:tbl>
              <a:tblPr firstRow="1" bandRow="1">
                <a:tableStyleId>{5C22544A-7EE6-4342-B048-85BDC9FD1C3A}</a:tableStyleId>
              </a:tblPr>
              <a:tblGrid>
                <a:gridCol w="4404083">
                  <a:extLst>
                    <a:ext uri="{9D8B030D-6E8A-4147-A177-3AD203B41FA5}">
                      <a16:colId xmlns:a16="http://schemas.microsoft.com/office/drawing/2014/main" val="378527794"/>
                    </a:ext>
                  </a:extLst>
                </a:gridCol>
                <a:gridCol w="640853">
                  <a:extLst>
                    <a:ext uri="{9D8B030D-6E8A-4147-A177-3AD203B41FA5}">
                      <a16:colId xmlns:a16="http://schemas.microsoft.com/office/drawing/2014/main" val="2589053697"/>
                    </a:ext>
                  </a:extLst>
                </a:gridCol>
                <a:gridCol w="4129940">
                  <a:extLst>
                    <a:ext uri="{9D8B030D-6E8A-4147-A177-3AD203B41FA5}">
                      <a16:colId xmlns:a16="http://schemas.microsoft.com/office/drawing/2014/main" val="55797610"/>
                    </a:ext>
                  </a:extLst>
                </a:gridCol>
              </a:tblGrid>
              <a:tr h="288472">
                <a:tc>
                  <a:txBody>
                    <a:bodyPr/>
                    <a:lstStyle/>
                    <a:p>
                      <a:r>
                        <a:rPr lang="en-GB" dirty="0"/>
                        <a:t>Self Assessment</a:t>
                      </a:r>
                    </a:p>
                  </a:txBody>
                  <a:tcPr/>
                </a:tc>
                <a:tc>
                  <a:txBody>
                    <a:bodyPr/>
                    <a:lstStyle/>
                    <a:p>
                      <a:endParaRPr lang="en-GB" dirty="0"/>
                    </a:p>
                  </a:txBody>
                  <a:tcPr/>
                </a:tc>
                <a:tc>
                  <a:txBody>
                    <a:bodyPr/>
                    <a:lstStyle/>
                    <a:p>
                      <a:r>
                        <a:rPr lang="en-GB" dirty="0"/>
                        <a:t>Upload of Material</a:t>
                      </a:r>
                    </a:p>
                  </a:txBody>
                  <a:tcPr/>
                </a:tc>
                <a:extLst>
                  <a:ext uri="{0D108BD9-81ED-4DB2-BD59-A6C34878D82A}">
                    <a16:rowId xmlns:a16="http://schemas.microsoft.com/office/drawing/2014/main" val="2745617718"/>
                  </a:ext>
                </a:extLst>
              </a:tr>
              <a:tr h="974203">
                <a:tc>
                  <a:txBody>
                    <a:bodyPr/>
                    <a:lstStyle/>
                    <a:p>
                      <a:r>
                        <a:rPr lang="en-GB" dirty="0"/>
                        <a:t>Question (9): Will the applications of employees will be checked?</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of checklist for hire employees</a:t>
                      </a:r>
                    </a:p>
                  </a:txBody>
                  <a:tcPr/>
                </a:tc>
                <a:extLst>
                  <a:ext uri="{0D108BD9-81ED-4DB2-BD59-A6C34878D82A}">
                    <a16:rowId xmlns:a16="http://schemas.microsoft.com/office/drawing/2014/main" val="4224333432"/>
                  </a:ext>
                </a:extLst>
              </a:tr>
              <a:tr h="838317">
                <a:tc>
                  <a:txBody>
                    <a:bodyPr/>
                    <a:lstStyle/>
                    <a:p>
                      <a:r>
                        <a:rPr lang="en-GB" dirty="0"/>
                        <a:t>Question (11): Performance metrics for each job available?</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of performance metrics for each job</a:t>
                      </a:r>
                    </a:p>
                  </a:txBody>
                  <a:tcPr/>
                </a:tc>
                <a:extLst>
                  <a:ext uri="{0D108BD9-81ED-4DB2-BD59-A6C34878D82A}">
                    <a16:rowId xmlns:a16="http://schemas.microsoft.com/office/drawing/2014/main" val="1919706264"/>
                  </a:ext>
                </a:extLst>
              </a:tr>
            </a:tbl>
          </a:graphicData>
        </a:graphic>
      </p:graphicFrame>
    </p:spTree>
    <p:extLst>
      <p:ext uri="{BB962C8B-B14F-4D97-AF65-F5344CB8AC3E}">
        <p14:creationId xmlns:p14="http://schemas.microsoft.com/office/powerpoint/2010/main" val="19361572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Upload of Material</a:t>
            </a:r>
            <a:br>
              <a:rPr lang="en-GB" dirty="0"/>
            </a:br>
            <a:r>
              <a:rPr lang="en-GB" sz="4000" dirty="0">
                <a:solidFill>
                  <a:schemeClr val="tx1">
                    <a:lumMod val="50000"/>
                    <a:lumOff val="50000"/>
                  </a:schemeClr>
                </a:solidFill>
              </a:rPr>
              <a:t>III System/Institutional Accreditation</a:t>
            </a:r>
            <a:br>
              <a:rPr lang="en-GB" sz="4000" dirty="0">
                <a:solidFill>
                  <a:schemeClr val="tx1">
                    <a:lumMod val="50000"/>
                    <a:lumOff val="50000"/>
                  </a:schemeClr>
                </a:solidFill>
              </a:rPr>
            </a:br>
            <a:r>
              <a:rPr lang="en-GB" sz="4000" dirty="0">
                <a:solidFill>
                  <a:schemeClr val="tx1">
                    <a:lumMod val="50000"/>
                    <a:lumOff val="50000"/>
                  </a:schemeClr>
                </a:solidFill>
              </a:rPr>
              <a:t>III.I Formal Criteria</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3689740792"/>
              </p:ext>
            </p:extLst>
          </p:nvPr>
        </p:nvGraphicFramePr>
        <p:xfrm>
          <a:off x="1097280" y="2068023"/>
          <a:ext cx="9317380" cy="2721954"/>
        </p:xfrm>
        <a:graphic>
          <a:graphicData uri="http://schemas.openxmlformats.org/drawingml/2006/table">
            <a:tbl>
              <a:tblPr firstRow="1" bandRow="1">
                <a:tableStyleId>{5C22544A-7EE6-4342-B048-85BDC9FD1C3A}</a:tableStyleId>
              </a:tblPr>
              <a:tblGrid>
                <a:gridCol w="4472487">
                  <a:extLst>
                    <a:ext uri="{9D8B030D-6E8A-4147-A177-3AD203B41FA5}">
                      <a16:colId xmlns:a16="http://schemas.microsoft.com/office/drawing/2014/main" val="378527794"/>
                    </a:ext>
                  </a:extLst>
                </a:gridCol>
                <a:gridCol w="650807">
                  <a:extLst>
                    <a:ext uri="{9D8B030D-6E8A-4147-A177-3AD203B41FA5}">
                      <a16:colId xmlns:a16="http://schemas.microsoft.com/office/drawing/2014/main" val="2589053697"/>
                    </a:ext>
                  </a:extLst>
                </a:gridCol>
                <a:gridCol w="4194086">
                  <a:extLst>
                    <a:ext uri="{9D8B030D-6E8A-4147-A177-3AD203B41FA5}">
                      <a16:colId xmlns:a16="http://schemas.microsoft.com/office/drawing/2014/main" val="55797610"/>
                    </a:ext>
                  </a:extLst>
                </a:gridCol>
              </a:tblGrid>
              <a:tr h="332404">
                <a:tc>
                  <a:txBody>
                    <a:bodyPr/>
                    <a:lstStyle/>
                    <a:p>
                      <a:r>
                        <a:rPr lang="en-GB" dirty="0"/>
                        <a:t>Self Assessment</a:t>
                      </a:r>
                    </a:p>
                  </a:txBody>
                  <a:tcPr/>
                </a:tc>
                <a:tc>
                  <a:txBody>
                    <a:bodyPr/>
                    <a:lstStyle/>
                    <a:p>
                      <a:endParaRPr lang="en-GB" dirty="0"/>
                    </a:p>
                  </a:txBody>
                  <a:tcPr/>
                </a:tc>
                <a:tc>
                  <a:txBody>
                    <a:bodyPr/>
                    <a:lstStyle/>
                    <a:p>
                      <a:r>
                        <a:rPr lang="en-GB" dirty="0"/>
                        <a:t>Upload of Material</a:t>
                      </a:r>
                    </a:p>
                  </a:txBody>
                  <a:tcPr/>
                </a:tc>
                <a:extLst>
                  <a:ext uri="{0D108BD9-81ED-4DB2-BD59-A6C34878D82A}">
                    <a16:rowId xmlns:a16="http://schemas.microsoft.com/office/drawing/2014/main" val="2745617718"/>
                  </a:ext>
                </a:extLst>
              </a:tr>
              <a:tr h="1317103">
                <a:tc>
                  <a:txBody>
                    <a:bodyPr/>
                    <a:lstStyle/>
                    <a:p>
                      <a:r>
                        <a:rPr lang="en-GB" dirty="0"/>
                        <a:t>Question (12): Continuous trainings and development (ongoing trainings)</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of overview of continuous trainings and development (ongoing trainings)</a:t>
                      </a:r>
                    </a:p>
                  </a:txBody>
                  <a:tcPr/>
                </a:tc>
                <a:extLst>
                  <a:ext uri="{0D108BD9-81ED-4DB2-BD59-A6C34878D82A}">
                    <a16:rowId xmlns:a16="http://schemas.microsoft.com/office/drawing/2014/main" val="4224333432"/>
                  </a:ext>
                </a:extLst>
              </a:tr>
              <a:tr h="1039091">
                <a:tc>
                  <a:txBody>
                    <a:bodyPr/>
                    <a:lstStyle/>
                    <a:p>
                      <a:r>
                        <a:rPr lang="en-GB" dirty="0"/>
                        <a:t>Question (13): Regular performance evaluations</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of performance evaluation sheet</a:t>
                      </a:r>
                    </a:p>
                  </a:txBody>
                  <a:tcPr/>
                </a:tc>
                <a:extLst>
                  <a:ext uri="{0D108BD9-81ED-4DB2-BD59-A6C34878D82A}">
                    <a16:rowId xmlns:a16="http://schemas.microsoft.com/office/drawing/2014/main" val="1919706264"/>
                  </a:ext>
                </a:extLst>
              </a:tr>
            </a:tbl>
          </a:graphicData>
        </a:graphic>
      </p:graphicFrame>
    </p:spTree>
    <p:extLst>
      <p:ext uri="{BB962C8B-B14F-4D97-AF65-F5344CB8AC3E}">
        <p14:creationId xmlns:p14="http://schemas.microsoft.com/office/powerpoint/2010/main" val="7063426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hink-cell data - do not delete" hidden="1">
            <a:extLst>
              <a:ext uri="{FF2B5EF4-FFF2-40B4-BE49-F238E27FC236}">
                <a16:creationId xmlns:a16="http://schemas.microsoft.com/office/drawing/2014/main" id="{A85ADB6D-DFED-D870-2146-4D26D7B2794A}"/>
              </a:ext>
            </a:extLst>
          </p:cNvPr>
          <p:cNvGraphicFramePr>
            <a:graphicFrameLocks noChangeAspect="1"/>
          </p:cNvGraphicFramePr>
          <p:nvPr>
            <p:custDataLst>
              <p:tags r:id="rId1"/>
            </p:custDataLst>
          </p:nvPr>
        </p:nvGraphicFramePr>
        <p:xfrm>
          <a:off x="1588" y="1588"/>
          <a:ext cx="1588" cy="1588"/>
        </p:xfrm>
        <a:graphic>
          <a:graphicData uri="http://schemas.openxmlformats.org/presentationml/2006/ole">
            <mc:AlternateContent xmlns:mc="http://schemas.openxmlformats.org/markup-compatibility/2006">
              <mc:Choice xmlns:v="urn:schemas-microsoft-com:vml" Requires="v">
                <p:oleObj name="think-cell Folie" r:id="rId3" imgW="425" imgH="424" progId="TCLayout.ActiveDocument.1">
                  <p:embed/>
                </p:oleObj>
              </mc:Choice>
              <mc:Fallback>
                <p:oleObj name="think-cell Folie" r:id="rId3" imgW="425" imgH="424" progId="TCLayout.ActiveDocument.1">
                  <p:embed/>
                  <p:pic>
                    <p:nvPicPr>
                      <p:cNvPr id="5" name="think-cell data - do not delete" hidden="1">
                        <a:extLst>
                          <a:ext uri="{FF2B5EF4-FFF2-40B4-BE49-F238E27FC236}">
                            <a16:creationId xmlns:a16="http://schemas.microsoft.com/office/drawing/2014/main" id="{A85ADB6D-DFED-D870-2146-4D26D7B2794A}"/>
                          </a:ext>
                        </a:extLst>
                      </p:cNvPr>
                      <p:cNvPicPr/>
                      <p:nvPr/>
                    </p:nvPicPr>
                    <p:blipFill>
                      <a:blip r:embed="rId4"/>
                      <a:stretch>
                        <a:fillRect/>
                      </a:stretch>
                    </p:blipFill>
                    <p:spPr>
                      <a:xfrm>
                        <a:off x="1588" y="1588"/>
                        <a:ext cx="1588" cy="1588"/>
                      </a:xfrm>
                      <a:prstGeom prst="rect">
                        <a:avLst/>
                      </a:prstGeom>
                    </p:spPr>
                  </p:pic>
                </p:oleObj>
              </mc:Fallback>
            </mc:AlternateContent>
          </a:graphicData>
        </a:graphic>
      </p:graphicFrame>
      <p:sp>
        <p:nvSpPr>
          <p:cNvPr id="2" name="Titel 1">
            <a:extLst>
              <a:ext uri="{FF2B5EF4-FFF2-40B4-BE49-F238E27FC236}">
                <a16:creationId xmlns:a16="http://schemas.microsoft.com/office/drawing/2014/main" id="{C41D66B7-82CD-125D-3967-980F9EF425A8}"/>
              </a:ext>
            </a:extLst>
          </p:cNvPr>
          <p:cNvSpPr>
            <a:spLocks noGrp="1"/>
          </p:cNvSpPr>
          <p:nvPr>
            <p:ph type="title"/>
          </p:nvPr>
        </p:nvSpPr>
        <p:spPr>
          <a:xfrm>
            <a:off x="1097280" y="286604"/>
            <a:ext cx="10058400" cy="1407114"/>
          </a:xfrm>
        </p:spPr>
        <p:txBody>
          <a:bodyPr vert="horz">
            <a:normAutofit fontScale="90000"/>
          </a:bodyPr>
          <a:lstStyle/>
          <a:p>
            <a:r>
              <a:rPr lang="en-GB" dirty="0"/>
              <a:t>1. Upload of Material</a:t>
            </a:r>
            <a:br>
              <a:rPr lang="en-GB" dirty="0"/>
            </a:br>
            <a:r>
              <a:rPr lang="en-GB" sz="4000" dirty="0">
                <a:solidFill>
                  <a:schemeClr val="tx1">
                    <a:lumMod val="50000"/>
                    <a:lumOff val="50000"/>
                  </a:schemeClr>
                </a:solidFill>
              </a:rPr>
              <a:t>III System/Institutional Accreditation</a:t>
            </a:r>
            <a:br>
              <a:rPr lang="en-GB" sz="4000" dirty="0">
                <a:solidFill>
                  <a:schemeClr val="tx1">
                    <a:lumMod val="50000"/>
                    <a:lumOff val="50000"/>
                  </a:schemeClr>
                </a:solidFill>
              </a:rPr>
            </a:br>
            <a:r>
              <a:rPr lang="en-GB" sz="4000" dirty="0">
                <a:solidFill>
                  <a:schemeClr val="tx1">
                    <a:lumMod val="50000"/>
                    <a:lumOff val="50000"/>
                  </a:schemeClr>
                </a:solidFill>
              </a:rPr>
              <a:t>III.I Formal Criteria</a:t>
            </a:r>
            <a:endParaRPr lang="en-GB" dirty="0">
              <a:solidFill>
                <a:schemeClr val="tx1">
                  <a:lumMod val="50000"/>
                  <a:lumOff val="50000"/>
                </a:schemeClr>
              </a:solidFill>
            </a:endParaRPr>
          </a:p>
        </p:txBody>
      </p:sp>
      <p:graphicFrame>
        <p:nvGraphicFramePr>
          <p:cNvPr id="6" name="Inhaltsplatzhalter 5">
            <a:extLst>
              <a:ext uri="{FF2B5EF4-FFF2-40B4-BE49-F238E27FC236}">
                <a16:creationId xmlns:a16="http://schemas.microsoft.com/office/drawing/2014/main" id="{18BB2BB5-4661-E10A-839B-E172155321DB}"/>
              </a:ext>
            </a:extLst>
          </p:cNvPr>
          <p:cNvGraphicFramePr>
            <a:graphicFrameLocks noGrp="1"/>
          </p:cNvGraphicFramePr>
          <p:nvPr>
            <p:ph idx="1"/>
            <p:extLst>
              <p:ext uri="{D42A27DB-BD31-4B8C-83A1-F6EECF244321}">
                <p14:modId xmlns:p14="http://schemas.microsoft.com/office/powerpoint/2010/main" val="1235162457"/>
              </p:ext>
            </p:extLst>
          </p:nvPr>
        </p:nvGraphicFramePr>
        <p:xfrm>
          <a:off x="1097280" y="2192946"/>
          <a:ext cx="9341130" cy="2867427"/>
        </p:xfrm>
        <a:graphic>
          <a:graphicData uri="http://schemas.openxmlformats.org/drawingml/2006/table">
            <a:tbl>
              <a:tblPr firstRow="1" bandRow="1">
                <a:tableStyleId>{5C22544A-7EE6-4342-B048-85BDC9FD1C3A}</a:tableStyleId>
              </a:tblPr>
              <a:tblGrid>
                <a:gridCol w="4483887">
                  <a:extLst>
                    <a:ext uri="{9D8B030D-6E8A-4147-A177-3AD203B41FA5}">
                      <a16:colId xmlns:a16="http://schemas.microsoft.com/office/drawing/2014/main" val="378527794"/>
                    </a:ext>
                  </a:extLst>
                </a:gridCol>
                <a:gridCol w="652466">
                  <a:extLst>
                    <a:ext uri="{9D8B030D-6E8A-4147-A177-3AD203B41FA5}">
                      <a16:colId xmlns:a16="http://schemas.microsoft.com/office/drawing/2014/main" val="2589053697"/>
                    </a:ext>
                  </a:extLst>
                </a:gridCol>
                <a:gridCol w="4204777">
                  <a:extLst>
                    <a:ext uri="{9D8B030D-6E8A-4147-A177-3AD203B41FA5}">
                      <a16:colId xmlns:a16="http://schemas.microsoft.com/office/drawing/2014/main" val="55797610"/>
                    </a:ext>
                  </a:extLst>
                </a:gridCol>
              </a:tblGrid>
              <a:tr h="379291">
                <a:tc>
                  <a:txBody>
                    <a:bodyPr/>
                    <a:lstStyle/>
                    <a:p>
                      <a:r>
                        <a:rPr lang="en-GB" dirty="0"/>
                        <a:t>Self Assessment</a:t>
                      </a:r>
                    </a:p>
                  </a:txBody>
                  <a:tcPr/>
                </a:tc>
                <a:tc>
                  <a:txBody>
                    <a:bodyPr/>
                    <a:lstStyle/>
                    <a:p>
                      <a:endParaRPr lang="en-GB" dirty="0"/>
                    </a:p>
                  </a:txBody>
                  <a:tcPr/>
                </a:tc>
                <a:tc>
                  <a:txBody>
                    <a:bodyPr/>
                    <a:lstStyle/>
                    <a:p>
                      <a:r>
                        <a:rPr lang="en-GB" dirty="0"/>
                        <a:t>Upload of Material</a:t>
                      </a:r>
                    </a:p>
                  </a:txBody>
                  <a:tcPr/>
                </a:tc>
                <a:extLst>
                  <a:ext uri="{0D108BD9-81ED-4DB2-BD59-A6C34878D82A}">
                    <a16:rowId xmlns:a16="http://schemas.microsoft.com/office/drawing/2014/main" val="2745617718"/>
                  </a:ext>
                </a:extLst>
              </a:tr>
              <a:tr h="711290">
                <a:tc>
                  <a:txBody>
                    <a:bodyPr/>
                    <a:lstStyle/>
                    <a:p>
                      <a:r>
                        <a:rPr lang="en-GB" dirty="0"/>
                        <a:t>Question (14): Employee feedback</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of employee feedback sheet</a:t>
                      </a:r>
                    </a:p>
                  </a:txBody>
                  <a:tcPr/>
                </a:tc>
                <a:extLst>
                  <a:ext uri="{0D108BD9-81ED-4DB2-BD59-A6C34878D82A}">
                    <a16:rowId xmlns:a16="http://schemas.microsoft.com/office/drawing/2014/main" val="4224333432"/>
                  </a:ext>
                </a:extLst>
              </a:tr>
              <a:tr h="924791">
                <a:tc>
                  <a:txBody>
                    <a:bodyPr/>
                    <a:lstStyle/>
                    <a:p>
                      <a:r>
                        <a:rPr lang="en-GB" dirty="0"/>
                        <a:t>Question (15): Appraisal interview</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of appraisal interview sheet/structure</a:t>
                      </a:r>
                    </a:p>
                  </a:txBody>
                  <a:tcPr/>
                </a:tc>
                <a:extLst>
                  <a:ext uri="{0D108BD9-81ED-4DB2-BD59-A6C34878D82A}">
                    <a16:rowId xmlns:a16="http://schemas.microsoft.com/office/drawing/2014/main" val="1919706264"/>
                  </a:ext>
                </a:extLst>
              </a:tr>
              <a:tr h="852055">
                <a:tc>
                  <a:txBody>
                    <a:bodyPr/>
                    <a:lstStyle/>
                    <a:p>
                      <a:r>
                        <a:rPr lang="en-GB" dirty="0"/>
                        <a:t>Question (17): Staff training</a:t>
                      </a:r>
                    </a:p>
                  </a:txBody>
                  <a:tcPr/>
                </a:tc>
                <a:tc>
                  <a:txBody>
                    <a:bodyPr/>
                    <a:lstStyle/>
                    <a:p>
                      <a:pPr marL="285750" indent="-285750">
                        <a:buFont typeface="Wingdings" panose="05000000000000000000" pitchFamily="2" charset="2"/>
                        <a:buChar char="Ø"/>
                      </a:pPr>
                      <a:r>
                        <a:rPr lang="en-GB" dirty="0"/>
                        <a:t> </a:t>
                      </a:r>
                    </a:p>
                  </a:txBody>
                  <a:tcPr/>
                </a:tc>
                <a:tc>
                  <a:txBody>
                    <a:bodyPr/>
                    <a:lstStyle/>
                    <a:p>
                      <a:r>
                        <a:rPr lang="en-GB" dirty="0"/>
                        <a:t>Upload of overview of all kind of staff training offer</a:t>
                      </a:r>
                    </a:p>
                  </a:txBody>
                  <a:tcPr/>
                </a:tc>
                <a:extLst>
                  <a:ext uri="{0D108BD9-81ED-4DB2-BD59-A6C34878D82A}">
                    <a16:rowId xmlns:a16="http://schemas.microsoft.com/office/drawing/2014/main" val="80884623"/>
                  </a:ext>
                </a:extLst>
              </a:tr>
            </a:tbl>
          </a:graphicData>
        </a:graphic>
      </p:graphicFrame>
    </p:spTree>
    <p:extLst>
      <p:ext uri="{BB962C8B-B14F-4D97-AF65-F5344CB8AC3E}">
        <p14:creationId xmlns:p14="http://schemas.microsoft.com/office/powerpoint/2010/main" val="409882331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Rückblick">
  <a:themeElements>
    <a:clrScheme name="Blau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Rückblick">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ückblick">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3125</Words>
  <Application>Microsoft Office PowerPoint</Application>
  <PresentationFormat>Breitbild</PresentationFormat>
  <Paragraphs>538</Paragraphs>
  <Slides>36</Slides>
  <Notes>5</Notes>
  <HiddenSlides>0</HiddenSlides>
  <MMClips>0</MMClips>
  <ScaleCrop>false</ScaleCrop>
  <HeadingPairs>
    <vt:vector size="8" baseType="variant">
      <vt:variant>
        <vt:lpstr>Verwendete Schriftarten</vt:lpstr>
      </vt:variant>
      <vt:variant>
        <vt:i4>5</vt:i4>
      </vt:variant>
      <vt:variant>
        <vt:lpstr>Design</vt:lpstr>
      </vt:variant>
      <vt:variant>
        <vt:i4>1</vt:i4>
      </vt:variant>
      <vt:variant>
        <vt:lpstr>Eingebettete OLE-Server</vt:lpstr>
      </vt:variant>
      <vt:variant>
        <vt:i4>1</vt:i4>
      </vt:variant>
      <vt:variant>
        <vt:lpstr>Folientitel</vt:lpstr>
      </vt:variant>
      <vt:variant>
        <vt:i4>36</vt:i4>
      </vt:variant>
    </vt:vector>
  </HeadingPairs>
  <TitlesOfParts>
    <vt:vector size="43" baseType="lpstr">
      <vt:lpstr>Arial</vt:lpstr>
      <vt:lpstr>Calibri</vt:lpstr>
      <vt:lpstr>Calibri Light</vt:lpstr>
      <vt:lpstr>Wingdings</vt:lpstr>
      <vt:lpstr>Wingdings 3</vt:lpstr>
      <vt:lpstr>Rückblick</vt:lpstr>
      <vt:lpstr>think-cell Folie</vt:lpstr>
      <vt:lpstr>EU-CERT: European Certificates and Accreditation for European Projects</vt:lpstr>
      <vt:lpstr>Material Assessment</vt:lpstr>
      <vt:lpstr>Material Assessment</vt:lpstr>
      <vt:lpstr>Material Assessment</vt:lpstr>
      <vt:lpstr>1. Upload of Material</vt:lpstr>
      <vt:lpstr>1. Upload of Material III System/Institutional Accreditation III.I Formal Criteria</vt:lpstr>
      <vt:lpstr>1. Upload of Material III System/Institutional Accreditation III.I Formal Criteria</vt:lpstr>
      <vt:lpstr>1. Upload of Material III System/Institutional Accreditation III.I Formal Criteria</vt:lpstr>
      <vt:lpstr>1. Upload of Material III System/Institutional Accreditation III.I Formal Criteria</vt:lpstr>
      <vt:lpstr>1. Upload of Material III System/Institutional Accreditation III.I Formal Criteria</vt:lpstr>
      <vt:lpstr>1. Upload of Material III System/Institutional Accreditation III.I Formal Criteria</vt:lpstr>
      <vt:lpstr>1. Upload of Material III System/Institutional Accreditation III.II Subject-/Content-related Criteria</vt:lpstr>
      <vt:lpstr>1. Upload of Material III System/Institutional Accreditation III.II Subject-/Content-related Criteria</vt:lpstr>
      <vt:lpstr>1. Upload of Material III System/Institutional Accreditation III.II Subject-/Content-related Criteria</vt:lpstr>
      <vt:lpstr>1. Upload of Material IV Product, Material, OER and Course Accreditation IV.I Formal Criteria</vt:lpstr>
      <vt:lpstr>1. Upload of Material IV Product, Material, OER and Course Accreditation IV.I Formal Criteria</vt:lpstr>
      <vt:lpstr>1. Upload of Material IV Product, Material, OER and Course Accreditation IV.I Formal Criteria</vt:lpstr>
      <vt:lpstr>1. Upload of Material IV Product, Material, OER and Course Accreditation IV.I Formal Criteria</vt:lpstr>
      <vt:lpstr>1. Upload of Material IV Product, Material, OER and Course Accreditation IV.I Formal Criteria</vt:lpstr>
      <vt:lpstr>1. Upload of Material IV Product, Material, OER and Course Accreditation IV.I Formal Criteria</vt:lpstr>
      <vt:lpstr>1. Upload of Material IV Product, Material, OER and Course Accreditation IV.II Subject-/Content-related Criteria</vt:lpstr>
      <vt:lpstr>1. Upload of Material IV Product, Material, OER and Course Accreditation IV.II Subject-/Content-related Criteria</vt:lpstr>
      <vt:lpstr>1. Upload of Material IV Product, Material, OER and Course Accreditation IV.II Subject-/Content-related Criteria</vt:lpstr>
      <vt:lpstr>1. Upload of Material IV Product, Material, OER and Course Accreditation IV.II Subject-/Content-related Criteria</vt:lpstr>
      <vt:lpstr>1. Upload of Material Example</vt:lpstr>
      <vt:lpstr>1. Upload of Material Example</vt:lpstr>
      <vt:lpstr>Material Assessment</vt:lpstr>
      <vt:lpstr>2. Expert Assignment Example</vt:lpstr>
      <vt:lpstr>2. Expert Assignment Example</vt:lpstr>
      <vt:lpstr>Material Assessment</vt:lpstr>
      <vt:lpstr>3. Expert Analysis Example</vt:lpstr>
      <vt:lpstr>Material Assessment</vt:lpstr>
      <vt:lpstr>4. Expert Feedback Example</vt:lpstr>
      <vt:lpstr>4. Expert Feedback Example: Evaluator´s view</vt:lpstr>
      <vt:lpstr>4. Expert Feedback Example: User´s view (feedback on each item)</vt:lpstr>
      <vt:lpstr>4. Expert Feedback Example: User´s view (part 2: overall feedback)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EU-CERT Accreditation - Process</dc:title>
  <dc:creator>Helene Lindenthal</dc:creator>
  <cp:lastModifiedBy>Helene Maja Lindenthal</cp:lastModifiedBy>
  <cp:revision>57</cp:revision>
  <dcterms:created xsi:type="dcterms:W3CDTF">2023-10-31T14:07:34Z</dcterms:created>
  <dcterms:modified xsi:type="dcterms:W3CDTF">2024-01-12T07:24:40Z</dcterms:modified>
</cp:coreProperties>
</file>