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9" r:id="rId2"/>
    <p:sldId id="436" r:id="rId3"/>
    <p:sldId id="430" r:id="rId4"/>
    <p:sldId id="475" r:id="rId5"/>
    <p:sldId id="437" r:id="rId6"/>
    <p:sldId id="441" r:id="rId7"/>
    <p:sldId id="463" r:id="rId8"/>
    <p:sldId id="464" r:id="rId9"/>
    <p:sldId id="465" r:id="rId10"/>
    <p:sldId id="462" r:id="rId11"/>
    <p:sldId id="467" r:id="rId12"/>
    <p:sldId id="442" r:id="rId13"/>
    <p:sldId id="468" r:id="rId14"/>
    <p:sldId id="469" r:id="rId15"/>
    <p:sldId id="443" r:id="rId16"/>
    <p:sldId id="470" r:id="rId17"/>
    <p:sldId id="471" r:id="rId18"/>
    <p:sldId id="444" r:id="rId19"/>
    <p:sldId id="445" r:id="rId20"/>
    <p:sldId id="446" r:id="rId21"/>
    <p:sldId id="447" r:id="rId22"/>
    <p:sldId id="448" r:id="rId23"/>
    <p:sldId id="474" r:id="rId24"/>
    <p:sldId id="473" r:id="rId25"/>
    <p:sldId id="455" r:id="rId26"/>
    <p:sldId id="453" r:id="rId27"/>
    <p:sldId id="476" r:id="rId28"/>
    <p:sldId id="438" r:id="rId29"/>
    <p:sldId id="454" r:id="rId30"/>
    <p:sldId id="477" r:id="rId31"/>
    <p:sldId id="439" r:id="rId32"/>
    <p:sldId id="478" r:id="rId33"/>
    <p:sldId id="440" r:id="rId34"/>
    <p:sldId id="459" r:id="rId35"/>
    <p:sldId id="460" r:id="rId36"/>
    <p:sldId id="461" r:id="rId37"/>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4" autoAdjust="0"/>
  </p:normalViewPr>
  <p:slideViewPr>
    <p:cSldViewPr snapToGrid="0">
      <p:cViewPr varScale="1">
        <p:scale>
          <a:sx n="74" d="100"/>
          <a:sy n="74" d="100"/>
        </p:scale>
        <p:origin x="1042"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05/07/2024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Traitement d'un mastertextformat</a:t>
            </a:r>
          </a:p>
          <a:p>
            <a:pPr lvl="1"/>
            <a:r>
              <a:rPr lang="de-DE"/>
              <a:t>Zweite Ebene</a:t>
            </a:r>
          </a:p>
          <a:p>
            <a:pPr lvl="2"/>
            <a:r>
              <a:rPr lang="de-DE"/>
              <a:t>Première partie de l'histoire</a:t>
            </a:r>
          </a:p>
          <a:p>
            <a:pPr lvl="3"/>
            <a:r>
              <a:rPr lang="de-DE"/>
              <a:t>Vierte Ebene</a:t>
            </a:r>
          </a:p>
          <a:p>
            <a:pPr lvl="4"/>
            <a:r>
              <a:rPr lang="de-DE"/>
              <a:t>La cinquième scène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‹Nr.›</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a:t>
            </a:fld>
            <a:endParaRPr lang="en-GB"/>
          </a:p>
        </p:txBody>
      </p:sp>
    </p:spTree>
    <p:extLst>
      <p:ext uri="{BB962C8B-B14F-4D97-AF65-F5344CB8AC3E}">
        <p14:creationId xmlns:p14="http://schemas.microsoft.com/office/powerpoint/2010/main" val="126089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4</a:t>
            </a:fld>
            <a:endParaRPr lang="en-GB"/>
          </a:p>
        </p:txBody>
      </p:sp>
    </p:spTree>
    <p:extLst>
      <p:ext uri="{BB962C8B-B14F-4D97-AF65-F5344CB8AC3E}">
        <p14:creationId xmlns:p14="http://schemas.microsoft.com/office/powerpoint/2010/main" val="334345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27</a:t>
            </a:fld>
            <a:endParaRPr lang="en-GB"/>
          </a:p>
        </p:txBody>
      </p:sp>
    </p:spTree>
    <p:extLst>
      <p:ext uri="{BB962C8B-B14F-4D97-AF65-F5344CB8AC3E}">
        <p14:creationId xmlns:p14="http://schemas.microsoft.com/office/powerpoint/2010/main" val="117316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30</a:t>
            </a:fld>
            <a:endParaRPr lang="en-GB"/>
          </a:p>
        </p:txBody>
      </p:sp>
    </p:spTree>
    <p:extLst>
      <p:ext uri="{BB962C8B-B14F-4D97-AF65-F5344CB8AC3E}">
        <p14:creationId xmlns:p14="http://schemas.microsoft.com/office/powerpoint/2010/main" val="233767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32</a:t>
            </a:fld>
            <a:endParaRPr lang="en-GB"/>
          </a:p>
        </p:txBody>
      </p:sp>
    </p:spTree>
    <p:extLst>
      <p:ext uri="{BB962C8B-B14F-4D97-AF65-F5344CB8AC3E}">
        <p14:creationId xmlns:p14="http://schemas.microsoft.com/office/powerpoint/2010/main" val="3200020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Traitement du format du maître</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Traitement d'un mastertextformat</a:t>
            </a:r>
          </a:p>
          <a:p>
            <a:pPr lvl="1"/>
            <a:r>
              <a:rPr lang="de-DE"/>
              <a:t>Zweite Ebene</a:t>
            </a:r>
          </a:p>
          <a:p>
            <a:pPr lvl="2"/>
            <a:r>
              <a:rPr lang="de-DE"/>
              <a:t>Première partie de l'histoire</a:t>
            </a:r>
          </a:p>
          <a:p>
            <a:pPr lvl="3"/>
            <a:r>
              <a:rPr lang="de-DE"/>
              <a:t>Vierte Ebene</a:t>
            </a:r>
          </a:p>
          <a:p>
            <a:pPr lvl="4"/>
            <a:r>
              <a:rPr lang="de-DE"/>
              <a:t>La cinquième scène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2024</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Le soutien de la Commission européenne à la production de cette publication ne constitue pas une approbation de son contenu, qui reflète uniquement les opinions des auteurs, et la Commission ne peut être tenue responsable de l'utilisation qui pourrait être faite des informations contenues dans cette publication.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v="urn:schemas-microsoft-com:vml"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 :</a:t>
            </a:r>
            <a:br>
              <a:rPr lang="en-US" dirty="0"/>
            </a:br>
            <a:r>
              <a:rPr lang="en-US" dirty="0"/>
              <a:t>Certificats et accréditations européens pour les projets européens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Numéro de référence :</a:t>
            </a:r>
            <a:br>
              <a:rPr lang="en-US" b="1" i="1" dirty="0"/>
            </a:br>
            <a:r>
              <a:rPr lang="fr-FR" dirty="0"/>
              <a:t>2021-1-DE02-KA220-ADU-000033541 </a:t>
            </a:r>
          </a:p>
          <a:p>
            <a:r>
              <a:rPr lang="de-DE" b="1" dirty="0"/>
              <a:t>Durée de l'enquête : </a:t>
            </a:r>
          </a:p>
          <a:p>
            <a:r>
              <a:rPr lang="fr-FR" dirty="0"/>
              <a:t>01.02.2022 - 31.05.2024 </a:t>
            </a:r>
            <a:r>
              <a:rPr lang="de-DE" b="1" dirty="0"/>
              <a:t>(28 </a:t>
            </a:r>
            <a:r>
              <a:rPr lang="en-GB" b="1" dirty="0"/>
              <a:t>mois</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Site web de l'outil d'accréditation PR2</a:t>
            </a:r>
          </a:p>
          <a:p>
            <a:r>
              <a:rPr lang="de-DE" sz="2800" b="1" dirty="0"/>
              <a:t>Évaluation des matériaux</a:t>
            </a:r>
            <a:endParaRPr lang="de-DE" sz="2800" dirty="0"/>
          </a:p>
          <a:p>
            <a:endParaRPr lang="en-US" sz="2000" b="1" dirty="0"/>
          </a:p>
          <a:p>
            <a:r>
              <a:rPr lang="en-US" sz="2000" b="1" dirty="0"/>
              <a:t>Université de Paderborn</a:t>
            </a:r>
            <a:endParaRPr lang="pt-PT" sz="2000" dirty="0"/>
          </a:p>
        </p:txBody>
      </p:sp>
      <p:pic>
        <p:nvPicPr>
          <p:cNvPr id="5" name="Grafik 4" descr="Ein Bild, das Schrift, Grafiken, Text, Electric Blue (Farbe) enthält.&#10;&#10;Automatisch generierte Beschreibung">
            <a:extLst>
              <a:ext uri="{FF2B5EF4-FFF2-40B4-BE49-F238E27FC236}">
                <a16:creationId xmlns:a16="http://schemas.microsoft.com/office/drawing/2014/main" id="{27190775-4518-77AB-5E6B-0BD004E10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7181" y="5326344"/>
            <a:ext cx="1652155" cy="544112"/>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025978519"/>
              </p:ext>
            </p:extLst>
          </p:nvPr>
        </p:nvGraphicFramePr>
        <p:xfrm>
          <a:off x="1097280" y="2192946"/>
          <a:ext cx="9397537" cy="3687691"/>
        </p:xfrm>
        <a:graphic>
          <a:graphicData uri="http://schemas.openxmlformats.org/drawingml/2006/table">
            <a:tbl>
              <a:tblPr firstRow="1" bandRow="1">
                <a:tableStyleId>{5C22544A-7EE6-4342-B048-85BDC9FD1C3A}</a:tableStyleId>
              </a:tblPr>
              <a:tblGrid>
                <a:gridCol w="4510964">
                  <a:extLst>
                    <a:ext uri="{9D8B030D-6E8A-4147-A177-3AD203B41FA5}">
                      <a16:colId xmlns:a16="http://schemas.microsoft.com/office/drawing/2014/main" val="378527794"/>
                    </a:ext>
                  </a:extLst>
                </a:gridCol>
                <a:gridCol w="656405">
                  <a:extLst>
                    <a:ext uri="{9D8B030D-6E8A-4147-A177-3AD203B41FA5}">
                      <a16:colId xmlns:a16="http://schemas.microsoft.com/office/drawing/2014/main" val="2589053697"/>
                    </a:ext>
                  </a:extLst>
                </a:gridCol>
                <a:gridCol w="4230168">
                  <a:extLst>
                    <a:ext uri="{9D8B030D-6E8A-4147-A177-3AD203B41FA5}">
                      <a16:colId xmlns:a16="http://schemas.microsoft.com/office/drawing/2014/main" val="55797610"/>
                    </a:ext>
                  </a:extLst>
                </a:gridCol>
              </a:tblGrid>
              <a:tr h="33798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1377138">
                <a:tc>
                  <a:txBody>
                    <a:bodyPr/>
                    <a:lstStyle/>
                    <a:p>
                      <a:r>
                        <a:rPr lang="en-GB" dirty="0"/>
                        <a:t>Question (18) : Communication avec les parties prenantes - Quels canaux et formes de communication utilisez-vous pour communiquer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Lien vers (si sélectionné par l'utilisateur)</a:t>
                      </a:r>
                    </a:p>
                    <a:p>
                      <a:r>
                        <a:rPr lang="en-GB" dirty="0"/>
                        <a:t>- Site web de l'institution</a:t>
                      </a:r>
                    </a:p>
                    <a:p>
                      <a:r>
                        <a:rPr lang="en-GB" dirty="0"/>
                        <a:t>- Blog de l'institution</a:t>
                      </a:r>
                    </a:p>
                    <a:p>
                      <a:r>
                        <a:rPr lang="en-GB" dirty="0"/>
                        <a:t>- Bulletin d'information de l'institution</a:t>
                      </a:r>
                    </a:p>
                    <a:p>
                      <a:r>
                        <a:rPr lang="en-GB" dirty="0"/>
                        <a:t>- etc.</a:t>
                      </a:r>
                    </a:p>
                  </a:txBody>
                  <a:tcPr/>
                </a:tc>
                <a:extLst>
                  <a:ext uri="{0D108BD9-81ED-4DB2-BD59-A6C34878D82A}">
                    <a16:rowId xmlns:a16="http://schemas.microsoft.com/office/drawing/2014/main" val="4224333432"/>
                  </a:ext>
                </a:extLst>
              </a:tr>
              <a:tr h="1858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Question (19) : Comptes de médias sociaux</a:t>
                      </a:r>
                    </a:p>
                    <a:p>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Lien vers (si sélectionné par l'utilisateur)</a:t>
                      </a:r>
                    </a:p>
                    <a:p>
                      <a:r>
                        <a:rPr lang="en-GB" dirty="0"/>
                        <a:t>- Facebook</a:t>
                      </a:r>
                    </a:p>
                    <a:p>
                      <a:r>
                        <a:rPr lang="en-GB" dirty="0"/>
                        <a:t>- Instagram</a:t>
                      </a:r>
                    </a:p>
                    <a:p>
                      <a:r>
                        <a:rPr lang="en-GB" dirty="0"/>
                        <a:t>- LinkedIn</a:t>
                      </a:r>
                    </a:p>
                    <a:p>
                      <a:r>
                        <a:rPr lang="en-GB" dirty="0"/>
                        <a:t>- Twitter</a:t>
                      </a:r>
                    </a:p>
                    <a:p>
                      <a:r>
                        <a:rPr lang="en-GB" dirty="0"/>
                        <a:t>- etc.</a:t>
                      </a:r>
                    </a:p>
                  </a:txBody>
                  <a:tcPr/>
                </a:tc>
                <a:extLst>
                  <a:ext uri="{0D108BD9-81ED-4DB2-BD59-A6C34878D82A}">
                    <a16:rowId xmlns:a16="http://schemas.microsoft.com/office/drawing/2014/main" val="2720972743"/>
                  </a:ext>
                </a:extLst>
              </a:tr>
            </a:tbl>
          </a:graphicData>
        </a:graphic>
      </p:graphicFrame>
    </p:spTree>
    <p:extLst>
      <p:ext uri="{BB962C8B-B14F-4D97-AF65-F5344CB8AC3E}">
        <p14:creationId xmlns:p14="http://schemas.microsoft.com/office/powerpoint/2010/main" val="233635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48110254"/>
              </p:ext>
            </p:extLst>
          </p:nvPr>
        </p:nvGraphicFramePr>
        <p:xfrm>
          <a:off x="1097280" y="2192946"/>
          <a:ext cx="8830491" cy="1121754"/>
        </p:xfrm>
        <a:graphic>
          <a:graphicData uri="http://schemas.openxmlformats.org/drawingml/2006/table">
            <a:tbl>
              <a:tblPr firstRow="1" bandRow="1">
                <a:tableStyleId>{5C22544A-7EE6-4342-B048-85BDC9FD1C3A}</a:tableStyleId>
              </a:tblPr>
              <a:tblGrid>
                <a:gridCol w="4238773">
                  <a:extLst>
                    <a:ext uri="{9D8B030D-6E8A-4147-A177-3AD203B41FA5}">
                      <a16:colId xmlns:a16="http://schemas.microsoft.com/office/drawing/2014/main" val="378527794"/>
                    </a:ext>
                  </a:extLst>
                </a:gridCol>
                <a:gridCol w="616798">
                  <a:extLst>
                    <a:ext uri="{9D8B030D-6E8A-4147-A177-3AD203B41FA5}">
                      <a16:colId xmlns:a16="http://schemas.microsoft.com/office/drawing/2014/main" val="2589053697"/>
                    </a:ext>
                  </a:extLst>
                </a:gridCol>
                <a:gridCol w="3974920">
                  <a:extLst>
                    <a:ext uri="{9D8B030D-6E8A-4147-A177-3AD203B41FA5}">
                      <a16:colId xmlns:a16="http://schemas.microsoft.com/office/drawing/2014/main" val="55797610"/>
                    </a:ext>
                  </a:extLst>
                </a:gridCol>
              </a:tblGrid>
              <a:tr h="306833">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755994">
                <a:tc>
                  <a:txBody>
                    <a:bodyPr/>
                    <a:lstStyle/>
                    <a:p>
                      <a:r>
                        <a:rPr lang="en-GB" dirty="0"/>
                        <a:t>Question (20) : Autres canaux de communication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 canal de communication sélectionné</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6224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93265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III.II Critères liés au sujet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607579151"/>
              </p:ext>
            </p:extLst>
          </p:nvPr>
        </p:nvGraphicFramePr>
        <p:xfrm>
          <a:off x="1097280" y="1693718"/>
          <a:ext cx="10058399" cy="4225434"/>
        </p:xfrm>
        <a:graphic>
          <a:graphicData uri="http://schemas.openxmlformats.org/drawingml/2006/table">
            <a:tbl>
              <a:tblPr firstRow="1" bandRow="1">
                <a:tableStyleId>{5C22544A-7EE6-4342-B048-85BDC9FD1C3A}</a:tableStyleId>
              </a:tblPr>
              <a:tblGrid>
                <a:gridCol w="4518087">
                  <a:extLst>
                    <a:ext uri="{9D8B030D-6E8A-4147-A177-3AD203B41FA5}">
                      <a16:colId xmlns:a16="http://schemas.microsoft.com/office/drawing/2014/main" val="378527794"/>
                    </a:ext>
                  </a:extLst>
                </a:gridCol>
                <a:gridCol w="583551">
                  <a:extLst>
                    <a:ext uri="{9D8B030D-6E8A-4147-A177-3AD203B41FA5}">
                      <a16:colId xmlns:a16="http://schemas.microsoft.com/office/drawing/2014/main" val="2220772163"/>
                    </a:ext>
                  </a:extLst>
                </a:gridCol>
                <a:gridCol w="4956761">
                  <a:extLst>
                    <a:ext uri="{9D8B030D-6E8A-4147-A177-3AD203B41FA5}">
                      <a16:colId xmlns:a16="http://schemas.microsoft.com/office/drawing/2014/main" val="1103647137"/>
                    </a:ext>
                  </a:extLst>
                </a:gridCol>
              </a:tblGrid>
              <a:tr h="344619">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1120011">
                <a:tc>
                  <a:txBody>
                    <a:bodyPr/>
                    <a:lstStyle/>
                    <a:p>
                      <a:r>
                        <a:rPr lang="en-GB" dirty="0"/>
                        <a:t>Question (21) : Processus de décision standardisé</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 document normalisé sur le processus décisionnel</a:t>
                      </a:r>
                    </a:p>
                  </a:txBody>
                  <a:tcPr/>
                </a:tc>
                <a:extLst>
                  <a:ext uri="{0D108BD9-81ED-4DB2-BD59-A6C34878D82A}">
                    <a16:rowId xmlns:a16="http://schemas.microsoft.com/office/drawing/2014/main" val="4224333432"/>
                  </a:ext>
                </a:extLst>
              </a:tr>
              <a:tr h="861547">
                <a:tc>
                  <a:txBody>
                    <a:bodyPr/>
                    <a:lstStyle/>
                    <a:p>
                      <a:r>
                        <a:rPr lang="en-GB" dirty="0"/>
                        <a:t>Question (22) : évaluation de la qualité</a:t>
                      </a:r>
                    </a:p>
                  </a:txBody>
                  <a:tcPr/>
                </a:tc>
                <a:tc>
                  <a:txBody>
                    <a:bodyPr/>
                    <a:lstStyle/>
                    <a:p>
                      <a:pPr marL="285750" indent="-285750">
                        <a:buFont typeface="Wingdings" panose="05000000000000000000" pitchFamily="2" charset="2"/>
                        <a:buChar char="Ø"/>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Téléchargement du document d'évaluation de la qualité, des politiques institutionnelles</a:t>
                      </a:r>
                    </a:p>
                  </a:txBody>
                  <a:tcPr/>
                </a:tc>
                <a:extLst>
                  <a:ext uri="{0D108BD9-81ED-4DB2-BD59-A6C34878D82A}">
                    <a16:rowId xmlns:a16="http://schemas.microsoft.com/office/drawing/2014/main" val="4277190436"/>
                  </a:ext>
                </a:extLst>
              </a:tr>
              <a:tr h="861547">
                <a:tc>
                  <a:txBody>
                    <a:bodyPr/>
                    <a:lstStyle/>
                    <a:p>
                      <a:r>
                        <a:rPr lang="en-GB" dirty="0"/>
                        <a:t>Question (23) : Affectation des ressources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 plan d'affaires </a:t>
                      </a:r>
                    </a:p>
                  </a:txBody>
                  <a:tcPr/>
                </a:tc>
                <a:extLst>
                  <a:ext uri="{0D108BD9-81ED-4DB2-BD59-A6C34878D82A}">
                    <a16:rowId xmlns:a16="http://schemas.microsoft.com/office/drawing/2014/main" val="803648250"/>
                  </a:ext>
                </a:extLst>
              </a:tr>
              <a:tr h="1016569">
                <a:tc>
                  <a:txBody>
                    <a:bodyPr/>
                    <a:lstStyle/>
                    <a:p>
                      <a:r>
                        <a:rPr lang="en-GB" dirty="0"/>
                        <a:t>Question (24) : programme d'études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 programme d'études</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36524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III.II Critères liés au sujet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27835500"/>
              </p:ext>
            </p:extLst>
          </p:nvPr>
        </p:nvGraphicFramePr>
        <p:xfrm>
          <a:off x="1097280" y="1768996"/>
          <a:ext cx="9341130" cy="4362234"/>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829948">
                <a:tc>
                  <a:txBody>
                    <a:bodyPr/>
                    <a:lstStyle/>
                    <a:p>
                      <a:r>
                        <a:rPr lang="en-GB" dirty="0"/>
                        <a:t>Question (25) : Votre établissement dispose-t-il d'un "service d'aide aux étudiants"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Téléchargement de matériel d'aide aux étudiants, lien vers le service d'aide aux étudiants</a:t>
                      </a:r>
                    </a:p>
                  </a:txBody>
                  <a:tcPr/>
                </a:tc>
                <a:extLst>
                  <a:ext uri="{0D108BD9-81ED-4DB2-BD59-A6C34878D82A}">
                    <a16:rowId xmlns:a16="http://schemas.microsoft.com/office/drawing/2014/main" val="803648250"/>
                  </a:ext>
                </a:extLst>
              </a:tr>
              <a:tr h="430314">
                <a:tc>
                  <a:txBody>
                    <a:bodyPr/>
                    <a:lstStyle/>
                    <a:p>
                      <a:r>
                        <a:rPr lang="en-GB" dirty="0"/>
                        <a:t>Question (26) : Instructeurs qualifiés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des certificats de formation</a:t>
                      </a:r>
                    </a:p>
                  </a:txBody>
                  <a:tcPr/>
                </a:tc>
                <a:extLst>
                  <a:ext uri="{0D108BD9-81ED-4DB2-BD59-A6C34878D82A}">
                    <a16:rowId xmlns:a16="http://schemas.microsoft.com/office/drawing/2014/main" val="466803272"/>
                  </a:ext>
                </a:extLst>
              </a:tr>
              <a:tr h="700644">
                <a:tc>
                  <a:txBody>
                    <a:bodyPr/>
                    <a:lstStyle/>
                    <a:p>
                      <a:r>
                        <a:rPr lang="en-GB" dirty="0"/>
                        <a:t>Question (27) : Ateliers de formation des formateurs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des ateliers de formation de formateurs proposés, liens</a:t>
                      </a:r>
                    </a:p>
                  </a:txBody>
                  <a:tcPr/>
                </a:tc>
                <a:extLst>
                  <a:ext uri="{0D108BD9-81ED-4DB2-BD59-A6C34878D82A}">
                    <a16:rowId xmlns:a16="http://schemas.microsoft.com/office/drawing/2014/main" val="2954148602"/>
                  </a:ext>
                </a:extLst>
              </a:tr>
              <a:tr h="1078932">
                <a:tc>
                  <a:txBody>
                    <a:bodyPr/>
                    <a:lstStyle/>
                    <a:p>
                      <a:r>
                        <a:rPr lang="en-GB" dirty="0"/>
                        <a:t>Question (28) : Votre institution dispose-t-elle d'un système de retour d'information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Mise en place d'un système de retour d'information</a:t>
                      </a:r>
                    </a:p>
                    <a:p>
                      <a:r>
                        <a:rPr lang="en-GB" dirty="0"/>
                        <a:t>- Téléchargement du questionnaire de retour d'information, etc.</a:t>
                      </a:r>
                    </a:p>
                  </a:txBody>
                  <a:tcPr/>
                </a:tc>
                <a:extLst>
                  <a:ext uri="{0D108BD9-81ED-4DB2-BD59-A6C34878D82A}">
                    <a16:rowId xmlns:a16="http://schemas.microsoft.com/office/drawing/2014/main" val="3990388420"/>
                  </a:ext>
                </a:extLst>
              </a:tr>
            </a:tbl>
          </a:graphicData>
        </a:graphic>
      </p:graphicFrame>
    </p:spTree>
    <p:extLst>
      <p:ext uri="{BB962C8B-B14F-4D97-AF65-F5344CB8AC3E}">
        <p14:creationId xmlns:p14="http://schemas.microsoft.com/office/powerpoint/2010/main" val="176095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III.II Critères liés au sujet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806380326"/>
              </p:ext>
            </p:extLst>
          </p:nvPr>
        </p:nvGraphicFramePr>
        <p:xfrm>
          <a:off x="1097280" y="1768996"/>
          <a:ext cx="9341130" cy="1835788"/>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829948">
                <a:tc>
                  <a:txBody>
                    <a:bodyPr/>
                    <a:lstStyle/>
                    <a:p>
                      <a:r>
                        <a:rPr lang="en-GB" dirty="0"/>
                        <a:t>Question (29) : évaluation du programme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Chargement de l'évaluation du programme d'éducation des adultes</a:t>
                      </a:r>
                    </a:p>
                  </a:txBody>
                  <a:tcPr/>
                </a:tc>
                <a:extLst>
                  <a:ext uri="{0D108BD9-81ED-4DB2-BD59-A6C34878D82A}">
                    <a16:rowId xmlns:a16="http://schemas.microsoft.com/office/drawing/2014/main" val="803648250"/>
                  </a:ext>
                </a:extLst>
              </a:tr>
              <a:tr h="430314">
                <a:tc>
                  <a:txBody>
                    <a:bodyPr/>
                    <a:lstStyle/>
                    <a:p>
                      <a:r>
                        <a:rPr lang="en-GB" dirty="0"/>
                        <a:t>Question (34) : coopérations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Télécharger le lien vers l'organisation de la coopération</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1296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70887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583428244"/>
              </p:ext>
            </p:extLst>
          </p:nvPr>
        </p:nvGraphicFramePr>
        <p:xfrm>
          <a:off x="1183524" y="1862510"/>
          <a:ext cx="9885912" cy="430276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(8) : qualification du personnel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des offres de qualification du personnel de l'institution</a:t>
                      </a:r>
                    </a:p>
                  </a:txBody>
                  <a:tcPr/>
                </a:tc>
                <a:extLst>
                  <a:ext uri="{0D108BD9-81ED-4DB2-BD59-A6C34878D82A}">
                    <a16:rowId xmlns:a16="http://schemas.microsoft.com/office/drawing/2014/main" val="4224333432"/>
                  </a:ext>
                </a:extLst>
              </a:tr>
              <a:tr h="370840">
                <a:tc>
                  <a:txBody>
                    <a:bodyPr/>
                    <a:lstStyle/>
                    <a:p>
                      <a:r>
                        <a:rPr lang="en-GB" dirty="0"/>
                        <a:t>Question (10) : Quel type de produit, de matériel, de REL ou de cours proposez-vous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sélectionné par l'utilisateur)</a:t>
                      </a:r>
                    </a:p>
                    <a:p>
                      <a:r>
                        <a:rPr lang="en-GB" dirty="0"/>
                        <a:t>- téléchargement de manuels, de cahiers d'exercices, de plans de cours, de matériel pédagogique, de programmes d'études</a:t>
                      </a:r>
                    </a:p>
                  </a:txBody>
                  <a:tcPr/>
                </a:tc>
                <a:extLst>
                  <a:ext uri="{0D108BD9-81ED-4DB2-BD59-A6C34878D82A}">
                    <a16:rowId xmlns:a16="http://schemas.microsoft.com/office/drawing/2014/main" val="4277190436"/>
                  </a:ext>
                </a:extLst>
              </a:tr>
              <a:tr h="370840">
                <a:tc>
                  <a:txBody>
                    <a:bodyPr/>
                    <a:lstStyle/>
                    <a:p>
                      <a:r>
                        <a:rPr lang="en-GB" dirty="0"/>
                        <a:t>Question (28) : Par quel canal ou par quelle personne obtenez-vous un retour d'information de la part des étudiants sur la clarté de l'objectif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chaînes ou d'informations à une personne</a:t>
                      </a:r>
                    </a:p>
                  </a:txBody>
                  <a:tcPr/>
                </a:tc>
                <a:extLst>
                  <a:ext uri="{0D108BD9-81ED-4DB2-BD59-A6C34878D82A}">
                    <a16:rowId xmlns:a16="http://schemas.microsoft.com/office/drawing/2014/main" val="803648250"/>
                  </a:ext>
                </a:extLst>
              </a:tr>
              <a:tr h="370840">
                <a:tc>
                  <a:txBody>
                    <a:bodyPr/>
                    <a:lstStyle/>
                    <a:p>
                      <a:r>
                        <a:rPr lang="en-GB" dirty="0"/>
                        <a:t>Question (34) : Une preuve de paiement est-elle délivrée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 de paiement (exemple)</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06061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751545255"/>
              </p:ext>
            </p:extLst>
          </p:nvPr>
        </p:nvGraphicFramePr>
        <p:xfrm>
          <a:off x="1097280" y="1794227"/>
          <a:ext cx="9885912" cy="414528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(8) : qualification du personnel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des offres de qualification du personnel de l'institution</a:t>
                      </a:r>
                    </a:p>
                  </a:txBody>
                  <a:tcPr/>
                </a:tc>
                <a:extLst>
                  <a:ext uri="{0D108BD9-81ED-4DB2-BD59-A6C34878D82A}">
                    <a16:rowId xmlns:a16="http://schemas.microsoft.com/office/drawing/2014/main" val="1477184015"/>
                  </a:ext>
                </a:extLst>
              </a:tr>
              <a:tr h="370840">
                <a:tc>
                  <a:txBody>
                    <a:bodyPr/>
                    <a:lstStyle/>
                    <a:p>
                      <a:r>
                        <a:rPr lang="en-GB" dirty="0"/>
                        <a:t>Question (9) : Avez-vous reçu des prix et/ou des accréditations de l'institution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du prix/certificat, lien</a:t>
                      </a:r>
                    </a:p>
                  </a:txBody>
                  <a:tcPr/>
                </a:tc>
                <a:extLst>
                  <a:ext uri="{0D108BD9-81ED-4DB2-BD59-A6C34878D82A}">
                    <a16:rowId xmlns:a16="http://schemas.microsoft.com/office/drawing/2014/main" val="4224333432"/>
                  </a:ext>
                </a:extLst>
              </a:tr>
              <a:tr h="370840">
                <a:tc>
                  <a:txBody>
                    <a:bodyPr/>
                    <a:lstStyle/>
                    <a:p>
                      <a:r>
                        <a:rPr lang="en-GB" dirty="0"/>
                        <a:t>Question (10) : accréditation de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Télécharger si l'aperçu du type choisi, lien</a:t>
                      </a:r>
                    </a:p>
                  </a:txBody>
                  <a:tcPr/>
                </a:tc>
                <a:extLst>
                  <a:ext uri="{0D108BD9-81ED-4DB2-BD59-A6C34878D82A}">
                    <a16:rowId xmlns:a16="http://schemas.microsoft.com/office/drawing/2014/main" val="2331894598"/>
                  </a:ext>
                </a:extLst>
              </a:tr>
              <a:tr h="370840">
                <a:tc>
                  <a:txBody>
                    <a:bodyPr/>
                    <a:lstStyle/>
                    <a:p>
                      <a:r>
                        <a:rPr lang="en-GB" dirty="0"/>
                        <a:t>Question (12) : matériel pédagogique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matériel pédagogique</a:t>
                      </a:r>
                    </a:p>
                  </a:txBody>
                  <a:tcPr/>
                </a:tc>
                <a:extLst>
                  <a:ext uri="{0D108BD9-81ED-4DB2-BD59-A6C34878D82A}">
                    <a16:rowId xmlns:a16="http://schemas.microsoft.com/office/drawing/2014/main" val="845720335"/>
                  </a:ext>
                </a:extLst>
              </a:tr>
              <a:tr h="370840">
                <a:tc>
                  <a:txBody>
                    <a:bodyPr/>
                    <a:lstStyle/>
                    <a:p>
                      <a:r>
                        <a:rPr lang="en-GB" dirty="0"/>
                        <a:t>Question (13) : REL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des REL</a:t>
                      </a:r>
                    </a:p>
                  </a:txBody>
                  <a:tcPr/>
                </a:tc>
                <a:extLst>
                  <a:ext uri="{0D108BD9-81ED-4DB2-BD59-A6C34878D82A}">
                    <a16:rowId xmlns:a16="http://schemas.microsoft.com/office/drawing/2014/main" val="3231978066"/>
                  </a:ext>
                </a:extLst>
              </a:tr>
              <a:tr h="370840">
                <a:tc>
                  <a:txBody>
                    <a:bodyPr/>
                    <a:lstStyle/>
                    <a:p>
                      <a:r>
                        <a:rPr lang="en-GB" dirty="0"/>
                        <a:t>Question (14) : Cours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l'aperçu des cours, lien</a:t>
                      </a:r>
                    </a:p>
                  </a:txBody>
                  <a:tcPr/>
                </a:tc>
                <a:extLst>
                  <a:ext uri="{0D108BD9-81ED-4DB2-BD59-A6C34878D82A}">
                    <a16:rowId xmlns:a16="http://schemas.microsoft.com/office/drawing/2014/main" val="335595675"/>
                  </a:ext>
                </a:extLst>
              </a:tr>
              <a:tr h="370840">
                <a:tc>
                  <a:txBody>
                    <a:bodyPr/>
                    <a:lstStyle/>
                    <a:p>
                      <a:r>
                        <a:rPr lang="en-GB" dirty="0"/>
                        <a:t>Question (21) : Transparence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l'aperçu, du lien</a:t>
                      </a:r>
                    </a:p>
                  </a:txBody>
                  <a:tcPr/>
                </a:tc>
                <a:extLst>
                  <a:ext uri="{0D108BD9-81ED-4DB2-BD59-A6C34878D82A}">
                    <a16:rowId xmlns:a16="http://schemas.microsoft.com/office/drawing/2014/main" val="1468044475"/>
                  </a:ext>
                </a:extLst>
              </a:tr>
              <a:tr h="370840">
                <a:tc>
                  <a:txBody>
                    <a:bodyPr/>
                    <a:lstStyle/>
                    <a:p>
                      <a:r>
                        <a:rPr lang="en-GB" dirty="0"/>
                        <a:t>Question (23) : possibilités d'apprentissage interdisciplinaire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documents et de liens</a:t>
                      </a:r>
                    </a:p>
                  </a:txBody>
                  <a:tcPr/>
                </a:tc>
                <a:extLst>
                  <a:ext uri="{0D108BD9-81ED-4DB2-BD59-A6C34878D82A}">
                    <a16:rowId xmlns:a16="http://schemas.microsoft.com/office/drawing/2014/main" val="4159479438"/>
                  </a:ext>
                </a:extLst>
              </a:tr>
            </a:tbl>
          </a:graphicData>
        </a:graphic>
      </p:graphicFrame>
    </p:spTree>
    <p:extLst>
      <p:ext uri="{BB962C8B-B14F-4D97-AF65-F5344CB8AC3E}">
        <p14:creationId xmlns:p14="http://schemas.microsoft.com/office/powerpoint/2010/main" val="260260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903916267"/>
              </p:ext>
            </p:extLst>
          </p:nvPr>
        </p:nvGraphicFramePr>
        <p:xfrm>
          <a:off x="1097280" y="1794227"/>
          <a:ext cx="9885912" cy="284480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(26) : public</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liens vers la publicité</a:t>
                      </a:r>
                    </a:p>
                  </a:txBody>
                  <a:tcPr/>
                </a:tc>
                <a:extLst>
                  <a:ext uri="{0D108BD9-81ED-4DB2-BD59-A6C34878D82A}">
                    <a16:rowId xmlns:a16="http://schemas.microsoft.com/office/drawing/2014/main" val="559348975"/>
                  </a:ext>
                </a:extLst>
              </a:tr>
              <a:tr h="370840">
                <a:tc>
                  <a:txBody>
                    <a:bodyPr/>
                    <a:lstStyle/>
                    <a:p>
                      <a:r>
                        <a:rPr lang="en-GB" dirty="0"/>
                        <a:t>Question (28) : Par quel canal ou par quelle personne obtenez-vous un retour d'information de la part des étudiants sur la clarté de l'objectif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chaînes ou d'informations à une personne</a:t>
                      </a:r>
                    </a:p>
                  </a:txBody>
                  <a:tcPr/>
                </a:tc>
                <a:extLst>
                  <a:ext uri="{0D108BD9-81ED-4DB2-BD59-A6C34878D82A}">
                    <a16:rowId xmlns:a16="http://schemas.microsoft.com/office/drawing/2014/main" val="803648250"/>
                  </a:ext>
                </a:extLst>
              </a:tr>
              <a:tr h="370840">
                <a:tc>
                  <a:txBody>
                    <a:bodyPr/>
                    <a:lstStyle/>
                    <a:p>
                      <a:r>
                        <a:rPr lang="en-GB" dirty="0"/>
                        <a:t>Question (34) : Une preuve de paiement est-elle délivrée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 de paiement (exemple)</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309941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313108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938975933"/>
              </p:ext>
            </p:extLst>
          </p:nvPr>
        </p:nvGraphicFramePr>
        <p:xfrm>
          <a:off x="1097280" y="2337954"/>
          <a:ext cx="8483137" cy="2931160"/>
        </p:xfrm>
        <a:graphic>
          <a:graphicData uri="http://schemas.openxmlformats.org/drawingml/2006/table">
            <a:tbl>
              <a:tblPr firstRow="1" bandRow="1">
                <a:tableStyleId>{5C22544A-7EE6-4342-B048-85BDC9FD1C3A}</a:tableStyleId>
              </a:tblPr>
              <a:tblGrid>
                <a:gridCol w="4548333">
                  <a:extLst>
                    <a:ext uri="{9D8B030D-6E8A-4147-A177-3AD203B41FA5}">
                      <a16:colId xmlns:a16="http://schemas.microsoft.com/office/drawing/2014/main" val="378527794"/>
                    </a:ext>
                  </a:extLst>
                </a:gridCol>
                <a:gridCol w="635631">
                  <a:extLst>
                    <a:ext uri="{9D8B030D-6E8A-4147-A177-3AD203B41FA5}">
                      <a16:colId xmlns:a16="http://schemas.microsoft.com/office/drawing/2014/main" val="2012829509"/>
                    </a:ext>
                  </a:extLst>
                </a:gridCol>
                <a:gridCol w="3299173">
                  <a:extLst>
                    <a:ext uri="{9D8B030D-6E8A-4147-A177-3AD203B41FA5}">
                      <a16:colId xmlns:a16="http://schemas.microsoft.com/office/drawing/2014/main" val="307676342"/>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(35) : Votre produit, matériel, REL ou cours est-il intégré au niveau international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4224333432"/>
                  </a:ext>
                </a:extLst>
              </a:tr>
              <a:tr h="370840">
                <a:tc>
                  <a:txBody>
                    <a:bodyPr/>
                    <a:lstStyle/>
                    <a:p>
                      <a:r>
                        <a:rPr lang="en-GB" dirty="0"/>
                        <a:t>Question (37) : Votre produit, matériel ou REL est-il intégré au niveau national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4277190436"/>
                  </a:ext>
                </a:extLst>
              </a:tr>
              <a:tr h="370840">
                <a:tc>
                  <a:txBody>
                    <a:bodyPr/>
                    <a:lstStyle/>
                    <a:p>
                      <a:r>
                        <a:rPr lang="en-GB" dirty="0"/>
                        <a:t>Question (39) : Votre produit, matériel ou REL est-il intégré au niveau régional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803648250"/>
                  </a:ext>
                </a:extLst>
              </a:tr>
              <a:tr h="370840">
                <a:tc>
                  <a:txBody>
                    <a:bodyPr/>
                    <a:lstStyle/>
                    <a:p>
                      <a:r>
                        <a:rPr lang="en-GB" dirty="0"/>
                        <a:t>Question (41) : Votre produit, matériel ou REL est-il intégré localement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9297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404649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919351265"/>
              </p:ext>
            </p:extLst>
          </p:nvPr>
        </p:nvGraphicFramePr>
        <p:xfrm>
          <a:off x="1097280" y="1693718"/>
          <a:ext cx="11008129" cy="4206240"/>
        </p:xfrm>
        <a:graphic>
          <a:graphicData uri="http://schemas.openxmlformats.org/drawingml/2006/table">
            <a:tbl>
              <a:tblPr firstRow="1" bandRow="1">
                <a:tableStyleId>{5C22544A-7EE6-4342-B048-85BDC9FD1C3A}</a:tableStyleId>
              </a:tblPr>
              <a:tblGrid>
                <a:gridCol w="5132010">
                  <a:extLst>
                    <a:ext uri="{9D8B030D-6E8A-4147-A177-3AD203B41FA5}">
                      <a16:colId xmlns:a16="http://schemas.microsoft.com/office/drawing/2014/main" val="378527794"/>
                    </a:ext>
                  </a:extLst>
                </a:gridCol>
                <a:gridCol w="436342">
                  <a:extLst>
                    <a:ext uri="{9D8B030D-6E8A-4147-A177-3AD203B41FA5}">
                      <a16:colId xmlns:a16="http://schemas.microsoft.com/office/drawing/2014/main" val="1429802841"/>
                    </a:ext>
                  </a:extLst>
                </a:gridCol>
                <a:gridCol w="5439777">
                  <a:extLst>
                    <a:ext uri="{9D8B030D-6E8A-4147-A177-3AD203B41FA5}">
                      <a16:colId xmlns:a16="http://schemas.microsoft.com/office/drawing/2014/main" val="1884013966"/>
                    </a:ext>
                  </a:extLst>
                </a:gridCol>
              </a:tblGrid>
              <a:tr h="305747">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779625">
                <a:tc>
                  <a:txBody>
                    <a:bodyPr/>
                    <a:lstStyle/>
                    <a:p>
                      <a:r>
                        <a:rPr lang="en-GB" dirty="0"/>
                        <a:t>Question (35) : Avez-vous créé des résultats d'apprentissage pour les étudiants qui travaillent avec votre produit, votre matériel ou votre REL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des résultats d'apprentissage (</a:t>
                      </a:r>
                      <a:r>
                        <a:rPr lang="en-GB" dirty="0" err="1"/>
                        <a:t>matrice</a:t>
                      </a:r>
                      <a:r>
                        <a:rPr lang="en-GB" dirty="0"/>
                        <a:t>)</a:t>
                      </a:r>
                    </a:p>
                  </a:txBody>
                  <a:tcPr/>
                </a:tc>
                <a:extLst>
                  <a:ext uri="{0D108BD9-81ED-4DB2-BD59-A6C34878D82A}">
                    <a16:rowId xmlns:a16="http://schemas.microsoft.com/office/drawing/2014/main" val="4224333432"/>
                  </a:ext>
                </a:extLst>
              </a:tr>
              <a:tr h="764368">
                <a:tc>
                  <a:txBody>
                    <a:bodyPr/>
                    <a:lstStyle/>
                    <a:p>
                      <a:r>
                        <a:rPr lang="en-GB" dirty="0"/>
                        <a:t>Question (36) : Établissez-vous l'égalité entre les femmes et les hommes dans votre produit, votre matériel ou votre REL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4277190436"/>
                  </a:ext>
                </a:extLst>
              </a:tr>
              <a:tr h="535057">
                <a:tc>
                  <a:txBody>
                    <a:bodyPr/>
                    <a:lstStyle/>
                    <a:p>
                      <a:r>
                        <a:rPr lang="en-GB" dirty="0"/>
                        <a:t>Question (37) : Comment l'institution vérifie-t-elle et contrôle-t-elle la qualification du personnel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sélectionné par l'utilisateur)</a:t>
                      </a:r>
                    </a:p>
                    <a:p>
                      <a:r>
                        <a:rPr lang="en-GB" dirty="0"/>
                        <a:t>- Téléchargement de la preuve</a:t>
                      </a:r>
                    </a:p>
                  </a:txBody>
                  <a:tcPr/>
                </a:tc>
                <a:extLst>
                  <a:ext uri="{0D108BD9-81ED-4DB2-BD59-A6C34878D82A}">
                    <a16:rowId xmlns:a16="http://schemas.microsoft.com/office/drawing/2014/main" val="803648250"/>
                  </a:ext>
                </a:extLst>
              </a:tr>
              <a:tr h="535057">
                <a:tc>
                  <a:txBody>
                    <a:bodyPr/>
                    <a:lstStyle/>
                    <a:p>
                      <a:r>
                        <a:rPr lang="en-GB" dirty="0"/>
                        <a:t>Question (38) : Mesures de performance pour chaque emploi</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des indicateurs de performance pour chaque emploi</a:t>
                      </a:r>
                    </a:p>
                  </a:txBody>
                  <a:tcPr/>
                </a:tc>
                <a:extLst>
                  <a:ext uri="{0D108BD9-81ED-4DB2-BD59-A6C34878D82A}">
                    <a16:rowId xmlns:a16="http://schemas.microsoft.com/office/drawing/2014/main" val="3787477077"/>
                  </a:ext>
                </a:extLst>
              </a:tr>
              <a:tr h="363418">
                <a:tc>
                  <a:txBody>
                    <a:bodyPr/>
                    <a:lstStyle/>
                    <a:p>
                      <a:r>
                        <a:rPr lang="en-GB" dirty="0"/>
                        <a:t>Question (39) : formations et développement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 liens</a:t>
                      </a:r>
                    </a:p>
                  </a:txBody>
                  <a:tcPr/>
                </a:tc>
                <a:extLst>
                  <a:ext uri="{0D108BD9-81ED-4DB2-BD59-A6C34878D82A}">
                    <a16:rowId xmlns:a16="http://schemas.microsoft.com/office/drawing/2014/main" val="331517353"/>
                  </a:ext>
                </a:extLst>
              </a:tr>
              <a:tr h="305747">
                <a:tc>
                  <a:txBody>
                    <a:bodyPr/>
                    <a:lstStyle/>
                    <a:p>
                      <a:r>
                        <a:rPr lang="en-GB" dirty="0"/>
                        <a:t>Question (40) : évaluation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 fiche d'évaluation</a:t>
                      </a:r>
                    </a:p>
                  </a:txBody>
                  <a:tcPr/>
                </a:tc>
                <a:extLst>
                  <a:ext uri="{0D108BD9-81ED-4DB2-BD59-A6C34878D82A}">
                    <a16:rowId xmlns:a16="http://schemas.microsoft.com/office/drawing/2014/main" val="2004476583"/>
                  </a:ext>
                </a:extLst>
              </a:tr>
            </a:tbl>
          </a:graphicData>
        </a:graphic>
      </p:graphicFrame>
    </p:spTree>
    <p:extLst>
      <p:ext uri="{BB962C8B-B14F-4D97-AF65-F5344CB8AC3E}">
        <p14:creationId xmlns:p14="http://schemas.microsoft.com/office/powerpoint/2010/main" val="17614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extLst>
              <p:ext uri="{D42A27DB-BD31-4B8C-83A1-F6EECF244321}">
                <p14:modId xmlns:p14="http://schemas.microsoft.com/office/powerpoint/2010/main" val="1927451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Évaluation des matériaux</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6433716"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8882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837708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028716173"/>
              </p:ext>
            </p:extLst>
          </p:nvPr>
        </p:nvGraphicFramePr>
        <p:xfrm>
          <a:off x="1097279" y="1693718"/>
          <a:ext cx="10550929" cy="4433740"/>
        </p:xfrm>
        <a:graphic>
          <a:graphicData uri="http://schemas.openxmlformats.org/drawingml/2006/table">
            <a:tbl>
              <a:tblPr firstRow="1" bandRow="1">
                <a:tableStyleId>{5C22544A-7EE6-4342-B048-85BDC9FD1C3A}</a:tableStyleId>
              </a:tblPr>
              <a:tblGrid>
                <a:gridCol w="5697889">
                  <a:extLst>
                    <a:ext uri="{9D8B030D-6E8A-4147-A177-3AD203B41FA5}">
                      <a16:colId xmlns:a16="http://schemas.microsoft.com/office/drawing/2014/main" val="378527794"/>
                    </a:ext>
                  </a:extLst>
                </a:gridCol>
                <a:gridCol w="693291">
                  <a:extLst>
                    <a:ext uri="{9D8B030D-6E8A-4147-A177-3AD203B41FA5}">
                      <a16:colId xmlns:a16="http://schemas.microsoft.com/office/drawing/2014/main" val="2394109089"/>
                    </a:ext>
                  </a:extLst>
                </a:gridCol>
                <a:gridCol w="4159749">
                  <a:extLst>
                    <a:ext uri="{9D8B030D-6E8A-4147-A177-3AD203B41FA5}">
                      <a16:colId xmlns:a16="http://schemas.microsoft.com/office/drawing/2014/main" val="2466002741"/>
                    </a:ext>
                  </a:extLst>
                </a:gridCol>
              </a:tblGrid>
              <a:tr h="574207">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1065619">
                <a:tc>
                  <a:txBody>
                    <a:bodyPr/>
                    <a:lstStyle/>
                    <a:p>
                      <a:r>
                        <a:rPr lang="en-GB" dirty="0"/>
                        <a:t>Question (41) : Retour d'information des employés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Bouton de téléchargement</a:t>
                      </a:r>
                    </a:p>
                    <a:p>
                      <a:endParaRPr lang="en-GB" dirty="0"/>
                    </a:p>
                    <a:p>
                      <a:r>
                        <a:rPr lang="en-GB" dirty="0"/>
                        <a:t>Téléchargement de la fiche d'évaluation de l'employé</a:t>
                      </a:r>
                    </a:p>
                  </a:txBody>
                  <a:tcPr/>
                </a:tc>
                <a:extLst>
                  <a:ext uri="{0D108BD9-81ED-4DB2-BD59-A6C34878D82A}">
                    <a16:rowId xmlns:a16="http://schemas.microsoft.com/office/drawing/2014/main" val="4188556345"/>
                  </a:ext>
                </a:extLst>
              </a:tr>
              <a:tr h="1065619">
                <a:tc>
                  <a:txBody>
                    <a:bodyPr/>
                    <a:lstStyle/>
                    <a:p>
                      <a:r>
                        <a:rPr lang="en-GB" dirty="0"/>
                        <a:t>Question (42) : Entretien d'évaluation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Bouton de téléchargement</a:t>
                      </a:r>
                    </a:p>
                    <a:p>
                      <a:endParaRPr lang="en-GB" dirty="0"/>
                    </a:p>
                    <a:p>
                      <a:r>
                        <a:rPr lang="en-GB" dirty="0"/>
                        <a:t>Téléchargement de la fiche/structure d'entretien d'évaluation</a:t>
                      </a:r>
                    </a:p>
                  </a:txBody>
                  <a:tcPr/>
                </a:tc>
                <a:extLst>
                  <a:ext uri="{0D108BD9-81ED-4DB2-BD59-A6C34878D82A}">
                    <a16:rowId xmlns:a16="http://schemas.microsoft.com/office/drawing/2014/main" val="142049034"/>
                  </a:ext>
                </a:extLst>
              </a:tr>
              <a:tr h="662386">
                <a:tc>
                  <a:txBody>
                    <a:bodyPr/>
                    <a:lstStyle/>
                    <a:p>
                      <a:r>
                        <a:rPr lang="en-GB" dirty="0"/>
                        <a:t>Question (44) : Votre institution favorise-t-elle la formation du personnel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l'aperçu, du lien </a:t>
                      </a:r>
                    </a:p>
                  </a:txBody>
                  <a:tcPr/>
                </a:tc>
                <a:extLst>
                  <a:ext uri="{0D108BD9-81ED-4DB2-BD59-A6C34878D82A}">
                    <a16:rowId xmlns:a16="http://schemas.microsoft.com/office/drawing/2014/main" val="302288435"/>
                  </a:ext>
                </a:extLst>
              </a:tr>
              <a:tr h="819707">
                <a:tc>
                  <a:txBody>
                    <a:bodyPr/>
                    <a:lstStyle/>
                    <a:p>
                      <a:r>
                        <a:rPr lang="en-GB" dirty="0"/>
                        <a:t>Question (45) : Faites-vous de la publicité pour votre produit, votre matériel ou vos REL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d'une annonce, d'un lien</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21476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50399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IV.II Critères liés à la matière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131901007"/>
              </p:ext>
            </p:extLst>
          </p:nvPr>
        </p:nvGraphicFramePr>
        <p:xfrm>
          <a:off x="1097280" y="2009140"/>
          <a:ext cx="10883437" cy="4136783"/>
        </p:xfrm>
        <a:graphic>
          <a:graphicData uri="http://schemas.openxmlformats.org/drawingml/2006/table">
            <a:tbl>
              <a:tblPr firstRow="1" bandRow="1">
                <a:tableStyleId>{5C22544A-7EE6-4342-B048-85BDC9FD1C3A}</a:tableStyleId>
              </a:tblPr>
              <a:tblGrid>
                <a:gridCol w="7006639">
                  <a:extLst>
                    <a:ext uri="{9D8B030D-6E8A-4147-A177-3AD203B41FA5}">
                      <a16:colId xmlns:a16="http://schemas.microsoft.com/office/drawing/2014/main" val="378527794"/>
                    </a:ext>
                  </a:extLst>
                </a:gridCol>
                <a:gridCol w="624832">
                  <a:extLst>
                    <a:ext uri="{9D8B030D-6E8A-4147-A177-3AD203B41FA5}">
                      <a16:colId xmlns:a16="http://schemas.microsoft.com/office/drawing/2014/main" val="3598662368"/>
                    </a:ext>
                  </a:extLst>
                </a:gridCol>
                <a:gridCol w="3251966">
                  <a:extLst>
                    <a:ext uri="{9D8B030D-6E8A-4147-A177-3AD203B41FA5}">
                      <a16:colId xmlns:a16="http://schemas.microsoft.com/office/drawing/2014/main" val="2741995199"/>
                    </a:ext>
                  </a:extLst>
                </a:gridCol>
              </a:tblGrid>
              <a:tr h="563917">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805596">
                <a:tc>
                  <a:txBody>
                    <a:bodyPr/>
                    <a:lstStyle/>
                    <a:p>
                      <a:r>
                        <a:rPr lang="en-GB" dirty="0"/>
                        <a:t>Question (46) : La matière et le contenu sont-ils adaptés à l'orientation de vie des étudiants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4224333432"/>
                  </a:ext>
                </a:extLst>
              </a:tr>
              <a:tr h="805596">
                <a:tc>
                  <a:txBody>
                    <a:bodyPr/>
                    <a:lstStyle/>
                    <a:p>
                      <a:r>
                        <a:rPr lang="en-GB" dirty="0"/>
                        <a:t>Question (49) : Encouragez-vous une attitude personnelle de vos étudiants par rapport au sujet et au contenu de votre produit, matériel ou REL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3895707863"/>
                  </a:ext>
                </a:extLst>
              </a:tr>
              <a:tr h="805596">
                <a:tc>
                  <a:txBody>
                    <a:bodyPr/>
                    <a:lstStyle/>
                    <a:p>
                      <a:r>
                        <a:rPr lang="en-GB" dirty="0"/>
                        <a:t>Question (50) : Encouragez-vous la pensée en réseau de vos étudiants avec le sujet et le contenu de votre produit, matériel ou REL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la preuve</a:t>
                      </a:r>
                    </a:p>
                  </a:txBody>
                  <a:tcPr/>
                </a:tc>
                <a:extLst>
                  <a:ext uri="{0D108BD9-81ED-4DB2-BD59-A6C34878D82A}">
                    <a16:rowId xmlns:a16="http://schemas.microsoft.com/office/drawing/2014/main" val="3678603365"/>
                  </a:ext>
                </a:extLst>
              </a:tr>
              <a:tr h="1047274">
                <a:tc>
                  <a:txBody>
                    <a:bodyPr/>
                    <a:lstStyle/>
                    <a:p>
                      <a:r>
                        <a:rPr lang="en-GB" dirty="0"/>
                        <a:t>Question (52) : Garantissez-vous la qualité du sujet et du contenu de votre produit, matériel ou REL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 Téléchargement de documents, de feuilles, de liens</a:t>
                      </a:r>
                    </a:p>
                  </a:txBody>
                  <a:tcPr/>
                </a:tc>
                <a:extLst>
                  <a:ext uri="{0D108BD9-81ED-4DB2-BD59-A6C34878D82A}">
                    <a16:rowId xmlns:a16="http://schemas.microsoft.com/office/drawing/2014/main" val="10010328"/>
                  </a:ext>
                </a:extLst>
              </a:tr>
            </a:tbl>
          </a:graphicData>
        </a:graphic>
      </p:graphicFrame>
    </p:spTree>
    <p:extLst>
      <p:ext uri="{BB962C8B-B14F-4D97-AF65-F5344CB8AC3E}">
        <p14:creationId xmlns:p14="http://schemas.microsoft.com/office/powerpoint/2010/main" val="298931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88887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des matériels, des REL et des cours</a:t>
            </a:r>
            <a:br>
              <a:rPr lang="en-GB" sz="4000" dirty="0">
                <a:solidFill>
                  <a:schemeClr val="tx1">
                    <a:lumMod val="50000"/>
                    <a:lumOff val="50000"/>
                  </a:schemeClr>
                </a:solidFill>
              </a:rPr>
            </a:br>
            <a:r>
              <a:rPr lang="en-GB" sz="4000" dirty="0">
                <a:solidFill>
                  <a:schemeClr val="tx1">
                    <a:lumMod val="50000"/>
                    <a:lumOff val="50000"/>
                  </a:schemeClr>
                </a:solidFill>
              </a:rPr>
              <a:t>IV.II Critères liés à la matière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76404922"/>
              </p:ext>
            </p:extLst>
          </p:nvPr>
        </p:nvGraphicFramePr>
        <p:xfrm>
          <a:off x="1097280" y="2132679"/>
          <a:ext cx="9615747" cy="330200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(54) : Quel est le programme de votre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Télécharger le programme du cours</a:t>
                      </a:r>
                    </a:p>
                  </a:txBody>
                  <a:tcPr/>
                </a:tc>
                <a:extLst>
                  <a:ext uri="{0D108BD9-81ED-4DB2-BD59-A6C34878D82A}">
                    <a16:rowId xmlns:a16="http://schemas.microsoft.com/office/drawing/2014/main" val="2712946395"/>
                  </a:ext>
                </a:extLst>
              </a:tr>
              <a:tr h="370840">
                <a:tc>
                  <a:txBody>
                    <a:bodyPr/>
                    <a:lstStyle/>
                    <a:p>
                      <a:r>
                        <a:rPr lang="en-GB" dirty="0"/>
                        <a:t>Question (65) : Comment certifiez-vous la participation au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 certificat (ou similaire)</a:t>
                      </a:r>
                    </a:p>
                  </a:txBody>
                  <a:tcPr/>
                </a:tc>
                <a:extLst>
                  <a:ext uri="{0D108BD9-81ED-4DB2-BD59-A6C34878D82A}">
                    <a16:rowId xmlns:a16="http://schemas.microsoft.com/office/drawing/2014/main" val="1851947129"/>
                  </a:ext>
                </a:extLst>
              </a:tr>
              <a:tr h="370840">
                <a:tc>
                  <a:txBody>
                    <a:bodyPr/>
                    <a:lstStyle/>
                    <a:p>
                      <a:r>
                        <a:rPr lang="en-GB" dirty="0"/>
                        <a:t>Question (66) : Quel type de diplôme un étudiant peut-il obtenir dans le cadre de ce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 diplôme, lien</a:t>
                      </a:r>
                    </a:p>
                  </a:txBody>
                  <a:tcPr/>
                </a:tc>
                <a:extLst>
                  <a:ext uri="{0D108BD9-81ED-4DB2-BD59-A6C34878D82A}">
                    <a16:rowId xmlns:a16="http://schemas.microsoft.com/office/drawing/2014/main" val="4059584150"/>
                  </a:ext>
                </a:extLst>
              </a:tr>
              <a:tr h="370840">
                <a:tc>
                  <a:txBody>
                    <a:bodyPr/>
                    <a:lstStyle/>
                    <a:p>
                      <a:r>
                        <a:rPr lang="en-GB" dirty="0"/>
                        <a:t>Question (67) : Quelles sont les conditions d'admission pour ce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l'aperçu des exigences, lien</a:t>
                      </a:r>
                    </a:p>
                  </a:txBody>
                  <a:tcPr/>
                </a:tc>
                <a:extLst>
                  <a:ext uri="{0D108BD9-81ED-4DB2-BD59-A6C34878D82A}">
                    <a16:rowId xmlns:a16="http://schemas.microsoft.com/office/drawing/2014/main" val="3017634332"/>
                  </a:ext>
                </a:extLst>
              </a:tr>
              <a:tr h="370840">
                <a:tc>
                  <a:txBody>
                    <a:bodyPr/>
                    <a:lstStyle/>
                    <a:p>
                      <a:r>
                        <a:rPr lang="en-GB" dirty="0"/>
                        <a:t>Question (69) : Comment se présente l'évaluation du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l'aperçu de l'évaluation du cours</a:t>
                      </a:r>
                    </a:p>
                  </a:txBody>
                  <a:tcPr/>
                </a:tc>
                <a:extLst>
                  <a:ext uri="{0D108BD9-81ED-4DB2-BD59-A6C34878D82A}">
                    <a16:rowId xmlns:a16="http://schemas.microsoft.com/office/drawing/2014/main" val="4017839215"/>
                  </a:ext>
                </a:extLst>
              </a:tr>
            </a:tbl>
          </a:graphicData>
        </a:graphic>
      </p:graphicFrame>
    </p:spTree>
    <p:extLst>
      <p:ext uri="{BB962C8B-B14F-4D97-AF65-F5344CB8AC3E}">
        <p14:creationId xmlns:p14="http://schemas.microsoft.com/office/powerpoint/2010/main" val="215508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IV.II Critères liés à la matière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041583123"/>
              </p:ext>
            </p:extLst>
          </p:nvPr>
        </p:nvGraphicFramePr>
        <p:xfrm>
          <a:off x="1097280" y="2132679"/>
          <a:ext cx="9615747" cy="21996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(70) : Quel est le cadre didactique de ce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Télécharger le cadre didactique du cours, lien</a:t>
                      </a:r>
                    </a:p>
                  </a:txBody>
                  <a:tcPr/>
                </a:tc>
                <a:extLst>
                  <a:ext uri="{0D108BD9-81ED-4DB2-BD59-A6C34878D82A}">
                    <a16:rowId xmlns:a16="http://schemas.microsoft.com/office/drawing/2014/main" val="2712946395"/>
                  </a:ext>
                </a:extLst>
              </a:tr>
              <a:tr h="370840">
                <a:tc>
                  <a:txBody>
                    <a:bodyPr/>
                    <a:lstStyle/>
                    <a:p>
                      <a:r>
                        <a:rPr lang="en-GB" dirty="0"/>
                        <a:t>Question (71) : Quel type de compétences/aptitudes abordez-vous dans le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des compétences/aptitudes abordées dans le cours, lien</a:t>
                      </a:r>
                    </a:p>
                  </a:txBody>
                  <a:tcPr/>
                </a:tc>
                <a:extLst>
                  <a:ext uri="{0D108BD9-81ED-4DB2-BD59-A6C34878D82A}">
                    <a16:rowId xmlns:a16="http://schemas.microsoft.com/office/drawing/2014/main" val="1851947129"/>
                  </a:ext>
                </a:extLst>
              </a:tr>
            </a:tbl>
          </a:graphicData>
        </a:graphic>
      </p:graphicFrame>
    </p:spTree>
    <p:extLst>
      <p:ext uri="{BB962C8B-B14F-4D97-AF65-F5344CB8AC3E}">
        <p14:creationId xmlns:p14="http://schemas.microsoft.com/office/powerpoint/2010/main" val="13010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IV Accréditation des produits, du matériel, des REL et des cours</a:t>
            </a:r>
            <a:br>
              <a:rPr lang="en-GB" sz="4000" dirty="0">
                <a:solidFill>
                  <a:schemeClr val="tx1">
                    <a:lumMod val="50000"/>
                    <a:lumOff val="50000"/>
                  </a:schemeClr>
                </a:solidFill>
              </a:rPr>
            </a:br>
            <a:r>
              <a:rPr lang="en-GB" sz="4000" dirty="0">
                <a:solidFill>
                  <a:schemeClr val="tx1">
                    <a:lumMod val="50000"/>
                    <a:lumOff val="50000"/>
                  </a:schemeClr>
                </a:solidFill>
              </a:rPr>
              <a:t>IV.II Critères liés à la matière ou au contenu</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111233841"/>
              </p:ext>
            </p:extLst>
          </p:nvPr>
        </p:nvGraphicFramePr>
        <p:xfrm>
          <a:off x="1097280" y="2132679"/>
          <a:ext cx="9615747" cy="155956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370840">
                <a:tc>
                  <a:txBody>
                    <a:bodyPr/>
                    <a:lstStyle/>
                    <a:p>
                      <a:r>
                        <a:rPr lang="en-GB" dirty="0"/>
                        <a:t>Question (61) : Y a-t-il un support numérique dans ce cours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(si oui)</a:t>
                      </a:r>
                    </a:p>
                    <a:p>
                      <a:r>
                        <a:rPr lang="en-GB" dirty="0"/>
                        <a:t>Téléchargement d'une vue d'ensemble du soutien numérique dans le cours, lien</a:t>
                      </a:r>
                    </a:p>
                  </a:txBody>
                  <a:tcPr/>
                </a:tc>
                <a:extLst>
                  <a:ext uri="{0D108BD9-81ED-4DB2-BD59-A6C34878D82A}">
                    <a16:rowId xmlns:a16="http://schemas.microsoft.com/office/drawing/2014/main" val="2712946395"/>
                  </a:ext>
                </a:extLst>
              </a:tr>
            </a:tbl>
          </a:graphicData>
        </a:graphic>
      </p:graphicFrame>
    </p:spTree>
    <p:extLst>
      <p:ext uri="{BB962C8B-B14F-4D97-AF65-F5344CB8AC3E}">
        <p14:creationId xmlns:p14="http://schemas.microsoft.com/office/powerpoint/2010/main" val="352893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12952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Téléchargement du matériel</a:t>
            </a:r>
            <a:br>
              <a:rPr lang="en-GB" dirty="0"/>
            </a:br>
            <a:r>
              <a:rPr lang="en-GB" dirty="0">
                <a:solidFill>
                  <a:schemeClr val="tx1">
                    <a:lumMod val="50000"/>
                    <a:lumOff val="50000"/>
                  </a:schemeClr>
                </a:solidFill>
              </a:rPr>
              <a:t>Exemple</a:t>
            </a:r>
          </a:p>
        </p:txBody>
      </p:sp>
      <p:graphicFrame>
        <p:nvGraphicFramePr>
          <p:cNvPr id="7" name="Inhaltsplatzhalter 5">
            <a:extLst>
              <a:ext uri="{FF2B5EF4-FFF2-40B4-BE49-F238E27FC236}">
                <a16:creationId xmlns:a16="http://schemas.microsoft.com/office/drawing/2014/main" id="{AAFD1524-C6C9-4235-2596-17DE4D2CC90E}"/>
              </a:ext>
            </a:extLst>
          </p:cNvPr>
          <p:cNvGraphicFramePr>
            <a:graphicFrameLocks noGrp="1"/>
          </p:cNvGraphicFramePr>
          <p:nvPr>
            <p:ph idx="1"/>
            <p:extLst>
              <p:ext uri="{D42A27DB-BD31-4B8C-83A1-F6EECF244321}">
                <p14:modId xmlns:p14="http://schemas.microsoft.com/office/powerpoint/2010/main" val="2182987068"/>
              </p:ext>
            </p:extLst>
          </p:nvPr>
        </p:nvGraphicFramePr>
        <p:xfrm>
          <a:off x="286789" y="1787236"/>
          <a:ext cx="6604462" cy="2377440"/>
        </p:xfrm>
        <a:graphic>
          <a:graphicData uri="http://schemas.openxmlformats.org/drawingml/2006/table">
            <a:tbl>
              <a:tblPr firstRow="1" bandRow="1">
                <a:tableStyleId>{5C22544A-7EE6-4342-B048-85BDC9FD1C3A}</a:tableStyleId>
              </a:tblPr>
              <a:tblGrid>
                <a:gridCol w="3302231">
                  <a:extLst>
                    <a:ext uri="{9D8B030D-6E8A-4147-A177-3AD203B41FA5}">
                      <a16:colId xmlns:a16="http://schemas.microsoft.com/office/drawing/2014/main" val="378527794"/>
                    </a:ext>
                  </a:extLst>
                </a:gridCol>
                <a:gridCol w="3302231">
                  <a:extLst>
                    <a:ext uri="{9D8B030D-6E8A-4147-A177-3AD203B41FA5}">
                      <a16:colId xmlns:a16="http://schemas.microsoft.com/office/drawing/2014/main" val="1667483614"/>
                    </a:ext>
                  </a:extLst>
                </a:gridCol>
              </a:tblGrid>
              <a:tr h="299399">
                <a:tc>
                  <a:txBody>
                    <a:bodyPr/>
                    <a:lstStyle/>
                    <a:p>
                      <a:r>
                        <a:rPr lang="en-GB" dirty="0"/>
                        <a:t>Auto-évaluation</a:t>
                      </a:r>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1467055">
                <a:tc>
                  <a:txBody>
                    <a:bodyPr/>
                    <a:lstStyle/>
                    <a:p>
                      <a:r>
                        <a:rPr lang="en-GB" dirty="0"/>
                        <a:t>Question (18) : Communication avec les parties prenantes - Quels canaux et formes de communication utilisez-vous pour communiquer ?</a:t>
                      </a:r>
                    </a:p>
                  </a:txBody>
                  <a:tcPr/>
                </a:tc>
                <a:tc>
                  <a:txBody>
                    <a:bodyPr/>
                    <a:lstStyle/>
                    <a:p>
                      <a:r>
                        <a:rPr lang="en-GB" dirty="0"/>
                        <a:t>Lien vers (si sélectionné par l'utilisateur)</a:t>
                      </a:r>
                    </a:p>
                    <a:p>
                      <a:r>
                        <a:rPr lang="en-GB" dirty="0"/>
                        <a:t>- Site web de l'institution</a:t>
                      </a:r>
                    </a:p>
                    <a:p>
                      <a:r>
                        <a:rPr lang="en-GB" dirty="0"/>
                        <a:t>- Blog de l'institution</a:t>
                      </a:r>
                    </a:p>
                    <a:p>
                      <a:r>
                        <a:rPr lang="en-GB" dirty="0"/>
                        <a:t>- Bulletin d'information de l'institution</a:t>
                      </a:r>
                    </a:p>
                    <a:p>
                      <a:r>
                        <a:rPr lang="en-GB" dirty="0"/>
                        <a:t>- etc.</a:t>
                      </a:r>
                    </a:p>
                  </a:txBody>
                  <a:tcPr/>
                </a:tc>
                <a:extLst>
                  <a:ext uri="{0D108BD9-81ED-4DB2-BD59-A6C34878D82A}">
                    <a16:rowId xmlns:a16="http://schemas.microsoft.com/office/drawing/2014/main" val="4224333432"/>
                  </a:ext>
                </a:extLst>
              </a:tr>
            </a:tbl>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600" y="22340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vers le site de l'institution</a:t>
            </a:r>
          </a:p>
        </p:txBody>
      </p:sp>
      <p:sp>
        <p:nvSpPr>
          <p:cNvPr id="10" name="Rechteck 9">
            <a:extLst>
              <a:ext uri="{FF2B5EF4-FFF2-40B4-BE49-F238E27FC236}">
                <a16:creationId xmlns:a16="http://schemas.microsoft.com/office/drawing/2014/main" id="{FF310A6E-07BB-AC56-0A79-6F2DE72713FF}"/>
              </a:ext>
            </a:extLst>
          </p:cNvPr>
          <p:cNvSpPr/>
          <p:nvPr/>
        </p:nvSpPr>
        <p:spPr>
          <a:xfrm>
            <a:off x="7086600" y="27293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vers le blog de l'institution</a:t>
            </a:r>
          </a:p>
        </p:txBody>
      </p:sp>
      <p:sp>
        <p:nvSpPr>
          <p:cNvPr id="11" name="Rechteck 10">
            <a:extLst>
              <a:ext uri="{FF2B5EF4-FFF2-40B4-BE49-F238E27FC236}">
                <a16:creationId xmlns:a16="http://schemas.microsoft.com/office/drawing/2014/main" id="{F7507956-348D-BC1B-D9C3-C5174BC2B62B}"/>
              </a:ext>
            </a:extLst>
          </p:cNvPr>
          <p:cNvSpPr/>
          <p:nvPr/>
        </p:nvSpPr>
        <p:spPr>
          <a:xfrm>
            <a:off x="7086600" y="3224646"/>
            <a:ext cx="3491345" cy="4760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vers le bulletin d'information de l'institution</a:t>
            </a:r>
          </a:p>
        </p:txBody>
      </p:sp>
      <p:sp>
        <p:nvSpPr>
          <p:cNvPr id="12" name="Rechteck 11">
            <a:extLst>
              <a:ext uri="{FF2B5EF4-FFF2-40B4-BE49-F238E27FC236}">
                <a16:creationId xmlns:a16="http://schemas.microsoft.com/office/drawing/2014/main" id="{0587F988-5BF8-6482-16F5-B2229277AB4F}"/>
              </a:ext>
            </a:extLst>
          </p:cNvPr>
          <p:cNvSpPr/>
          <p:nvPr/>
        </p:nvSpPr>
        <p:spPr>
          <a:xfrm>
            <a:off x="7086599" y="174839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L'utilisateur entre :</a:t>
            </a:r>
          </a:p>
        </p:txBody>
      </p:sp>
    </p:spTree>
    <p:extLst>
      <p:ext uri="{BB962C8B-B14F-4D97-AF65-F5344CB8AC3E}">
        <p14:creationId xmlns:p14="http://schemas.microsoft.com/office/powerpoint/2010/main" val="2087106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06381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Téléchargement du matériel</a:t>
            </a:r>
            <a:br>
              <a:rPr lang="en-GB" dirty="0"/>
            </a:br>
            <a:r>
              <a:rPr lang="en-GB" dirty="0">
                <a:solidFill>
                  <a:schemeClr val="tx1">
                    <a:lumMod val="50000"/>
                    <a:lumOff val="50000"/>
                  </a:schemeClr>
                </a:solidFill>
              </a:rPr>
              <a:t>Exemple</a:t>
            </a:r>
          </a:p>
        </p:txBody>
      </p:sp>
      <p:sp>
        <p:nvSpPr>
          <p:cNvPr id="9" name="Rechteck 8">
            <a:extLst>
              <a:ext uri="{FF2B5EF4-FFF2-40B4-BE49-F238E27FC236}">
                <a16:creationId xmlns:a16="http://schemas.microsoft.com/office/drawing/2014/main" id="{ACAF7B6F-23DA-A22B-D4F6-CE30B26FDCC6}"/>
              </a:ext>
            </a:extLst>
          </p:cNvPr>
          <p:cNvSpPr/>
          <p:nvPr/>
        </p:nvSpPr>
        <p:spPr>
          <a:xfrm>
            <a:off x="7086599" y="1996044"/>
            <a:ext cx="3491345" cy="5957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Téléchargement des politiques institutionnelles</a:t>
            </a:r>
          </a:p>
        </p:txBody>
      </p:sp>
      <p:sp>
        <p:nvSpPr>
          <p:cNvPr id="10" name="Rechteck 9">
            <a:extLst>
              <a:ext uri="{FF2B5EF4-FFF2-40B4-BE49-F238E27FC236}">
                <a16:creationId xmlns:a16="http://schemas.microsoft.com/office/drawing/2014/main" id="{FF310A6E-07BB-AC56-0A79-6F2DE72713FF}"/>
              </a:ext>
            </a:extLst>
          </p:cNvPr>
          <p:cNvSpPr/>
          <p:nvPr/>
        </p:nvSpPr>
        <p:spPr>
          <a:xfrm>
            <a:off x="7086597" y="3079670"/>
            <a:ext cx="3491345" cy="5957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Téléchargement du programme d'études</a:t>
            </a:r>
          </a:p>
        </p:txBody>
      </p:sp>
      <p:sp>
        <p:nvSpPr>
          <p:cNvPr id="11" name="Rechteck 10">
            <a:extLst>
              <a:ext uri="{FF2B5EF4-FFF2-40B4-BE49-F238E27FC236}">
                <a16:creationId xmlns:a16="http://schemas.microsoft.com/office/drawing/2014/main" id="{F7507956-348D-BC1B-D9C3-C5174BC2B62B}"/>
              </a:ext>
            </a:extLst>
          </p:cNvPr>
          <p:cNvSpPr/>
          <p:nvPr/>
        </p:nvSpPr>
        <p:spPr>
          <a:xfrm>
            <a:off x="7086598" y="4128655"/>
            <a:ext cx="3491345" cy="50568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avec le système d'aide aux étudiants</a:t>
            </a:r>
          </a:p>
        </p:txBody>
      </p:sp>
      <p:graphicFrame>
        <p:nvGraphicFramePr>
          <p:cNvPr id="6" name="Inhaltsplatzhalter 5">
            <a:extLst>
              <a:ext uri="{FF2B5EF4-FFF2-40B4-BE49-F238E27FC236}">
                <a16:creationId xmlns:a16="http://schemas.microsoft.com/office/drawing/2014/main" id="{1D374E74-5441-A6F1-9ADB-AA3EC6DB3AF4}"/>
              </a:ext>
            </a:extLst>
          </p:cNvPr>
          <p:cNvGraphicFramePr>
            <a:graphicFrameLocks noGrp="1"/>
          </p:cNvGraphicFramePr>
          <p:nvPr>
            <p:ph idx="1"/>
            <p:extLst>
              <p:ext uri="{D42A27DB-BD31-4B8C-83A1-F6EECF244321}">
                <p14:modId xmlns:p14="http://schemas.microsoft.com/office/powerpoint/2010/main" val="2272349035"/>
              </p:ext>
            </p:extLst>
          </p:nvPr>
        </p:nvGraphicFramePr>
        <p:xfrm>
          <a:off x="307570" y="1230339"/>
          <a:ext cx="6643948" cy="4928943"/>
        </p:xfrm>
        <a:graphic>
          <a:graphicData uri="http://schemas.openxmlformats.org/drawingml/2006/table">
            <a:tbl>
              <a:tblPr firstRow="1" bandRow="1">
                <a:tableStyleId>{5C22544A-7EE6-4342-B048-85BDC9FD1C3A}</a:tableStyleId>
              </a:tblPr>
              <a:tblGrid>
                <a:gridCol w="3321974">
                  <a:extLst>
                    <a:ext uri="{9D8B030D-6E8A-4147-A177-3AD203B41FA5}">
                      <a16:colId xmlns:a16="http://schemas.microsoft.com/office/drawing/2014/main" val="378527794"/>
                    </a:ext>
                  </a:extLst>
                </a:gridCol>
                <a:gridCol w="3321974">
                  <a:extLst>
                    <a:ext uri="{9D8B030D-6E8A-4147-A177-3AD203B41FA5}">
                      <a16:colId xmlns:a16="http://schemas.microsoft.com/office/drawing/2014/main" val="4033390107"/>
                    </a:ext>
                  </a:extLst>
                </a:gridCol>
              </a:tblGrid>
              <a:tr h="327417">
                <a:tc>
                  <a:txBody>
                    <a:bodyPr/>
                    <a:lstStyle/>
                    <a:p>
                      <a:r>
                        <a:rPr lang="en-GB" sz="1600" dirty="0"/>
                        <a:t>Auto-évaluation</a:t>
                      </a:r>
                    </a:p>
                  </a:txBody>
                  <a:tcPr/>
                </a:tc>
                <a:tc>
                  <a:txBody>
                    <a:bodyPr/>
                    <a:lstStyle/>
                    <a:p>
                      <a:r>
                        <a:rPr lang="en-GB" sz="1600" dirty="0"/>
                        <a:t>Téléchargement du matériel</a:t>
                      </a:r>
                    </a:p>
                  </a:txBody>
                  <a:tcPr/>
                </a:tc>
                <a:extLst>
                  <a:ext uri="{0D108BD9-81ED-4DB2-BD59-A6C34878D82A}">
                    <a16:rowId xmlns:a16="http://schemas.microsoft.com/office/drawing/2014/main" val="2745617718"/>
                  </a:ext>
                </a:extLst>
              </a:tr>
              <a:tr h="1064105">
                <a:tc>
                  <a:txBody>
                    <a:bodyPr/>
                    <a:lstStyle/>
                    <a:p>
                      <a:r>
                        <a:rPr lang="en-GB" sz="1600" dirty="0"/>
                        <a:t>Question (22) : Quelles évaluations indépendantes de la qualité sont intégrées dans votre établissement ?</a:t>
                      </a:r>
                    </a:p>
                  </a:txBody>
                  <a:tcPr/>
                </a:tc>
                <a:tc>
                  <a:txBody>
                    <a:bodyPr/>
                    <a:lstStyle/>
                    <a:p>
                      <a:r>
                        <a:rPr lang="en-GB" sz="1600" dirty="0"/>
                        <a:t>(si sélectionné par l'utilisateur)</a:t>
                      </a:r>
                    </a:p>
                    <a:p>
                      <a:r>
                        <a:rPr lang="en-GB" sz="1600" dirty="0"/>
                        <a:t>- politiques institutionnelles</a:t>
                      </a:r>
                    </a:p>
                    <a:p>
                      <a:r>
                        <a:rPr lang="en-GB" sz="1600" dirty="0"/>
                        <a:t>- etc.</a:t>
                      </a:r>
                    </a:p>
                  </a:txBody>
                  <a:tcPr/>
                </a:tc>
                <a:extLst>
                  <a:ext uri="{0D108BD9-81ED-4DB2-BD59-A6C34878D82A}">
                    <a16:rowId xmlns:a16="http://schemas.microsoft.com/office/drawing/2014/main" val="4224333432"/>
                  </a:ext>
                </a:extLst>
              </a:tr>
              <a:tr h="910223">
                <a:tc>
                  <a:txBody>
                    <a:bodyPr/>
                    <a:lstStyle/>
                    <a:p>
                      <a:r>
                        <a:rPr lang="en-GB" sz="1600" dirty="0"/>
                        <a:t>Question (24) : Votre institution utilise-t-elle une structure de programme bien conçue ?</a:t>
                      </a:r>
                    </a:p>
                  </a:txBody>
                  <a:tcPr/>
                </a:tc>
                <a:tc>
                  <a:txBody>
                    <a:bodyPr/>
                    <a:lstStyle/>
                    <a:p>
                      <a:r>
                        <a:rPr lang="en-GB" sz="1600" dirty="0"/>
                        <a:t>(si oui)</a:t>
                      </a:r>
                    </a:p>
                    <a:p>
                      <a:r>
                        <a:rPr lang="en-GB" sz="1600" dirty="0"/>
                        <a:t>- Téléchargement du programme d'études</a:t>
                      </a:r>
                    </a:p>
                  </a:txBody>
                  <a:tcPr/>
                </a:tc>
                <a:extLst>
                  <a:ext uri="{0D108BD9-81ED-4DB2-BD59-A6C34878D82A}">
                    <a16:rowId xmlns:a16="http://schemas.microsoft.com/office/drawing/2014/main" val="4277190436"/>
                  </a:ext>
                </a:extLst>
              </a:tr>
              <a:tr h="1064105">
                <a:tc>
                  <a:txBody>
                    <a:bodyPr/>
                    <a:lstStyle/>
                    <a:p>
                      <a:r>
                        <a:rPr lang="en-GB" sz="1600" dirty="0"/>
                        <a:t>Question (25) : Votre établissement dispose-t-il d'un "système de soutien aux étudiants" ?</a:t>
                      </a:r>
                    </a:p>
                  </a:txBody>
                  <a:tcPr/>
                </a:tc>
                <a:tc>
                  <a:txBody>
                    <a:bodyPr/>
                    <a:lstStyle/>
                    <a:p>
                      <a:r>
                        <a:rPr lang="en-GB" sz="1600" dirty="0"/>
                        <a:t>(si oui)</a:t>
                      </a:r>
                    </a:p>
                    <a:p>
                      <a:r>
                        <a:rPr lang="en-GB" sz="1600" dirty="0"/>
                        <a:t>- lien vers le système d'aide aux étudiants</a:t>
                      </a:r>
                    </a:p>
                  </a:txBody>
                  <a:tcPr/>
                </a:tc>
                <a:extLst>
                  <a:ext uri="{0D108BD9-81ED-4DB2-BD59-A6C34878D82A}">
                    <a16:rowId xmlns:a16="http://schemas.microsoft.com/office/drawing/2014/main" val="803648250"/>
                  </a:ext>
                </a:extLst>
              </a:tr>
              <a:tr h="1555230">
                <a:tc>
                  <a:txBody>
                    <a:bodyPr/>
                    <a:lstStyle/>
                    <a:p>
                      <a:r>
                        <a:rPr lang="en-GB" sz="1600" dirty="0"/>
                        <a:t>Question (28) : Votre institution dispose-t-elle d'un système de retour d'information ?</a:t>
                      </a:r>
                    </a:p>
                  </a:txBody>
                  <a:tcPr/>
                </a:tc>
                <a:tc>
                  <a:txBody>
                    <a:bodyPr/>
                    <a:lstStyle/>
                    <a:p>
                      <a:r>
                        <a:rPr lang="en-GB" sz="1600" dirty="0"/>
                        <a:t>(si oui)</a:t>
                      </a:r>
                    </a:p>
                    <a:p>
                      <a:r>
                        <a:rPr lang="en-GB" sz="1600" dirty="0"/>
                        <a:t>- Mise en place d'un système de retour d'information</a:t>
                      </a:r>
                    </a:p>
                    <a:p>
                      <a:r>
                        <a:rPr lang="en-GB" sz="1600" dirty="0"/>
                        <a:t>- Téléchargement du questionnaire de retour d'information, etc.</a:t>
                      </a:r>
                    </a:p>
                  </a:txBody>
                  <a:tcPr/>
                </a:tc>
                <a:extLst>
                  <a:ext uri="{0D108BD9-81ED-4DB2-BD59-A6C34878D82A}">
                    <a16:rowId xmlns:a16="http://schemas.microsoft.com/office/drawing/2014/main" val="466803272"/>
                  </a:ext>
                </a:extLst>
              </a:tr>
            </a:tbl>
          </a:graphicData>
        </a:graphic>
      </p:graphicFrame>
      <p:sp>
        <p:nvSpPr>
          <p:cNvPr id="8" name="Rechteck 7">
            <a:extLst>
              <a:ext uri="{FF2B5EF4-FFF2-40B4-BE49-F238E27FC236}">
                <a16:creationId xmlns:a16="http://schemas.microsoft.com/office/drawing/2014/main" id="{7A4DD395-F12F-33CF-481D-058351FF764E}"/>
              </a:ext>
            </a:extLst>
          </p:cNvPr>
          <p:cNvSpPr/>
          <p:nvPr/>
        </p:nvSpPr>
        <p:spPr>
          <a:xfrm>
            <a:off x="7086597" y="4886207"/>
            <a:ext cx="3491345" cy="50568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Mise en place d'un système de retour d'information</a:t>
            </a:r>
          </a:p>
        </p:txBody>
      </p:sp>
      <p:sp>
        <p:nvSpPr>
          <p:cNvPr id="12" name="Rechteck 11">
            <a:extLst>
              <a:ext uri="{FF2B5EF4-FFF2-40B4-BE49-F238E27FC236}">
                <a16:creationId xmlns:a16="http://schemas.microsoft.com/office/drawing/2014/main" id="{1EF0A517-1F70-5216-A8E0-21B158823DEC}"/>
              </a:ext>
            </a:extLst>
          </p:cNvPr>
          <p:cNvSpPr/>
          <p:nvPr/>
        </p:nvSpPr>
        <p:spPr>
          <a:xfrm>
            <a:off x="7086596" y="5481951"/>
            <a:ext cx="3491345" cy="5957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Téléchargement du questionnaire de retour d'information</a:t>
            </a:r>
          </a:p>
        </p:txBody>
      </p:sp>
      <p:sp>
        <p:nvSpPr>
          <p:cNvPr id="13" name="Rechteck 12">
            <a:extLst>
              <a:ext uri="{FF2B5EF4-FFF2-40B4-BE49-F238E27FC236}">
                <a16:creationId xmlns:a16="http://schemas.microsoft.com/office/drawing/2014/main" id="{196BEB48-EE65-6007-A1BF-76B7BBF65415}"/>
              </a:ext>
            </a:extLst>
          </p:cNvPr>
          <p:cNvSpPr/>
          <p:nvPr/>
        </p:nvSpPr>
        <p:spPr>
          <a:xfrm>
            <a:off x="7086596" y="125532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L'utilisateur entre :</a:t>
            </a:r>
          </a:p>
        </p:txBody>
      </p:sp>
    </p:spTree>
    <p:extLst>
      <p:ext uri="{BB962C8B-B14F-4D97-AF65-F5344CB8AC3E}">
        <p14:creationId xmlns:p14="http://schemas.microsoft.com/office/powerpoint/2010/main" val="18551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Évaluation des matériaux</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1300608"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3630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269886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Mission d'expert</a:t>
            </a:r>
            <a:br>
              <a:rPr lang="en-GB" dirty="0"/>
            </a:br>
            <a:r>
              <a:rPr lang="en-GB" dirty="0">
                <a:solidFill>
                  <a:schemeClr val="tx1">
                    <a:lumMod val="50000"/>
                    <a:lumOff val="50000"/>
                  </a:schemeClr>
                </a:solidFill>
              </a:rPr>
              <a:t>Exemple d'affectation d'un expert</a:t>
            </a:r>
          </a:p>
        </p:txBody>
      </p:sp>
      <p:graphicFrame>
        <p:nvGraphicFramePr>
          <p:cNvPr id="10" name="Inhaltsplatzhalter 5">
            <a:extLst>
              <a:ext uri="{FF2B5EF4-FFF2-40B4-BE49-F238E27FC236}">
                <a16:creationId xmlns:a16="http://schemas.microsoft.com/office/drawing/2014/main" id="{FE3AE37B-8E60-338C-5266-5F00146C3F54}"/>
              </a:ext>
            </a:extLst>
          </p:cNvPr>
          <p:cNvGraphicFramePr>
            <a:graphicFrameLocks noGrp="1"/>
          </p:cNvGraphicFramePr>
          <p:nvPr>
            <p:ph idx="1"/>
            <p:extLst>
              <p:ext uri="{D42A27DB-BD31-4B8C-83A1-F6EECF244321}">
                <p14:modId xmlns:p14="http://schemas.microsoft.com/office/powerpoint/2010/main" val="1465867554"/>
              </p:ext>
            </p:extLst>
          </p:nvPr>
        </p:nvGraphicFramePr>
        <p:xfrm>
          <a:off x="286788" y="1787236"/>
          <a:ext cx="3620194" cy="3749040"/>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378527794"/>
                    </a:ext>
                  </a:extLst>
                </a:gridCol>
                <a:gridCol w="1810097">
                  <a:extLst>
                    <a:ext uri="{9D8B030D-6E8A-4147-A177-3AD203B41FA5}">
                      <a16:colId xmlns:a16="http://schemas.microsoft.com/office/drawing/2014/main" val="1667483614"/>
                    </a:ext>
                  </a:extLst>
                </a:gridCol>
              </a:tblGrid>
              <a:tr h="217976">
                <a:tc>
                  <a:txBody>
                    <a:bodyPr/>
                    <a:lstStyle/>
                    <a:p>
                      <a:r>
                        <a:rPr lang="en-GB" dirty="0"/>
                        <a:t>Auto-évaluation</a:t>
                      </a:r>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874299">
                <a:tc>
                  <a:txBody>
                    <a:bodyPr/>
                    <a:lstStyle/>
                    <a:p>
                      <a:r>
                        <a:rPr lang="en-GB" dirty="0"/>
                        <a:t>Question (18) : Communication avec les parties prenantes - Quels canaux et formes de communication utilisez-vous pour communiquer ?</a:t>
                      </a:r>
                    </a:p>
                  </a:txBody>
                  <a:tcPr/>
                </a:tc>
                <a:tc>
                  <a:txBody>
                    <a:bodyPr/>
                    <a:lstStyle/>
                    <a:p>
                      <a:r>
                        <a:rPr lang="en-GB" dirty="0"/>
                        <a:t>Lien vers (si sélectionné par l'utilisateur)</a:t>
                      </a:r>
                    </a:p>
                    <a:p>
                      <a:r>
                        <a:rPr lang="en-GB" dirty="0"/>
                        <a:t>- Site web de l'institution</a:t>
                      </a:r>
                    </a:p>
                    <a:p>
                      <a:r>
                        <a:rPr lang="en-GB" dirty="0"/>
                        <a:t>- Blog de l'institution</a:t>
                      </a:r>
                    </a:p>
                    <a:p>
                      <a:r>
                        <a:rPr lang="en-GB" dirty="0"/>
                        <a:t>- Bulletin d'information de l'institution</a:t>
                      </a:r>
                    </a:p>
                    <a:p>
                      <a:r>
                        <a:rPr lang="en-GB" dirty="0"/>
                        <a:t>- etc.</a:t>
                      </a:r>
                    </a:p>
                  </a:txBody>
                  <a:tcPr/>
                </a:tc>
                <a:extLst>
                  <a:ext uri="{0D108BD9-81ED-4DB2-BD59-A6C34878D82A}">
                    <a16:rowId xmlns:a16="http://schemas.microsoft.com/office/drawing/2014/main" val="4224333432"/>
                  </a:ext>
                </a:extLst>
              </a:tr>
            </a:tbl>
          </a:graphicData>
        </a:graphic>
      </p:graphicFrame>
      <p:sp>
        <p:nvSpPr>
          <p:cNvPr id="11" name="Rechteck 10">
            <a:extLst>
              <a:ext uri="{FF2B5EF4-FFF2-40B4-BE49-F238E27FC236}">
                <a16:creationId xmlns:a16="http://schemas.microsoft.com/office/drawing/2014/main" id="{F82995F7-CD67-6329-CAB8-DE034FCB1E05}"/>
              </a:ext>
            </a:extLst>
          </p:cNvPr>
          <p:cNvSpPr/>
          <p:nvPr/>
        </p:nvSpPr>
        <p:spPr>
          <a:xfrm>
            <a:off x="4052449" y="32731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vers le site de l'institution</a:t>
            </a:r>
          </a:p>
        </p:txBody>
      </p:sp>
      <p:sp>
        <p:nvSpPr>
          <p:cNvPr id="12" name="Rechteck 11">
            <a:extLst>
              <a:ext uri="{FF2B5EF4-FFF2-40B4-BE49-F238E27FC236}">
                <a16:creationId xmlns:a16="http://schemas.microsoft.com/office/drawing/2014/main" id="{76DFAAD3-DDE3-BE92-CFE2-EA9E036FF740}"/>
              </a:ext>
            </a:extLst>
          </p:cNvPr>
          <p:cNvSpPr/>
          <p:nvPr/>
        </p:nvSpPr>
        <p:spPr>
          <a:xfrm>
            <a:off x="4052449" y="37684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vers le blog de l'institution</a:t>
            </a:r>
          </a:p>
        </p:txBody>
      </p:sp>
      <p:sp>
        <p:nvSpPr>
          <p:cNvPr id="13" name="Rechteck 12">
            <a:extLst>
              <a:ext uri="{FF2B5EF4-FFF2-40B4-BE49-F238E27FC236}">
                <a16:creationId xmlns:a16="http://schemas.microsoft.com/office/drawing/2014/main" id="{C6D65BB5-9A8F-D15C-3A83-6F3076783656}"/>
              </a:ext>
            </a:extLst>
          </p:cNvPr>
          <p:cNvSpPr/>
          <p:nvPr/>
        </p:nvSpPr>
        <p:spPr>
          <a:xfrm>
            <a:off x="4052449" y="4263739"/>
            <a:ext cx="3210791" cy="50568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vers le bulletin d'information de l'institution</a:t>
            </a:r>
          </a:p>
        </p:txBody>
      </p:sp>
      <p:sp>
        <p:nvSpPr>
          <p:cNvPr id="14" name="Rechteck 13">
            <a:extLst>
              <a:ext uri="{FF2B5EF4-FFF2-40B4-BE49-F238E27FC236}">
                <a16:creationId xmlns:a16="http://schemas.microsoft.com/office/drawing/2014/main" id="{E72A7D1E-167B-1120-E21C-6244E5912913}"/>
              </a:ext>
            </a:extLst>
          </p:cNvPr>
          <p:cNvSpPr/>
          <p:nvPr/>
        </p:nvSpPr>
        <p:spPr>
          <a:xfrm>
            <a:off x="4052448" y="2787487"/>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L'utilisateur entre :</a:t>
            </a:r>
          </a:p>
        </p:txBody>
      </p:sp>
      <p:sp>
        <p:nvSpPr>
          <p:cNvPr id="15" name="Rechteck 14">
            <a:extLst>
              <a:ext uri="{FF2B5EF4-FFF2-40B4-BE49-F238E27FC236}">
                <a16:creationId xmlns:a16="http://schemas.microsoft.com/office/drawing/2014/main" id="{87E8C495-FCED-A8C1-EBF6-CEE977CEC408}"/>
              </a:ext>
            </a:extLst>
          </p:cNvPr>
          <p:cNvSpPr/>
          <p:nvPr/>
        </p:nvSpPr>
        <p:spPr>
          <a:xfrm>
            <a:off x="8694421" y="3273139"/>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site web de l'institution</a:t>
            </a:r>
          </a:p>
        </p:txBody>
      </p:sp>
      <p:sp>
        <p:nvSpPr>
          <p:cNvPr id="16" name="Rechteck 15">
            <a:extLst>
              <a:ext uri="{FF2B5EF4-FFF2-40B4-BE49-F238E27FC236}">
                <a16:creationId xmlns:a16="http://schemas.microsoft.com/office/drawing/2014/main" id="{8F40E1D0-678A-EFB8-7367-9D57C802EC70}"/>
              </a:ext>
            </a:extLst>
          </p:cNvPr>
          <p:cNvSpPr/>
          <p:nvPr/>
        </p:nvSpPr>
        <p:spPr>
          <a:xfrm>
            <a:off x="8694419" y="3863444"/>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blog de l'institution</a:t>
            </a:r>
          </a:p>
        </p:txBody>
      </p:sp>
      <p:sp>
        <p:nvSpPr>
          <p:cNvPr id="17" name="Rechteck 16">
            <a:extLst>
              <a:ext uri="{FF2B5EF4-FFF2-40B4-BE49-F238E27FC236}">
                <a16:creationId xmlns:a16="http://schemas.microsoft.com/office/drawing/2014/main" id="{6085C922-90D8-8DB9-0A17-93F645E9CB1D}"/>
              </a:ext>
            </a:extLst>
          </p:cNvPr>
          <p:cNvSpPr/>
          <p:nvPr/>
        </p:nvSpPr>
        <p:spPr>
          <a:xfrm>
            <a:off x="8694421" y="444038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bulletin d'information de l'institution</a:t>
            </a:r>
          </a:p>
        </p:txBody>
      </p:sp>
      <p:sp>
        <p:nvSpPr>
          <p:cNvPr id="18" name="Rechteck 17">
            <a:extLst>
              <a:ext uri="{FF2B5EF4-FFF2-40B4-BE49-F238E27FC236}">
                <a16:creationId xmlns:a16="http://schemas.microsoft.com/office/drawing/2014/main" id="{CDA55789-9FC7-54F5-70BB-A23DD29A5249}"/>
              </a:ext>
            </a:extLst>
          </p:cNvPr>
          <p:cNvSpPr/>
          <p:nvPr/>
        </p:nvSpPr>
        <p:spPr>
          <a:xfrm>
            <a:off x="8694420" y="2787487"/>
            <a:ext cx="3210791" cy="20435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Évaluateur :</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708665" y="338570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272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875529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2B25AF5A-08CD-B17A-2212-2268BD811D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Mission d'expert</a:t>
            </a:r>
            <a:br>
              <a:rPr lang="en-GB" dirty="0"/>
            </a:br>
            <a:r>
              <a:rPr lang="en-GB" dirty="0">
                <a:solidFill>
                  <a:schemeClr val="tx1">
                    <a:lumMod val="50000"/>
                    <a:lumOff val="50000"/>
                  </a:schemeClr>
                </a:solidFill>
              </a:rPr>
              <a:t>Exemple d'affectation d'un expert</a:t>
            </a:r>
          </a:p>
        </p:txBody>
      </p:sp>
      <p:sp>
        <p:nvSpPr>
          <p:cNvPr id="15" name="Rechteck 14">
            <a:extLst>
              <a:ext uri="{FF2B5EF4-FFF2-40B4-BE49-F238E27FC236}">
                <a16:creationId xmlns:a16="http://schemas.microsoft.com/office/drawing/2014/main" id="{87E8C495-FCED-A8C1-EBF6-CEE977CEC408}"/>
              </a:ext>
            </a:extLst>
          </p:cNvPr>
          <p:cNvSpPr/>
          <p:nvPr/>
        </p:nvSpPr>
        <p:spPr>
          <a:xfrm>
            <a:off x="8393085" y="1785386"/>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Consultation/téléchargement des politiques institutionnelles</a:t>
            </a:r>
          </a:p>
        </p:txBody>
      </p:sp>
      <p:sp>
        <p:nvSpPr>
          <p:cNvPr id="16" name="Rechteck 15">
            <a:extLst>
              <a:ext uri="{FF2B5EF4-FFF2-40B4-BE49-F238E27FC236}">
                <a16:creationId xmlns:a16="http://schemas.microsoft.com/office/drawing/2014/main" id="{8F40E1D0-678A-EFB8-7367-9D57C802EC70}"/>
              </a:ext>
            </a:extLst>
          </p:cNvPr>
          <p:cNvSpPr/>
          <p:nvPr/>
        </p:nvSpPr>
        <p:spPr>
          <a:xfrm>
            <a:off x="8393085" y="2712409"/>
            <a:ext cx="3210791" cy="48801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Consulter/télécharger un programme d'études</a:t>
            </a:r>
          </a:p>
        </p:txBody>
      </p:sp>
      <p:sp>
        <p:nvSpPr>
          <p:cNvPr id="17" name="Rechteck 16">
            <a:extLst>
              <a:ext uri="{FF2B5EF4-FFF2-40B4-BE49-F238E27FC236}">
                <a16:creationId xmlns:a16="http://schemas.microsoft.com/office/drawing/2014/main" id="{6085C922-90D8-8DB9-0A17-93F645E9CB1D}"/>
              </a:ext>
            </a:extLst>
          </p:cNvPr>
          <p:cNvSpPr/>
          <p:nvPr/>
        </p:nvSpPr>
        <p:spPr>
          <a:xfrm>
            <a:off x="8393084" y="396859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système d'aide aux étudiants</a:t>
            </a:r>
          </a:p>
        </p:txBody>
      </p:sp>
      <p:sp>
        <p:nvSpPr>
          <p:cNvPr id="18" name="Rechteck 17">
            <a:extLst>
              <a:ext uri="{FF2B5EF4-FFF2-40B4-BE49-F238E27FC236}">
                <a16:creationId xmlns:a16="http://schemas.microsoft.com/office/drawing/2014/main" id="{CDA55789-9FC7-54F5-70BB-A23DD29A5249}"/>
              </a:ext>
            </a:extLst>
          </p:cNvPr>
          <p:cNvSpPr/>
          <p:nvPr/>
        </p:nvSpPr>
        <p:spPr>
          <a:xfrm>
            <a:off x="8393086" y="1281057"/>
            <a:ext cx="3210791" cy="27758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Évaluateur :</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386547" y="335428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90D0EDB4-13A9-F773-F332-9957CEF98F3D}"/>
              </a:ext>
            </a:extLst>
          </p:cNvPr>
          <p:cNvSpPr/>
          <p:nvPr/>
        </p:nvSpPr>
        <p:spPr>
          <a:xfrm>
            <a:off x="4008117" y="172699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Téléchargement des politiques institutionnelles</a:t>
            </a:r>
          </a:p>
        </p:txBody>
      </p:sp>
      <p:sp>
        <p:nvSpPr>
          <p:cNvPr id="7" name="Rechteck 6">
            <a:extLst>
              <a:ext uri="{FF2B5EF4-FFF2-40B4-BE49-F238E27FC236}">
                <a16:creationId xmlns:a16="http://schemas.microsoft.com/office/drawing/2014/main" id="{D1147AB4-A1C4-FF00-471E-96CF5D48738B}"/>
              </a:ext>
            </a:extLst>
          </p:cNvPr>
          <p:cNvSpPr/>
          <p:nvPr/>
        </p:nvSpPr>
        <p:spPr>
          <a:xfrm>
            <a:off x="4008116" y="271240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Téléchargement du programme d'études</a:t>
            </a:r>
          </a:p>
        </p:txBody>
      </p:sp>
      <p:sp>
        <p:nvSpPr>
          <p:cNvPr id="8" name="Rechteck 7">
            <a:extLst>
              <a:ext uri="{FF2B5EF4-FFF2-40B4-BE49-F238E27FC236}">
                <a16:creationId xmlns:a16="http://schemas.microsoft.com/office/drawing/2014/main" id="{809C4745-3818-A21E-C1DA-6DF55DDC4191}"/>
              </a:ext>
            </a:extLst>
          </p:cNvPr>
          <p:cNvSpPr/>
          <p:nvPr/>
        </p:nvSpPr>
        <p:spPr>
          <a:xfrm>
            <a:off x="4008115" y="3922825"/>
            <a:ext cx="2795159" cy="5972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Lien avec le système d'aide aux étudiants</a:t>
            </a:r>
          </a:p>
        </p:txBody>
      </p:sp>
      <p:graphicFrame>
        <p:nvGraphicFramePr>
          <p:cNvPr id="9" name="Inhaltsplatzhalter 5">
            <a:extLst>
              <a:ext uri="{FF2B5EF4-FFF2-40B4-BE49-F238E27FC236}">
                <a16:creationId xmlns:a16="http://schemas.microsoft.com/office/drawing/2014/main" id="{49A58A91-1B17-C4F4-CD90-FE8FB130EB87}"/>
              </a:ext>
            </a:extLst>
          </p:cNvPr>
          <p:cNvGraphicFramePr>
            <a:graphicFrameLocks noGrp="1"/>
          </p:cNvGraphicFramePr>
          <p:nvPr>
            <p:ph idx="1"/>
            <p:extLst>
              <p:ext uri="{D42A27DB-BD31-4B8C-83A1-F6EECF244321}">
                <p14:modId xmlns:p14="http://schemas.microsoft.com/office/powerpoint/2010/main" val="560986253"/>
              </p:ext>
            </p:extLst>
          </p:nvPr>
        </p:nvGraphicFramePr>
        <p:xfrm>
          <a:off x="307570" y="1230338"/>
          <a:ext cx="3491346" cy="5023211"/>
        </p:xfrm>
        <a:graphic>
          <a:graphicData uri="http://schemas.openxmlformats.org/drawingml/2006/table">
            <a:tbl>
              <a:tblPr firstRow="1" bandRow="1">
                <a:tableStyleId>{5C22544A-7EE6-4342-B048-85BDC9FD1C3A}</a:tableStyleId>
              </a:tblPr>
              <a:tblGrid>
                <a:gridCol w="1745673">
                  <a:extLst>
                    <a:ext uri="{9D8B030D-6E8A-4147-A177-3AD203B41FA5}">
                      <a16:colId xmlns:a16="http://schemas.microsoft.com/office/drawing/2014/main" val="378527794"/>
                    </a:ext>
                  </a:extLst>
                </a:gridCol>
                <a:gridCol w="1745673">
                  <a:extLst>
                    <a:ext uri="{9D8B030D-6E8A-4147-A177-3AD203B41FA5}">
                      <a16:colId xmlns:a16="http://schemas.microsoft.com/office/drawing/2014/main" val="4033390107"/>
                    </a:ext>
                  </a:extLst>
                </a:gridCol>
              </a:tblGrid>
              <a:tr h="374491">
                <a:tc>
                  <a:txBody>
                    <a:bodyPr/>
                    <a:lstStyle/>
                    <a:p>
                      <a:r>
                        <a:rPr lang="en-GB" sz="1200" dirty="0"/>
                        <a:t>Auto-évaluation</a:t>
                      </a:r>
                    </a:p>
                  </a:txBody>
                  <a:tcPr/>
                </a:tc>
                <a:tc>
                  <a:txBody>
                    <a:bodyPr/>
                    <a:lstStyle/>
                    <a:p>
                      <a:r>
                        <a:rPr lang="en-GB" sz="1200" dirty="0"/>
                        <a:t>Téléchargement du matériel</a:t>
                      </a:r>
                    </a:p>
                  </a:txBody>
                  <a:tcPr/>
                </a:tc>
                <a:extLst>
                  <a:ext uri="{0D108BD9-81ED-4DB2-BD59-A6C34878D82A}">
                    <a16:rowId xmlns:a16="http://schemas.microsoft.com/office/drawing/2014/main" val="2745617718"/>
                  </a:ext>
                </a:extLst>
              </a:tr>
              <a:tr h="1217095">
                <a:tc>
                  <a:txBody>
                    <a:bodyPr/>
                    <a:lstStyle/>
                    <a:p>
                      <a:r>
                        <a:rPr lang="en-GB" sz="1200" dirty="0"/>
                        <a:t>Question (22) : Quelles évaluations indépendantes de la qualité sont intégrées dans votre établissement ?</a:t>
                      </a:r>
                    </a:p>
                  </a:txBody>
                  <a:tcPr/>
                </a:tc>
                <a:tc>
                  <a:txBody>
                    <a:bodyPr/>
                    <a:lstStyle/>
                    <a:p>
                      <a:r>
                        <a:rPr lang="en-GB" sz="1200" dirty="0"/>
                        <a:t>(si sélectionné par l'utilisateur)</a:t>
                      </a:r>
                    </a:p>
                    <a:p>
                      <a:r>
                        <a:rPr lang="en-GB" sz="1200" dirty="0"/>
                        <a:t>- politiques institutionnelles</a:t>
                      </a:r>
                    </a:p>
                    <a:p>
                      <a:r>
                        <a:rPr lang="en-GB" sz="1200" dirty="0"/>
                        <a:t>- etc.</a:t>
                      </a:r>
                    </a:p>
                  </a:txBody>
                  <a:tcPr/>
                </a:tc>
                <a:extLst>
                  <a:ext uri="{0D108BD9-81ED-4DB2-BD59-A6C34878D82A}">
                    <a16:rowId xmlns:a16="http://schemas.microsoft.com/office/drawing/2014/main" val="4224333432"/>
                  </a:ext>
                </a:extLst>
              </a:tr>
              <a:tr h="1041089">
                <a:tc>
                  <a:txBody>
                    <a:bodyPr/>
                    <a:lstStyle/>
                    <a:p>
                      <a:r>
                        <a:rPr lang="en-GB" sz="1200" dirty="0"/>
                        <a:t>Question (24) : Votre institution utilise-t-elle une structure de programme bien conçue ?</a:t>
                      </a:r>
                    </a:p>
                  </a:txBody>
                  <a:tcPr/>
                </a:tc>
                <a:tc>
                  <a:txBody>
                    <a:bodyPr/>
                    <a:lstStyle/>
                    <a:p>
                      <a:r>
                        <a:rPr lang="en-GB" sz="1200" dirty="0"/>
                        <a:t>(si oui)</a:t>
                      </a:r>
                    </a:p>
                    <a:p>
                      <a:r>
                        <a:rPr lang="en-GB" sz="1200" dirty="0"/>
                        <a:t>- Téléchargement du programme d'études</a:t>
                      </a:r>
                    </a:p>
                  </a:txBody>
                  <a:tcPr/>
                </a:tc>
                <a:extLst>
                  <a:ext uri="{0D108BD9-81ED-4DB2-BD59-A6C34878D82A}">
                    <a16:rowId xmlns:a16="http://schemas.microsoft.com/office/drawing/2014/main" val="4277190436"/>
                  </a:ext>
                </a:extLst>
              </a:tr>
              <a:tr h="936227">
                <a:tc>
                  <a:txBody>
                    <a:bodyPr/>
                    <a:lstStyle/>
                    <a:p>
                      <a:r>
                        <a:rPr lang="en-GB" sz="1200" dirty="0"/>
                        <a:t>Question (25) : Votre établissement dispose-t-il d'un "système de soutien aux étudiants" ?</a:t>
                      </a:r>
                    </a:p>
                  </a:txBody>
                  <a:tcPr/>
                </a:tc>
                <a:tc>
                  <a:txBody>
                    <a:bodyPr/>
                    <a:lstStyle/>
                    <a:p>
                      <a:r>
                        <a:rPr lang="en-GB" sz="1200" dirty="0"/>
                        <a:t>(si oui)</a:t>
                      </a:r>
                    </a:p>
                    <a:p>
                      <a:r>
                        <a:rPr lang="en-GB" sz="1200" dirty="0"/>
                        <a:t>- lien vers le système d'aide aux étudiants</a:t>
                      </a:r>
                    </a:p>
                  </a:txBody>
                  <a:tcPr/>
                </a:tc>
                <a:extLst>
                  <a:ext uri="{0D108BD9-81ED-4DB2-BD59-A6C34878D82A}">
                    <a16:rowId xmlns:a16="http://schemas.microsoft.com/office/drawing/2014/main" val="803648250"/>
                  </a:ext>
                </a:extLst>
              </a:tr>
              <a:tr h="1217095">
                <a:tc>
                  <a:txBody>
                    <a:bodyPr/>
                    <a:lstStyle/>
                    <a:p>
                      <a:r>
                        <a:rPr lang="en-GB" sz="1200" dirty="0"/>
                        <a:t>Question (28) : Votre institution dispose-t-elle d'un système de retour d'information ?</a:t>
                      </a:r>
                    </a:p>
                  </a:txBody>
                  <a:tcPr/>
                </a:tc>
                <a:tc>
                  <a:txBody>
                    <a:bodyPr/>
                    <a:lstStyle/>
                    <a:p>
                      <a:r>
                        <a:rPr lang="en-GB" sz="1200" dirty="0"/>
                        <a:t>(si oui)</a:t>
                      </a:r>
                    </a:p>
                    <a:p>
                      <a:r>
                        <a:rPr lang="en-GB" sz="1200" dirty="0"/>
                        <a:t>- Mise en place d'un système de retour d'information</a:t>
                      </a:r>
                    </a:p>
                    <a:p>
                      <a:r>
                        <a:rPr lang="en-GB" sz="1200" dirty="0"/>
                        <a:t>- Téléchargement du questionnaire de retour d'information, etc.</a:t>
                      </a:r>
                    </a:p>
                  </a:txBody>
                  <a:tcPr/>
                </a:tc>
                <a:extLst>
                  <a:ext uri="{0D108BD9-81ED-4DB2-BD59-A6C34878D82A}">
                    <a16:rowId xmlns:a16="http://schemas.microsoft.com/office/drawing/2014/main" val="466803272"/>
                  </a:ext>
                </a:extLst>
              </a:tr>
            </a:tbl>
          </a:graphicData>
        </a:graphic>
      </p:graphicFrame>
      <p:sp>
        <p:nvSpPr>
          <p:cNvPr id="20" name="Rechteck 19">
            <a:extLst>
              <a:ext uri="{FF2B5EF4-FFF2-40B4-BE49-F238E27FC236}">
                <a16:creationId xmlns:a16="http://schemas.microsoft.com/office/drawing/2014/main" id="{D05EC779-74AC-2BFA-5529-179946AD87FC}"/>
              </a:ext>
            </a:extLst>
          </p:cNvPr>
          <p:cNvSpPr/>
          <p:nvPr/>
        </p:nvSpPr>
        <p:spPr>
          <a:xfrm>
            <a:off x="4045176" y="4641290"/>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Mise en place d'un système de retour d'information</a:t>
            </a:r>
          </a:p>
        </p:txBody>
      </p:sp>
      <p:sp>
        <p:nvSpPr>
          <p:cNvPr id="21" name="Rechteck 20">
            <a:extLst>
              <a:ext uri="{FF2B5EF4-FFF2-40B4-BE49-F238E27FC236}">
                <a16:creationId xmlns:a16="http://schemas.microsoft.com/office/drawing/2014/main" id="{F032D01C-497F-EC1F-AD14-DD7005C00718}"/>
              </a:ext>
            </a:extLst>
          </p:cNvPr>
          <p:cNvSpPr/>
          <p:nvPr/>
        </p:nvSpPr>
        <p:spPr>
          <a:xfrm>
            <a:off x="4045176" y="5438432"/>
            <a:ext cx="2795159" cy="7134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Téléchargement du questionnaire de retour d'information</a:t>
            </a:r>
          </a:p>
        </p:txBody>
      </p:sp>
      <p:sp>
        <p:nvSpPr>
          <p:cNvPr id="22" name="Rechteck 21">
            <a:extLst>
              <a:ext uri="{FF2B5EF4-FFF2-40B4-BE49-F238E27FC236}">
                <a16:creationId xmlns:a16="http://schemas.microsoft.com/office/drawing/2014/main" id="{403E725A-3109-7617-75DB-FF839C66D982}"/>
              </a:ext>
            </a:extLst>
          </p:cNvPr>
          <p:cNvSpPr/>
          <p:nvPr/>
        </p:nvSpPr>
        <p:spPr>
          <a:xfrm>
            <a:off x="4008118" y="1281057"/>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L'utilisateur entre :</a:t>
            </a:r>
          </a:p>
        </p:txBody>
      </p:sp>
      <p:sp>
        <p:nvSpPr>
          <p:cNvPr id="23" name="Rechteck 22">
            <a:extLst>
              <a:ext uri="{FF2B5EF4-FFF2-40B4-BE49-F238E27FC236}">
                <a16:creationId xmlns:a16="http://schemas.microsoft.com/office/drawing/2014/main" id="{02CA147D-4B4A-A9A4-5383-25E1608E803B}"/>
              </a:ext>
            </a:extLst>
          </p:cNvPr>
          <p:cNvSpPr/>
          <p:nvPr/>
        </p:nvSpPr>
        <p:spPr>
          <a:xfrm>
            <a:off x="8393084" y="5438432"/>
            <a:ext cx="3210791" cy="713472"/>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Consultation/téléchargement du questionnaire de retour d'information</a:t>
            </a:r>
          </a:p>
        </p:txBody>
      </p:sp>
      <p:sp>
        <p:nvSpPr>
          <p:cNvPr id="24" name="Rechteck 23">
            <a:extLst>
              <a:ext uri="{FF2B5EF4-FFF2-40B4-BE49-F238E27FC236}">
                <a16:creationId xmlns:a16="http://schemas.microsoft.com/office/drawing/2014/main" id="{A8BF679F-24B7-4884-1B2D-D2AA604D4010}"/>
              </a:ext>
            </a:extLst>
          </p:cNvPr>
          <p:cNvSpPr/>
          <p:nvPr/>
        </p:nvSpPr>
        <p:spPr>
          <a:xfrm>
            <a:off x="8393083" y="477378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Consulter/télécharger le système de retour d'information</a:t>
            </a:r>
          </a:p>
        </p:txBody>
      </p:sp>
    </p:spTree>
    <p:extLst>
      <p:ext uri="{BB962C8B-B14F-4D97-AF65-F5344CB8AC3E}">
        <p14:creationId xmlns:p14="http://schemas.microsoft.com/office/powerpoint/2010/main" val="356066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a:t>Évaluation des matériaux</a:t>
            </a:r>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lstStyle/>
          <a:p>
            <a:pPr marL="457200" indent="-457200">
              <a:buFont typeface="+mj-lt"/>
              <a:buAutoNum type="arabicPeriod"/>
            </a:pPr>
            <a:r>
              <a:rPr lang="en-GB" dirty="0"/>
              <a:t>Téléchargement du matériel</a:t>
            </a:r>
          </a:p>
          <a:p>
            <a:pPr marL="457200" indent="-457200">
              <a:buFont typeface="+mj-lt"/>
              <a:buAutoNum type="arabicPeriod"/>
            </a:pPr>
            <a:r>
              <a:rPr lang="en-GB" dirty="0"/>
              <a:t>Mission d'expertise</a:t>
            </a:r>
          </a:p>
          <a:p>
            <a:pPr marL="457200" indent="-457200">
              <a:buFont typeface="+mj-lt"/>
              <a:buAutoNum type="arabicPeriod"/>
            </a:pPr>
            <a:r>
              <a:rPr lang="en-GB" dirty="0"/>
              <a:t>Analyse des experts</a:t>
            </a:r>
          </a:p>
          <a:p>
            <a:pPr marL="457200" indent="-457200">
              <a:buFont typeface="+mj-lt"/>
              <a:buAutoNum type="arabicPeriod"/>
            </a:pPr>
            <a:r>
              <a:rPr lang="en-GB" dirty="0"/>
              <a:t>Commentaires d'experts</a:t>
            </a:r>
          </a:p>
          <a:p>
            <a:pPr marL="457200" indent="-457200">
              <a:buFont typeface="+mj-lt"/>
              <a:buAutoNum type="arabicPeriod"/>
            </a:pP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v="urn:schemas-microsoft-com:vml" xmlns:a16="http://schemas.microsoft.com/office/drawing/2014/main"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Évaluation des matériaux</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2983936"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19574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DF263CF-588F-3AE9-2F29-021647861E8E}"/>
              </a:ext>
            </a:extLst>
          </p:cNvPr>
          <p:cNvGraphicFramePr>
            <a:graphicFrameLocks noChangeAspect="1"/>
          </p:cNvGraphicFramePr>
          <p:nvPr>
            <p:custDataLst>
              <p:tags r:id="rId1"/>
            </p:custDataLst>
            <p:extLst>
              <p:ext uri="{D42A27DB-BD31-4B8C-83A1-F6EECF244321}">
                <p14:modId xmlns:p14="http://schemas.microsoft.com/office/powerpoint/2010/main" val="2913262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FB0253-34C1-0FE3-C6B7-91405FF1F501}"/>
              </a:ext>
            </a:extLst>
          </p:cNvPr>
          <p:cNvSpPr>
            <a:spLocks noGrp="1"/>
          </p:cNvSpPr>
          <p:nvPr>
            <p:ph type="title"/>
          </p:nvPr>
        </p:nvSpPr>
        <p:spPr/>
        <p:txBody>
          <a:bodyPr vert="horz">
            <a:normAutofit fontScale="90000"/>
          </a:bodyPr>
          <a:lstStyle/>
          <a:p>
            <a:r>
              <a:rPr lang="en-GB" dirty="0"/>
              <a:t>3. Analyse d'expert</a:t>
            </a:r>
            <a:br>
              <a:rPr lang="en-GB" dirty="0"/>
            </a:br>
            <a:r>
              <a:rPr lang="en-GB" dirty="0">
                <a:solidFill>
                  <a:schemeClr val="tx1">
                    <a:lumMod val="50000"/>
                    <a:lumOff val="50000"/>
                  </a:schemeClr>
                </a:solidFill>
              </a:rPr>
              <a:t>Exemple de l'analyse d'un expert</a:t>
            </a:r>
          </a:p>
        </p:txBody>
      </p:sp>
      <p:sp>
        <p:nvSpPr>
          <p:cNvPr id="9" name="Rechteck 8">
            <a:extLst>
              <a:ext uri="{FF2B5EF4-FFF2-40B4-BE49-F238E27FC236}">
                <a16:creationId xmlns:a16="http://schemas.microsoft.com/office/drawing/2014/main" id="{0BF2D5EB-45FF-6970-A574-8A3B6F967358}"/>
              </a:ext>
            </a:extLst>
          </p:cNvPr>
          <p:cNvSpPr/>
          <p:nvPr/>
        </p:nvSpPr>
        <p:spPr>
          <a:xfrm>
            <a:off x="1097280" y="1572635"/>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site web de l'institution</a:t>
            </a:r>
          </a:p>
        </p:txBody>
      </p:sp>
      <p:sp>
        <p:nvSpPr>
          <p:cNvPr id="10" name="Rechteck 9">
            <a:extLst>
              <a:ext uri="{FF2B5EF4-FFF2-40B4-BE49-F238E27FC236}">
                <a16:creationId xmlns:a16="http://schemas.microsoft.com/office/drawing/2014/main" id="{A35D66EC-5E38-965E-EF91-AD9FE521D168}"/>
              </a:ext>
            </a:extLst>
          </p:cNvPr>
          <p:cNvSpPr/>
          <p:nvPr/>
        </p:nvSpPr>
        <p:spPr>
          <a:xfrm>
            <a:off x="1097281" y="2186301"/>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400" i="1" dirty="0"/>
              <a:t>Ouvre un lien vers le blog de l'institution</a:t>
            </a:r>
          </a:p>
        </p:txBody>
      </p:sp>
      <p:sp>
        <p:nvSpPr>
          <p:cNvPr id="11" name="Rechteck 10">
            <a:extLst>
              <a:ext uri="{FF2B5EF4-FFF2-40B4-BE49-F238E27FC236}">
                <a16:creationId xmlns:a16="http://schemas.microsoft.com/office/drawing/2014/main" id="{44C2A9D0-0F31-5C0F-D625-F8BAAC430B7D}"/>
              </a:ext>
            </a:extLst>
          </p:cNvPr>
          <p:cNvSpPr/>
          <p:nvPr/>
        </p:nvSpPr>
        <p:spPr>
          <a:xfrm>
            <a:off x="1097283" y="258659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bulletin d'information de l'institution</a:t>
            </a:r>
          </a:p>
        </p:txBody>
      </p:sp>
      <p:sp>
        <p:nvSpPr>
          <p:cNvPr id="12" name="Rechteck 11">
            <a:extLst>
              <a:ext uri="{FF2B5EF4-FFF2-40B4-BE49-F238E27FC236}">
                <a16:creationId xmlns:a16="http://schemas.microsoft.com/office/drawing/2014/main" id="{8404CC59-4CC0-9CFF-3084-3E3E73840144}"/>
              </a:ext>
            </a:extLst>
          </p:cNvPr>
          <p:cNvSpPr/>
          <p:nvPr/>
        </p:nvSpPr>
        <p:spPr>
          <a:xfrm>
            <a:off x="1097282" y="1110344"/>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Évaluateur :</a:t>
            </a:r>
          </a:p>
        </p:txBody>
      </p:sp>
      <p:sp>
        <p:nvSpPr>
          <p:cNvPr id="13" name="Rechteck 12">
            <a:extLst>
              <a:ext uri="{FF2B5EF4-FFF2-40B4-BE49-F238E27FC236}">
                <a16:creationId xmlns:a16="http://schemas.microsoft.com/office/drawing/2014/main" id="{D68CE2D5-37BD-8BF0-F061-86A02EFD6520}"/>
              </a:ext>
            </a:extLst>
          </p:cNvPr>
          <p:cNvSpPr/>
          <p:nvPr/>
        </p:nvSpPr>
        <p:spPr>
          <a:xfrm>
            <a:off x="1097280" y="321128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Consultation/téléchargement des politiques institutionnelles</a:t>
            </a:r>
          </a:p>
        </p:txBody>
      </p:sp>
      <p:sp>
        <p:nvSpPr>
          <p:cNvPr id="14" name="Rechteck 13">
            <a:extLst>
              <a:ext uri="{FF2B5EF4-FFF2-40B4-BE49-F238E27FC236}">
                <a16:creationId xmlns:a16="http://schemas.microsoft.com/office/drawing/2014/main" id="{F6AF5217-ACE5-DB53-B178-857AEEB10E0E}"/>
              </a:ext>
            </a:extLst>
          </p:cNvPr>
          <p:cNvSpPr/>
          <p:nvPr/>
        </p:nvSpPr>
        <p:spPr>
          <a:xfrm>
            <a:off x="1097280" y="3825576"/>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200" i="1" dirty="0"/>
              <a:t>Consulter/télécharger un programme d'études</a:t>
            </a:r>
          </a:p>
        </p:txBody>
      </p:sp>
      <p:sp>
        <p:nvSpPr>
          <p:cNvPr id="15" name="Rechteck 14">
            <a:extLst>
              <a:ext uri="{FF2B5EF4-FFF2-40B4-BE49-F238E27FC236}">
                <a16:creationId xmlns:a16="http://schemas.microsoft.com/office/drawing/2014/main" id="{6DFBD7A6-A719-B4D6-61B1-63795329A64A}"/>
              </a:ext>
            </a:extLst>
          </p:cNvPr>
          <p:cNvSpPr/>
          <p:nvPr/>
        </p:nvSpPr>
        <p:spPr>
          <a:xfrm>
            <a:off x="1097280" y="422587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Ouvre un lien vers le système d'aide aux étudiants</a:t>
            </a:r>
          </a:p>
        </p:txBody>
      </p:sp>
      <p:sp>
        <p:nvSpPr>
          <p:cNvPr id="16" name="Rechteck 15">
            <a:extLst>
              <a:ext uri="{FF2B5EF4-FFF2-40B4-BE49-F238E27FC236}">
                <a16:creationId xmlns:a16="http://schemas.microsoft.com/office/drawing/2014/main" id="{67270459-935F-51E8-0945-7ED33874A4EE}"/>
              </a:ext>
            </a:extLst>
          </p:cNvPr>
          <p:cNvSpPr/>
          <p:nvPr/>
        </p:nvSpPr>
        <p:spPr>
          <a:xfrm>
            <a:off x="1097280" y="547523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400" i="1" dirty="0"/>
              <a:t>Consultation/téléchargement du questionnaire de retour d'information</a:t>
            </a:r>
          </a:p>
        </p:txBody>
      </p:sp>
      <p:sp>
        <p:nvSpPr>
          <p:cNvPr id="17" name="Rechteck 16">
            <a:extLst>
              <a:ext uri="{FF2B5EF4-FFF2-40B4-BE49-F238E27FC236}">
                <a16:creationId xmlns:a16="http://schemas.microsoft.com/office/drawing/2014/main" id="{E3C32295-6875-0B10-18A8-9E622A91E14A}"/>
              </a:ext>
            </a:extLst>
          </p:cNvPr>
          <p:cNvSpPr/>
          <p:nvPr/>
        </p:nvSpPr>
        <p:spPr>
          <a:xfrm>
            <a:off x="1097280" y="485055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Consulter/télécharger le système de retour d'information</a:t>
            </a:r>
          </a:p>
        </p:txBody>
      </p:sp>
      <p:sp>
        <p:nvSpPr>
          <p:cNvPr id="18" name="Pfeil: nach rechts 17">
            <a:extLst>
              <a:ext uri="{FF2B5EF4-FFF2-40B4-BE49-F238E27FC236}">
                <a16:creationId xmlns:a16="http://schemas.microsoft.com/office/drawing/2014/main" id="{9955C908-CB53-3082-85B5-D4C7D42572B7}"/>
              </a:ext>
            </a:extLst>
          </p:cNvPr>
          <p:cNvSpPr/>
          <p:nvPr/>
        </p:nvSpPr>
        <p:spPr>
          <a:xfrm>
            <a:off x="4915937" y="3174422"/>
            <a:ext cx="540328" cy="509155"/>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9" name="Rechteck 18">
            <a:extLst>
              <a:ext uri="{FF2B5EF4-FFF2-40B4-BE49-F238E27FC236}">
                <a16:creationId xmlns:a16="http://schemas.microsoft.com/office/drawing/2014/main" id="{C70A2FCB-7895-AF0A-BB68-F5AF541C2BF3}"/>
              </a:ext>
            </a:extLst>
          </p:cNvPr>
          <p:cNvSpPr/>
          <p:nvPr/>
        </p:nvSpPr>
        <p:spPr>
          <a:xfrm>
            <a:off x="6064132"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Site web de l'institution</a:t>
            </a:r>
          </a:p>
        </p:txBody>
      </p:sp>
      <p:sp>
        <p:nvSpPr>
          <p:cNvPr id="20" name="Rechteck 19">
            <a:extLst>
              <a:ext uri="{FF2B5EF4-FFF2-40B4-BE49-F238E27FC236}">
                <a16:creationId xmlns:a16="http://schemas.microsoft.com/office/drawing/2014/main" id="{CD1F449D-5D42-A7ED-CA95-B03C676FFEB0}"/>
              </a:ext>
            </a:extLst>
          </p:cNvPr>
          <p:cNvSpPr/>
          <p:nvPr/>
        </p:nvSpPr>
        <p:spPr>
          <a:xfrm>
            <a:off x="6064133"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 blog</a:t>
            </a:r>
          </a:p>
        </p:txBody>
      </p:sp>
      <p:sp>
        <p:nvSpPr>
          <p:cNvPr id="21" name="Rechteck 20">
            <a:extLst>
              <a:ext uri="{FF2B5EF4-FFF2-40B4-BE49-F238E27FC236}">
                <a16:creationId xmlns:a16="http://schemas.microsoft.com/office/drawing/2014/main" id="{CA26CD28-C978-51E7-C5BA-1F7BF4777514}"/>
              </a:ext>
            </a:extLst>
          </p:cNvPr>
          <p:cNvSpPr/>
          <p:nvPr/>
        </p:nvSpPr>
        <p:spPr>
          <a:xfrm>
            <a:off x="6064135"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Bulletin d'information de l'institution</a:t>
            </a:r>
          </a:p>
        </p:txBody>
      </p:sp>
      <p:sp>
        <p:nvSpPr>
          <p:cNvPr id="22" name="Rechteck 21">
            <a:extLst>
              <a:ext uri="{FF2B5EF4-FFF2-40B4-BE49-F238E27FC236}">
                <a16:creationId xmlns:a16="http://schemas.microsoft.com/office/drawing/2014/main" id="{E13C0999-5A1F-1059-A36F-6D89511ABBA0}"/>
              </a:ext>
            </a:extLst>
          </p:cNvPr>
          <p:cNvSpPr/>
          <p:nvPr/>
        </p:nvSpPr>
        <p:spPr>
          <a:xfrm>
            <a:off x="6064134" y="1110344"/>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Évaluateur :</a:t>
            </a:r>
          </a:p>
        </p:txBody>
      </p:sp>
      <p:sp>
        <p:nvSpPr>
          <p:cNvPr id="23" name="Rechteck 22">
            <a:extLst>
              <a:ext uri="{FF2B5EF4-FFF2-40B4-BE49-F238E27FC236}">
                <a16:creationId xmlns:a16="http://schemas.microsoft.com/office/drawing/2014/main" id="{C184CD63-24DE-1CAC-FD17-67663B5134A2}"/>
              </a:ext>
            </a:extLst>
          </p:cNvPr>
          <p:cNvSpPr/>
          <p:nvPr/>
        </p:nvSpPr>
        <p:spPr>
          <a:xfrm>
            <a:off x="6064132"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des politiques institutionnelles</a:t>
            </a:r>
          </a:p>
        </p:txBody>
      </p:sp>
      <p:sp>
        <p:nvSpPr>
          <p:cNvPr id="24" name="Rechteck 23">
            <a:extLst>
              <a:ext uri="{FF2B5EF4-FFF2-40B4-BE49-F238E27FC236}">
                <a16:creationId xmlns:a16="http://schemas.microsoft.com/office/drawing/2014/main" id="{5BB7D963-D71A-742A-C159-E30D5B7EDDCD}"/>
              </a:ext>
            </a:extLst>
          </p:cNvPr>
          <p:cNvSpPr/>
          <p:nvPr/>
        </p:nvSpPr>
        <p:spPr>
          <a:xfrm>
            <a:off x="6064132" y="3825576"/>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Programme d'analyses</a:t>
            </a:r>
          </a:p>
        </p:txBody>
      </p:sp>
      <p:sp>
        <p:nvSpPr>
          <p:cNvPr id="25" name="Rechteck 24">
            <a:extLst>
              <a:ext uri="{FF2B5EF4-FFF2-40B4-BE49-F238E27FC236}">
                <a16:creationId xmlns:a16="http://schemas.microsoft.com/office/drawing/2014/main" id="{C8F3E6F5-AA35-AA49-5560-BADBBF156A45}"/>
              </a:ext>
            </a:extLst>
          </p:cNvPr>
          <p:cNvSpPr/>
          <p:nvPr/>
        </p:nvSpPr>
        <p:spPr>
          <a:xfrm>
            <a:off x="6064132"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du système d'aide aux étudiants</a:t>
            </a:r>
          </a:p>
        </p:txBody>
      </p:sp>
      <p:sp>
        <p:nvSpPr>
          <p:cNvPr id="26" name="Rechteck 25">
            <a:extLst>
              <a:ext uri="{FF2B5EF4-FFF2-40B4-BE49-F238E27FC236}">
                <a16:creationId xmlns:a16="http://schemas.microsoft.com/office/drawing/2014/main" id="{65EA9D80-ED6E-F815-4B9D-10D911C7BDB1}"/>
              </a:ext>
            </a:extLst>
          </p:cNvPr>
          <p:cNvSpPr/>
          <p:nvPr/>
        </p:nvSpPr>
        <p:spPr>
          <a:xfrm>
            <a:off x="6064132"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du questionnaire de retour d'information</a:t>
            </a:r>
          </a:p>
        </p:txBody>
      </p:sp>
      <p:sp>
        <p:nvSpPr>
          <p:cNvPr id="27" name="Rechteck 26">
            <a:extLst>
              <a:ext uri="{FF2B5EF4-FFF2-40B4-BE49-F238E27FC236}">
                <a16:creationId xmlns:a16="http://schemas.microsoft.com/office/drawing/2014/main" id="{E24BC25A-6A5D-8B82-9439-B181652776D2}"/>
              </a:ext>
            </a:extLst>
          </p:cNvPr>
          <p:cNvSpPr/>
          <p:nvPr/>
        </p:nvSpPr>
        <p:spPr>
          <a:xfrm>
            <a:off x="6064132"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le système de retour d'information</a:t>
            </a:r>
          </a:p>
        </p:txBody>
      </p:sp>
    </p:spTree>
    <p:extLst>
      <p:ext uri="{BB962C8B-B14F-4D97-AF65-F5344CB8AC3E}">
        <p14:creationId xmlns:p14="http://schemas.microsoft.com/office/powerpoint/2010/main" val="856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Évaluation des matériaux</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4727926" y="3611999"/>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01559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199178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Rétroaction des experts</a:t>
            </a:r>
            <a:br>
              <a:rPr lang="en-GB" dirty="0"/>
            </a:br>
            <a:r>
              <a:rPr lang="en-GB" dirty="0">
                <a:solidFill>
                  <a:schemeClr val="tx1">
                    <a:lumMod val="50000"/>
                    <a:lumOff val="50000"/>
                  </a:schemeClr>
                </a:solidFill>
              </a:rPr>
              <a:t>Exemple</a:t>
            </a:r>
          </a:p>
        </p:txBody>
      </p:sp>
      <p:sp>
        <p:nvSpPr>
          <p:cNvPr id="7" name="Rechteck 6">
            <a:extLst>
              <a:ext uri="{FF2B5EF4-FFF2-40B4-BE49-F238E27FC236}">
                <a16:creationId xmlns:a16="http://schemas.microsoft.com/office/drawing/2014/main" id="{13648857-0DF1-8035-9A47-D54F519F635A}"/>
              </a:ext>
            </a:extLst>
          </p:cNvPr>
          <p:cNvSpPr/>
          <p:nvPr/>
        </p:nvSpPr>
        <p:spPr>
          <a:xfrm>
            <a:off x="1097280" y="1581543"/>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Site web de l'institution</a:t>
            </a:r>
          </a:p>
        </p:txBody>
      </p:sp>
      <p:sp>
        <p:nvSpPr>
          <p:cNvPr id="8" name="Rechteck 7">
            <a:extLst>
              <a:ext uri="{FF2B5EF4-FFF2-40B4-BE49-F238E27FC236}">
                <a16:creationId xmlns:a16="http://schemas.microsoft.com/office/drawing/2014/main" id="{FCCF1408-2937-F88A-210B-E36F11DA0F4D}"/>
              </a:ext>
            </a:extLst>
          </p:cNvPr>
          <p:cNvSpPr/>
          <p:nvPr/>
        </p:nvSpPr>
        <p:spPr>
          <a:xfrm>
            <a:off x="1097281" y="2195209"/>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 blog</a:t>
            </a:r>
          </a:p>
        </p:txBody>
      </p:sp>
      <p:sp>
        <p:nvSpPr>
          <p:cNvPr id="9" name="Rechteck 8">
            <a:extLst>
              <a:ext uri="{FF2B5EF4-FFF2-40B4-BE49-F238E27FC236}">
                <a16:creationId xmlns:a16="http://schemas.microsoft.com/office/drawing/2014/main" id="{9D5B9D85-D9C0-167F-CBD0-04350C8A2FC9}"/>
              </a:ext>
            </a:extLst>
          </p:cNvPr>
          <p:cNvSpPr/>
          <p:nvPr/>
        </p:nvSpPr>
        <p:spPr>
          <a:xfrm>
            <a:off x="1097283" y="2595504"/>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Bulletin d'information de l'institution</a:t>
            </a:r>
          </a:p>
        </p:txBody>
      </p:sp>
      <p:sp>
        <p:nvSpPr>
          <p:cNvPr id="10" name="Rechteck 9">
            <a:extLst>
              <a:ext uri="{FF2B5EF4-FFF2-40B4-BE49-F238E27FC236}">
                <a16:creationId xmlns:a16="http://schemas.microsoft.com/office/drawing/2014/main" id="{69DD576D-1027-E1DF-017D-E2478DD1992F}"/>
              </a:ext>
            </a:extLst>
          </p:cNvPr>
          <p:cNvSpPr/>
          <p:nvPr/>
        </p:nvSpPr>
        <p:spPr>
          <a:xfrm>
            <a:off x="1097282" y="1119252"/>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Évaluateur :</a:t>
            </a:r>
          </a:p>
        </p:txBody>
      </p:sp>
      <p:sp>
        <p:nvSpPr>
          <p:cNvPr id="11" name="Rechteck 10">
            <a:extLst>
              <a:ext uri="{FF2B5EF4-FFF2-40B4-BE49-F238E27FC236}">
                <a16:creationId xmlns:a16="http://schemas.microsoft.com/office/drawing/2014/main" id="{27C41E6D-AAA8-325A-3D20-B7FE5653BDA5}"/>
              </a:ext>
            </a:extLst>
          </p:cNvPr>
          <p:cNvSpPr/>
          <p:nvPr/>
        </p:nvSpPr>
        <p:spPr>
          <a:xfrm>
            <a:off x="1097280" y="3220188"/>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des politiques institutionnelles</a:t>
            </a:r>
          </a:p>
        </p:txBody>
      </p:sp>
      <p:sp>
        <p:nvSpPr>
          <p:cNvPr id="12" name="Rechteck 11">
            <a:extLst>
              <a:ext uri="{FF2B5EF4-FFF2-40B4-BE49-F238E27FC236}">
                <a16:creationId xmlns:a16="http://schemas.microsoft.com/office/drawing/2014/main" id="{D68D11A3-947F-9EF9-F5D4-4656BF7417FF}"/>
              </a:ext>
            </a:extLst>
          </p:cNvPr>
          <p:cNvSpPr/>
          <p:nvPr/>
        </p:nvSpPr>
        <p:spPr>
          <a:xfrm>
            <a:off x="1097280" y="3834484"/>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Programme d'analyses</a:t>
            </a:r>
          </a:p>
        </p:txBody>
      </p:sp>
      <p:sp>
        <p:nvSpPr>
          <p:cNvPr id="13" name="Rechteck 12">
            <a:extLst>
              <a:ext uri="{FF2B5EF4-FFF2-40B4-BE49-F238E27FC236}">
                <a16:creationId xmlns:a16="http://schemas.microsoft.com/office/drawing/2014/main" id="{40AB8809-C929-55E5-FEF2-C238A0F12B3E}"/>
              </a:ext>
            </a:extLst>
          </p:cNvPr>
          <p:cNvSpPr/>
          <p:nvPr/>
        </p:nvSpPr>
        <p:spPr>
          <a:xfrm>
            <a:off x="1097280" y="4234779"/>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du système d'aide aux étudiants</a:t>
            </a:r>
          </a:p>
        </p:txBody>
      </p:sp>
      <p:sp>
        <p:nvSpPr>
          <p:cNvPr id="14" name="Rechteck 13">
            <a:extLst>
              <a:ext uri="{FF2B5EF4-FFF2-40B4-BE49-F238E27FC236}">
                <a16:creationId xmlns:a16="http://schemas.microsoft.com/office/drawing/2014/main" id="{C601F7C3-5A5C-EE75-6E7E-079B34927FC0}"/>
              </a:ext>
            </a:extLst>
          </p:cNvPr>
          <p:cNvSpPr/>
          <p:nvPr/>
        </p:nvSpPr>
        <p:spPr>
          <a:xfrm>
            <a:off x="1097280" y="5484147"/>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du questionnaire de retour d'information</a:t>
            </a:r>
          </a:p>
        </p:txBody>
      </p:sp>
      <p:sp>
        <p:nvSpPr>
          <p:cNvPr id="15" name="Rechteck 14">
            <a:extLst>
              <a:ext uri="{FF2B5EF4-FFF2-40B4-BE49-F238E27FC236}">
                <a16:creationId xmlns:a16="http://schemas.microsoft.com/office/drawing/2014/main" id="{742050AF-661C-79E0-0FA1-4C99E75A31A0}"/>
              </a:ext>
            </a:extLst>
          </p:cNvPr>
          <p:cNvSpPr/>
          <p:nvPr/>
        </p:nvSpPr>
        <p:spPr>
          <a:xfrm>
            <a:off x="1097280" y="4859463"/>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le système de retour d'information</a:t>
            </a:r>
          </a:p>
        </p:txBody>
      </p:sp>
      <p:sp>
        <p:nvSpPr>
          <p:cNvPr id="16" name="Rechteck 15">
            <a:extLst>
              <a:ext uri="{FF2B5EF4-FFF2-40B4-BE49-F238E27FC236}">
                <a16:creationId xmlns:a16="http://schemas.microsoft.com/office/drawing/2014/main" id="{EB4EDA38-F74D-312F-B8DD-927DC0EF7ABA}"/>
              </a:ext>
            </a:extLst>
          </p:cNvPr>
          <p:cNvSpPr/>
          <p:nvPr/>
        </p:nvSpPr>
        <p:spPr>
          <a:xfrm>
            <a:off x="5915198" y="1581543"/>
            <a:ext cx="3602873"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Donne son avis sur le site web de l'institution</a:t>
            </a:r>
          </a:p>
        </p:txBody>
      </p:sp>
      <p:sp>
        <p:nvSpPr>
          <p:cNvPr id="17" name="Rechteck 16">
            <a:extLst>
              <a:ext uri="{FF2B5EF4-FFF2-40B4-BE49-F238E27FC236}">
                <a16:creationId xmlns:a16="http://schemas.microsoft.com/office/drawing/2014/main" id="{32000708-746F-A275-5262-1EF257C6E723}"/>
              </a:ext>
            </a:extLst>
          </p:cNvPr>
          <p:cNvSpPr/>
          <p:nvPr/>
        </p:nvSpPr>
        <p:spPr>
          <a:xfrm>
            <a:off x="5915199" y="2195209"/>
            <a:ext cx="3602874"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400" i="1" dirty="0"/>
              <a:t>Donner son avis sur le blog de l'institution</a:t>
            </a:r>
          </a:p>
        </p:txBody>
      </p:sp>
      <p:sp>
        <p:nvSpPr>
          <p:cNvPr id="18" name="Rechteck 17">
            <a:extLst>
              <a:ext uri="{FF2B5EF4-FFF2-40B4-BE49-F238E27FC236}">
                <a16:creationId xmlns:a16="http://schemas.microsoft.com/office/drawing/2014/main" id="{0388104E-3A03-3367-E686-085BCFF7FA4E}"/>
              </a:ext>
            </a:extLst>
          </p:cNvPr>
          <p:cNvSpPr/>
          <p:nvPr/>
        </p:nvSpPr>
        <p:spPr>
          <a:xfrm>
            <a:off x="5915201" y="2595504"/>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Donner son avis sur le bulletin d'information de l'institution</a:t>
            </a:r>
          </a:p>
        </p:txBody>
      </p:sp>
      <p:sp>
        <p:nvSpPr>
          <p:cNvPr id="19" name="Rechteck 18">
            <a:extLst>
              <a:ext uri="{FF2B5EF4-FFF2-40B4-BE49-F238E27FC236}">
                <a16:creationId xmlns:a16="http://schemas.microsoft.com/office/drawing/2014/main" id="{D137E687-B41B-2B36-8AE6-C79AE86DE13B}"/>
              </a:ext>
            </a:extLst>
          </p:cNvPr>
          <p:cNvSpPr/>
          <p:nvPr/>
        </p:nvSpPr>
        <p:spPr>
          <a:xfrm>
            <a:off x="5915200" y="1119252"/>
            <a:ext cx="3602873" cy="33227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Évaluateur :</a:t>
            </a:r>
          </a:p>
        </p:txBody>
      </p:sp>
      <p:sp>
        <p:nvSpPr>
          <p:cNvPr id="20" name="Rechteck 19">
            <a:extLst>
              <a:ext uri="{FF2B5EF4-FFF2-40B4-BE49-F238E27FC236}">
                <a16:creationId xmlns:a16="http://schemas.microsoft.com/office/drawing/2014/main" id="{A7FA6EB6-8EB8-5CE7-99E2-95C40E2CEFEB}"/>
              </a:ext>
            </a:extLst>
          </p:cNvPr>
          <p:cNvSpPr/>
          <p:nvPr/>
        </p:nvSpPr>
        <p:spPr>
          <a:xfrm>
            <a:off x="5915198" y="3220188"/>
            <a:ext cx="3602870" cy="4953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Donne un retour d'information sur les politiques institutionnelles</a:t>
            </a:r>
          </a:p>
        </p:txBody>
      </p:sp>
      <p:sp>
        <p:nvSpPr>
          <p:cNvPr id="21" name="Rechteck 20">
            <a:extLst>
              <a:ext uri="{FF2B5EF4-FFF2-40B4-BE49-F238E27FC236}">
                <a16:creationId xmlns:a16="http://schemas.microsoft.com/office/drawing/2014/main" id="{5326B488-A7CC-653C-401A-BAF6C8A36158}"/>
              </a:ext>
            </a:extLst>
          </p:cNvPr>
          <p:cNvSpPr/>
          <p:nvPr/>
        </p:nvSpPr>
        <p:spPr>
          <a:xfrm>
            <a:off x="5915198" y="3834484"/>
            <a:ext cx="3602870"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100" i="1" dirty="0"/>
              <a:t>Donne un retour d'information sur le programme d'études</a:t>
            </a:r>
          </a:p>
        </p:txBody>
      </p:sp>
      <p:sp>
        <p:nvSpPr>
          <p:cNvPr id="22" name="Rechteck 21">
            <a:extLst>
              <a:ext uri="{FF2B5EF4-FFF2-40B4-BE49-F238E27FC236}">
                <a16:creationId xmlns:a16="http://schemas.microsoft.com/office/drawing/2014/main" id="{E7EB1275-D837-7535-A1E5-84AB5C4F6BE5}"/>
              </a:ext>
            </a:extLst>
          </p:cNvPr>
          <p:cNvSpPr/>
          <p:nvPr/>
        </p:nvSpPr>
        <p:spPr>
          <a:xfrm>
            <a:off x="5915198" y="4234779"/>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Donne un retour d'information sur le système d'aide aux étudiants</a:t>
            </a:r>
          </a:p>
        </p:txBody>
      </p:sp>
      <p:sp>
        <p:nvSpPr>
          <p:cNvPr id="23" name="Rechteck 22">
            <a:extLst>
              <a:ext uri="{FF2B5EF4-FFF2-40B4-BE49-F238E27FC236}">
                <a16:creationId xmlns:a16="http://schemas.microsoft.com/office/drawing/2014/main" id="{2F867941-1EA5-D4DD-7557-74A538510918}"/>
              </a:ext>
            </a:extLst>
          </p:cNvPr>
          <p:cNvSpPr/>
          <p:nvPr/>
        </p:nvSpPr>
        <p:spPr>
          <a:xfrm>
            <a:off x="5915199" y="5484147"/>
            <a:ext cx="3602870" cy="5821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600" i="1" dirty="0"/>
              <a:t>Donne un retour d'information sur le questionnaire de retour d'information</a:t>
            </a:r>
          </a:p>
        </p:txBody>
      </p:sp>
      <p:sp>
        <p:nvSpPr>
          <p:cNvPr id="24" name="Rechteck 23">
            <a:extLst>
              <a:ext uri="{FF2B5EF4-FFF2-40B4-BE49-F238E27FC236}">
                <a16:creationId xmlns:a16="http://schemas.microsoft.com/office/drawing/2014/main" id="{9B352036-A607-DA7A-FEF4-56912DCCBCF8}"/>
              </a:ext>
            </a:extLst>
          </p:cNvPr>
          <p:cNvSpPr/>
          <p:nvPr/>
        </p:nvSpPr>
        <p:spPr>
          <a:xfrm>
            <a:off x="5915198" y="4859463"/>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Donne un retour d'information sur le système de retour d'information</a:t>
            </a:r>
          </a:p>
        </p:txBody>
      </p:sp>
      <p:sp>
        <p:nvSpPr>
          <p:cNvPr id="25" name="Pfeil: nach rechts 24">
            <a:extLst>
              <a:ext uri="{FF2B5EF4-FFF2-40B4-BE49-F238E27FC236}">
                <a16:creationId xmlns:a16="http://schemas.microsoft.com/office/drawing/2014/main" id="{F01B24C1-67EC-C09A-E558-F8A295B1B519}"/>
              </a:ext>
            </a:extLst>
          </p:cNvPr>
          <p:cNvSpPr/>
          <p:nvPr/>
        </p:nvSpPr>
        <p:spPr>
          <a:xfrm>
            <a:off x="4915937" y="3174422"/>
            <a:ext cx="540328" cy="509155"/>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hteck 26">
            <a:extLst>
              <a:ext uri="{FF2B5EF4-FFF2-40B4-BE49-F238E27FC236}">
                <a16:creationId xmlns:a16="http://schemas.microsoft.com/office/drawing/2014/main" id="{EFC0F9E8-1A07-816F-AB6A-E9F591DD032E}"/>
              </a:ext>
            </a:extLst>
          </p:cNvPr>
          <p:cNvSpPr/>
          <p:nvPr/>
        </p:nvSpPr>
        <p:spPr>
          <a:xfrm>
            <a:off x="10148625" y="2496533"/>
            <a:ext cx="1423905" cy="2243934"/>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L'évaluateur peut envoyer une notification si des documents sont manquants.</a:t>
            </a:r>
          </a:p>
        </p:txBody>
      </p:sp>
    </p:spTree>
    <p:extLst>
      <p:ext uri="{BB962C8B-B14F-4D97-AF65-F5344CB8AC3E}">
        <p14:creationId xmlns:p14="http://schemas.microsoft.com/office/powerpoint/2010/main" val="685600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374480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Rétroaction des experts</a:t>
            </a:r>
            <a:br>
              <a:rPr lang="en-GB" dirty="0"/>
            </a:br>
            <a:r>
              <a:rPr lang="en-GB" dirty="0">
                <a:solidFill>
                  <a:schemeClr val="tx1">
                    <a:lumMod val="50000"/>
                    <a:lumOff val="50000"/>
                  </a:schemeClr>
                </a:solidFill>
              </a:rPr>
              <a:t>Exemple : Point de vue de l'évaluateur</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3882986823"/>
              </p:ext>
            </p:extLst>
          </p:nvPr>
        </p:nvGraphicFramePr>
        <p:xfrm>
          <a:off x="619303" y="1349336"/>
          <a:ext cx="3433156" cy="4817457"/>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sz="900" dirty="0"/>
                        <a:t>Auto-évaluation</a:t>
                      </a:r>
                    </a:p>
                  </a:txBody>
                  <a:tcPr/>
                </a:tc>
                <a:tc>
                  <a:txBody>
                    <a:bodyPr/>
                    <a:lstStyle/>
                    <a:p>
                      <a:r>
                        <a:rPr lang="en-GB" sz="900" dirty="0"/>
                        <a:t>Téléchargement du matériel</a:t>
                      </a:r>
                    </a:p>
                  </a:txBody>
                  <a:tcPr/>
                </a:tc>
                <a:extLst>
                  <a:ext uri="{0D108BD9-81ED-4DB2-BD59-A6C34878D82A}">
                    <a16:rowId xmlns:a16="http://schemas.microsoft.com/office/drawing/2014/main" val="2612408396"/>
                  </a:ext>
                </a:extLst>
              </a:tr>
              <a:tr h="874299">
                <a:tc>
                  <a:txBody>
                    <a:bodyPr/>
                    <a:lstStyle/>
                    <a:p>
                      <a:r>
                        <a:rPr lang="en-GB" sz="900" dirty="0"/>
                        <a:t>Question (18) : Communication avec les parties prenantes - Quels canaux et formes de communication utilisez-vous pour communiquer ?</a:t>
                      </a:r>
                    </a:p>
                  </a:txBody>
                  <a:tcPr/>
                </a:tc>
                <a:tc>
                  <a:txBody>
                    <a:bodyPr/>
                    <a:lstStyle/>
                    <a:p>
                      <a:r>
                        <a:rPr lang="en-GB" sz="900" dirty="0"/>
                        <a:t>Lien vers (si sélectionné par l'utilisateur)</a:t>
                      </a:r>
                    </a:p>
                    <a:p>
                      <a:r>
                        <a:rPr lang="en-GB" sz="900" dirty="0"/>
                        <a:t>- Site web de l'institution</a:t>
                      </a:r>
                    </a:p>
                    <a:p>
                      <a:r>
                        <a:rPr lang="en-GB" sz="900" dirty="0"/>
                        <a:t>- Blog de l'institution</a:t>
                      </a:r>
                    </a:p>
                    <a:p>
                      <a:r>
                        <a:rPr lang="en-GB" sz="900" dirty="0"/>
                        <a:t>- Bulletin d'information de l'institution</a:t>
                      </a:r>
                    </a:p>
                    <a:p>
                      <a:r>
                        <a:rPr lang="en-GB" sz="900" dirty="0"/>
                        <a:t>- etc.</a:t>
                      </a:r>
                    </a:p>
                  </a:txBody>
                  <a:tcPr/>
                </a:tc>
                <a:extLst>
                  <a:ext uri="{0D108BD9-81ED-4DB2-BD59-A6C34878D82A}">
                    <a16:rowId xmlns:a16="http://schemas.microsoft.com/office/drawing/2014/main" val="2169036598"/>
                  </a:ext>
                </a:extLst>
              </a:tr>
              <a:tr h="874299">
                <a:tc>
                  <a:txBody>
                    <a:bodyPr/>
                    <a:lstStyle/>
                    <a:p>
                      <a:r>
                        <a:rPr lang="en-GB" sz="900" dirty="0"/>
                        <a:t>Question (22) : Quelles évaluations indépendantes de la qualité sont intégrées dans votre établissement ?</a:t>
                      </a:r>
                    </a:p>
                  </a:txBody>
                  <a:tcPr/>
                </a:tc>
                <a:tc>
                  <a:txBody>
                    <a:bodyPr/>
                    <a:lstStyle/>
                    <a:p>
                      <a:r>
                        <a:rPr lang="en-GB" sz="900" dirty="0"/>
                        <a:t>(si sélectionné par l'utilisateur)</a:t>
                      </a:r>
                    </a:p>
                    <a:p>
                      <a:r>
                        <a:rPr lang="en-GB" sz="900" dirty="0"/>
                        <a:t>- politiques institutionnelles</a:t>
                      </a:r>
                    </a:p>
                    <a:p>
                      <a:r>
                        <a:rPr lang="en-GB" sz="900" dirty="0"/>
                        <a:t>- etc.</a:t>
                      </a:r>
                    </a:p>
                  </a:txBody>
                  <a:tcPr/>
                </a:tc>
                <a:extLst>
                  <a:ext uri="{0D108BD9-81ED-4DB2-BD59-A6C34878D82A}">
                    <a16:rowId xmlns:a16="http://schemas.microsoft.com/office/drawing/2014/main" val="111872485"/>
                  </a:ext>
                </a:extLst>
              </a:tr>
              <a:tr h="874299">
                <a:tc>
                  <a:txBody>
                    <a:bodyPr/>
                    <a:lstStyle/>
                    <a:p>
                      <a:r>
                        <a:rPr lang="en-GB" sz="900" dirty="0"/>
                        <a:t>Question (24) : Votre institution utilise-t-elle une structure de programme bien conçue ?</a:t>
                      </a:r>
                    </a:p>
                  </a:txBody>
                  <a:tcPr/>
                </a:tc>
                <a:tc>
                  <a:txBody>
                    <a:bodyPr/>
                    <a:lstStyle/>
                    <a:p>
                      <a:r>
                        <a:rPr lang="en-GB" sz="900" dirty="0"/>
                        <a:t>(si oui)</a:t>
                      </a:r>
                    </a:p>
                    <a:p>
                      <a:r>
                        <a:rPr lang="en-GB" sz="900" dirty="0"/>
                        <a:t>- Téléchargement du programme d'études</a:t>
                      </a:r>
                    </a:p>
                  </a:txBody>
                  <a:tcPr/>
                </a:tc>
                <a:extLst>
                  <a:ext uri="{0D108BD9-81ED-4DB2-BD59-A6C34878D82A}">
                    <a16:rowId xmlns:a16="http://schemas.microsoft.com/office/drawing/2014/main" val="1492136471"/>
                  </a:ext>
                </a:extLst>
              </a:tr>
              <a:tr h="874299">
                <a:tc>
                  <a:txBody>
                    <a:bodyPr/>
                    <a:lstStyle/>
                    <a:p>
                      <a:r>
                        <a:rPr lang="en-GB" sz="900" dirty="0"/>
                        <a:t>Question (25) : Votre établissement dispose-t-il d'un "système de soutien aux étudiants" ?</a:t>
                      </a:r>
                    </a:p>
                  </a:txBody>
                  <a:tcPr/>
                </a:tc>
                <a:tc>
                  <a:txBody>
                    <a:bodyPr/>
                    <a:lstStyle/>
                    <a:p>
                      <a:r>
                        <a:rPr lang="en-GB" sz="900" dirty="0"/>
                        <a:t>(si oui)</a:t>
                      </a:r>
                    </a:p>
                    <a:p>
                      <a:r>
                        <a:rPr lang="en-GB" sz="900" dirty="0"/>
                        <a:t>- lien vers le système d'aide aux étudiants</a:t>
                      </a:r>
                    </a:p>
                  </a:txBody>
                  <a:tcPr/>
                </a:tc>
                <a:extLst>
                  <a:ext uri="{0D108BD9-81ED-4DB2-BD59-A6C34878D82A}">
                    <a16:rowId xmlns:a16="http://schemas.microsoft.com/office/drawing/2014/main" val="1508746938"/>
                  </a:ext>
                </a:extLst>
              </a:tr>
              <a:tr h="874299">
                <a:tc>
                  <a:txBody>
                    <a:bodyPr/>
                    <a:lstStyle/>
                    <a:p>
                      <a:r>
                        <a:rPr lang="en-GB" sz="900" dirty="0"/>
                        <a:t>Question (28) : Votre institution dispose-t-elle d'un système de retour d'information ?</a:t>
                      </a:r>
                    </a:p>
                  </a:txBody>
                  <a:tcPr/>
                </a:tc>
                <a:tc>
                  <a:txBody>
                    <a:bodyPr/>
                    <a:lstStyle/>
                    <a:p>
                      <a:r>
                        <a:rPr lang="en-GB" sz="900" dirty="0"/>
                        <a:t>(si oui)</a:t>
                      </a:r>
                    </a:p>
                    <a:p>
                      <a:r>
                        <a:rPr lang="en-GB" sz="900" dirty="0"/>
                        <a:t>- Mise en place d'un système de retour d'information</a:t>
                      </a:r>
                    </a:p>
                    <a:p>
                      <a:r>
                        <a:rPr lang="en-GB" sz="900" dirty="0"/>
                        <a:t>- Téléchargement du questionnaire de retour d'information, etc.</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647950"/>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Lien vers le site de l'institution</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1935430"/>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Lien vers le blog de l'institution</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212520"/>
            <a:ext cx="160366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Lien vers le bulletin d'information de l'institution</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359727"/>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L'utilisateur entre :</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632871"/>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Téléchargement des politiques institutionnelles</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704487"/>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Téléchargement du programme d'études</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501851"/>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Lien avec le système d'aide aux étudiants</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157498"/>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Mise en place d'un système de retour d'information</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529735"/>
            <a:ext cx="1566604" cy="40953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Téléchargement du questionnaire de retour d'information</a:t>
            </a:r>
          </a:p>
        </p:txBody>
      </p:sp>
      <p:sp>
        <p:nvSpPr>
          <p:cNvPr id="34" name="Rechteck 33">
            <a:extLst>
              <a:ext uri="{FF2B5EF4-FFF2-40B4-BE49-F238E27FC236}">
                <a16:creationId xmlns:a16="http://schemas.microsoft.com/office/drawing/2014/main" id="{55DC0CD3-CE25-E4A9-24D6-B016E4CCCA1A}"/>
              </a:ext>
            </a:extLst>
          </p:cNvPr>
          <p:cNvSpPr/>
          <p:nvPr/>
        </p:nvSpPr>
        <p:spPr>
          <a:xfrm>
            <a:off x="5739596" y="2628234"/>
            <a:ext cx="1689562" cy="50861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Consultation/téléchargement des politiques institutionnelles</a:t>
            </a:r>
          </a:p>
        </p:txBody>
      </p:sp>
      <p:sp>
        <p:nvSpPr>
          <p:cNvPr id="35" name="Rechteck 34">
            <a:extLst>
              <a:ext uri="{FF2B5EF4-FFF2-40B4-BE49-F238E27FC236}">
                <a16:creationId xmlns:a16="http://schemas.microsoft.com/office/drawing/2014/main" id="{E457353D-D535-3B15-705B-19A516FC63FD}"/>
              </a:ext>
            </a:extLst>
          </p:cNvPr>
          <p:cNvSpPr/>
          <p:nvPr/>
        </p:nvSpPr>
        <p:spPr>
          <a:xfrm>
            <a:off x="5736305" y="3704488"/>
            <a:ext cx="1689562" cy="33101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Consulter/télécharger un programme d'études</a:t>
            </a:r>
          </a:p>
        </p:txBody>
      </p:sp>
      <p:sp>
        <p:nvSpPr>
          <p:cNvPr id="36" name="Rechteck 35">
            <a:extLst>
              <a:ext uri="{FF2B5EF4-FFF2-40B4-BE49-F238E27FC236}">
                <a16:creationId xmlns:a16="http://schemas.microsoft.com/office/drawing/2014/main" id="{D8B947E9-445B-F4F6-E8EC-BBD43EBE709A}"/>
              </a:ext>
            </a:extLst>
          </p:cNvPr>
          <p:cNvSpPr/>
          <p:nvPr/>
        </p:nvSpPr>
        <p:spPr>
          <a:xfrm>
            <a:off x="5736305" y="4527816"/>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Ouvre un lien vers le système d'aide aux étudiants</a:t>
            </a:r>
          </a:p>
        </p:txBody>
      </p:sp>
      <p:sp>
        <p:nvSpPr>
          <p:cNvPr id="37" name="Rechteck 36">
            <a:extLst>
              <a:ext uri="{FF2B5EF4-FFF2-40B4-BE49-F238E27FC236}">
                <a16:creationId xmlns:a16="http://schemas.microsoft.com/office/drawing/2014/main" id="{429AB4DC-638B-8F08-96E2-05CAA745337A}"/>
              </a:ext>
            </a:extLst>
          </p:cNvPr>
          <p:cNvSpPr/>
          <p:nvPr/>
        </p:nvSpPr>
        <p:spPr>
          <a:xfrm>
            <a:off x="5739596" y="1361360"/>
            <a:ext cx="1689562" cy="21548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dirty="0"/>
              <a:t>Évaluateur :</a:t>
            </a:r>
          </a:p>
        </p:txBody>
      </p:sp>
      <p:sp>
        <p:nvSpPr>
          <p:cNvPr id="38" name="Rechteck 37">
            <a:extLst>
              <a:ext uri="{FF2B5EF4-FFF2-40B4-BE49-F238E27FC236}">
                <a16:creationId xmlns:a16="http://schemas.microsoft.com/office/drawing/2014/main" id="{B3A62E48-8F59-815E-8E39-A7DA9C1C645E}"/>
              </a:ext>
            </a:extLst>
          </p:cNvPr>
          <p:cNvSpPr/>
          <p:nvPr/>
        </p:nvSpPr>
        <p:spPr>
          <a:xfrm>
            <a:off x="5736305" y="5578361"/>
            <a:ext cx="1689562" cy="40953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Consultation/téléchargement du questionnaire de retour d'information</a:t>
            </a:r>
          </a:p>
        </p:txBody>
      </p:sp>
      <p:sp>
        <p:nvSpPr>
          <p:cNvPr id="39" name="Rechteck 38">
            <a:extLst>
              <a:ext uri="{FF2B5EF4-FFF2-40B4-BE49-F238E27FC236}">
                <a16:creationId xmlns:a16="http://schemas.microsoft.com/office/drawing/2014/main" id="{6D48A247-0D50-BDE5-F9E3-C98293603EED}"/>
              </a:ext>
            </a:extLst>
          </p:cNvPr>
          <p:cNvSpPr/>
          <p:nvPr/>
        </p:nvSpPr>
        <p:spPr>
          <a:xfrm>
            <a:off x="5736305" y="5021121"/>
            <a:ext cx="1689562" cy="50861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Consulter/télécharger le système de retour d'information</a:t>
            </a:r>
          </a:p>
        </p:txBody>
      </p:sp>
      <p:sp>
        <p:nvSpPr>
          <p:cNvPr id="40" name="Rechteck 39">
            <a:extLst>
              <a:ext uri="{FF2B5EF4-FFF2-40B4-BE49-F238E27FC236}">
                <a16:creationId xmlns:a16="http://schemas.microsoft.com/office/drawing/2014/main" id="{B616F3F9-E692-7607-17DF-AAA968A38132}"/>
              </a:ext>
            </a:extLst>
          </p:cNvPr>
          <p:cNvSpPr/>
          <p:nvPr/>
        </p:nvSpPr>
        <p:spPr>
          <a:xfrm>
            <a:off x="5739597" y="1641335"/>
            <a:ext cx="1689562" cy="2879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Ouvre un lien vers le site web de l'institution</a:t>
            </a:r>
          </a:p>
        </p:txBody>
      </p:sp>
      <p:sp>
        <p:nvSpPr>
          <p:cNvPr id="41" name="Rechteck 40">
            <a:extLst>
              <a:ext uri="{FF2B5EF4-FFF2-40B4-BE49-F238E27FC236}">
                <a16:creationId xmlns:a16="http://schemas.microsoft.com/office/drawing/2014/main" id="{1F72D9E4-C944-49C9-EEBA-AA5844C77894}"/>
              </a:ext>
            </a:extLst>
          </p:cNvPr>
          <p:cNvSpPr/>
          <p:nvPr/>
        </p:nvSpPr>
        <p:spPr>
          <a:xfrm>
            <a:off x="5739596" y="2002193"/>
            <a:ext cx="1689562" cy="16351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Ouvre un lien vers le blog de l'institution</a:t>
            </a:r>
          </a:p>
        </p:txBody>
      </p:sp>
      <p:sp>
        <p:nvSpPr>
          <p:cNvPr id="42" name="Rechteck 41">
            <a:extLst>
              <a:ext uri="{FF2B5EF4-FFF2-40B4-BE49-F238E27FC236}">
                <a16:creationId xmlns:a16="http://schemas.microsoft.com/office/drawing/2014/main" id="{68B31822-2677-4956-5B3D-66245E08BB10}"/>
              </a:ext>
            </a:extLst>
          </p:cNvPr>
          <p:cNvSpPr/>
          <p:nvPr/>
        </p:nvSpPr>
        <p:spPr>
          <a:xfrm>
            <a:off x="5739596" y="2249995"/>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Ouvre le lien vers le bulletin d'information de l'institution</a:t>
            </a:r>
          </a:p>
        </p:txBody>
      </p:sp>
      <p:sp>
        <p:nvSpPr>
          <p:cNvPr id="43" name="Rechteck 42">
            <a:extLst>
              <a:ext uri="{FF2B5EF4-FFF2-40B4-BE49-F238E27FC236}">
                <a16:creationId xmlns:a16="http://schemas.microsoft.com/office/drawing/2014/main" id="{2EE457B9-0E3E-7901-8FEC-700C101D7FC4}"/>
              </a:ext>
            </a:extLst>
          </p:cNvPr>
          <p:cNvSpPr/>
          <p:nvPr/>
        </p:nvSpPr>
        <p:spPr>
          <a:xfrm>
            <a:off x="7501548" y="1634956"/>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Site web de l'institution</a:t>
            </a:r>
          </a:p>
        </p:txBody>
      </p:sp>
      <p:sp>
        <p:nvSpPr>
          <p:cNvPr id="44" name="Rechteck 43">
            <a:extLst>
              <a:ext uri="{FF2B5EF4-FFF2-40B4-BE49-F238E27FC236}">
                <a16:creationId xmlns:a16="http://schemas.microsoft.com/office/drawing/2014/main" id="{7F157CAD-47DE-442C-1368-3745FF0B9CB0}"/>
              </a:ext>
            </a:extLst>
          </p:cNvPr>
          <p:cNvSpPr/>
          <p:nvPr/>
        </p:nvSpPr>
        <p:spPr>
          <a:xfrm>
            <a:off x="7501548" y="1998634"/>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Institution blog</a:t>
            </a:r>
          </a:p>
        </p:txBody>
      </p:sp>
      <p:sp>
        <p:nvSpPr>
          <p:cNvPr id="45" name="Rechteck 44">
            <a:extLst>
              <a:ext uri="{FF2B5EF4-FFF2-40B4-BE49-F238E27FC236}">
                <a16:creationId xmlns:a16="http://schemas.microsoft.com/office/drawing/2014/main" id="{B0C4CE79-6A36-8A31-A607-C07C7F5EFE45}"/>
              </a:ext>
            </a:extLst>
          </p:cNvPr>
          <p:cNvSpPr/>
          <p:nvPr/>
        </p:nvSpPr>
        <p:spPr>
          <a:xfrm>
            <a:off x="7501548" y="2243483"/>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800" i="1" dirty="0"/>
              <a:t>Analyses Bulletin d'information de l'institution</a:t>
            </a:r>
          </a:p>
        </p:txBody>
      </p:sp>
      <p:sp>
        <p:nvSpPr>
          <p:cNvPr id="46" name="Rechteck 45">
            <a:extLst>
              <a:ext uri="{FF2B5EF4-FFF2-40B4-BE49-F238E27FC236}">
                <a16:creationId xmlns:a16="http://schemas.microsoft.com/office/drawing/2014/main" id="{6F3F3A8C-836D-4701-D184-0410BA21B041}"/>
              </a:ext>
            </a:extLst>
          </p:cNvPr>
          <p:cNvSpPr/>
          <p:nvPr/>
        </p:nvSpPr>
        <p:spPr>
          <a:xfrm>
            <a:off x="7501548" y="2691637"/>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 des politiques institutionnelles</a:t>
            </a:r>
          </a:p>
        </p:txBody>
      </p:sp>
      <p:sp>
        <p:nvSpPr>
          <p:cNvPr id="47" name="Rechteck 46">
            <a:extLst>
              <a:ext uri="{FF2B5EF4-FFF2-40B4-BE49-F238E27FC236}">
                <a16:creationId xmlns:a16="http://schemas.microsoft.com/office/drawing/2014/main" id="{1698C4D0-B305-0247-67E6-951EC7E4506E}"/>
              </a:ext>
            </a:extLst>
          </p:cNvPr>
          <p:cNvSpPr/>
          <p:nvPr/>
        </p:nvSpPr>
        <p:spPr>
          <a:xfrm>
            <a:off x="7501548" y="3818264"/>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Programme d'analyses</a:t>
            </a:r>
          </a:p>
        </p:txBody>
      </p:sp>
      <p:sp>
        <p:nvSpPr>
          <p:cNvPr id="48" name="Rechteck 47">
            <a:extLst>
              <a:ext uri="{FF2B5EF4-FFF2-40B4-BE49-F238E27FC236}">
                <a16:creationId xmlns:a16="http://schemas.microsoft.com/office/drawing/2014/main" id="{2CE29EA9-4A8E-ED66-F0AF-3D1BE4AA07AE}"/>
              </a:ext>
            </a:extLst>
          </p:cNvPr>
          <p:cNvSpPr/>
          <p:nvPr/>
        </p:nvSpPr>
        <p:spPr>
          <a:xfrm>
            <a:off x="7495314" y="4501851"/>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 du système d'aide aux étudiants</a:t>
            </a:r>
          </a:p>
        </p:txBody>
      </p:sp>
      <p:sp>
        <p:nvSpPr>
          <p:cNvPr id="49" name="Rechteck 48">
            <a:extLst>
              <a:ext uri="{FF2B5EF4-FFF2-40B4-BE49-F238E27FC236}">
                <a16:creationId xmlns:a16="http://schemas.microsoft.com/office/drawing/2014/main" id="{257B0C04-F568-64CB-C13C-B900B49AFDAB}"/>
              </a:ext>
            </a:extLst>
          </p:cNvPr>
          <p:cNvSpPr/>
          <p:nvPr/>
        </p:nvSpPr>
        <p:spPr>
          <a:xfrm>
            <a:off x="7495314" y="5578361"/>
            <a:ext cx="1505697" cy="3458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 du questionnaire de retour d'information</a:t>
            </a:r>
          </a:p>
        </p:txBody>
      </p:sp>
      <p:sp>
        <p:nvSpPr>
          <p:cNvPr id="50" name="Rechteck 49">
            <a:extLst>
              <a:ext uri="{FF2B5EF4-FFF2-40B4-BE49-F238E27FC236}">
                <a16:creationId xmlns:a16="http://schemas.microsoft.com/office/drawing/2014/main" id="{5C27497E-2429-B321-DE4D-95B20A19539C}"/>
              </a:ext>
            </a:extLst>
          </p:cNvPr>
          <p:cNvSpPr/>
          <p:nvPr/>
        </p:nvSpPr>
        <p:spPr>
          <a:xfrm>
            <a:off x="7495314" y="5132565"/>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 le système de retour d'information</a:t>
            </a:r>
          </a:p>
        </p:txBody>
      </p:sp>
      <p:sp>
        <p:nvSpPr>
          <p:cNvPr id="51" name="Rechteck 50">
            <a:extLst>
              <a:ext uri="{FF2B5EF4-FFF2-40B4-BE49-F238E27FC236}">
                <a16:creationId xmlns:a16="http://schemas.microsoft.com/office/drawing/2014/main" id="{F49540FB-0DAD-4C45-FB3C-E3865B4C82C6}"/>
              </a:ext>
            </a:extLst>
          </p:cNvPr>
          <p:cNvSpPr/>
          <p:nvPr/>
        </p:nvSpPr>
        <p:spPr>
          <a:xfrm>
            <a:off x="9079634" y="1634956"/>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Donne son avis sur le site web de l'institution</a:t>
            </a:r>
          </a:p>
        </p:txBody>
      </p:sp>
      <p:sp>
        <p:nvSpPr>
          <p:cNvPr id="52" name="Rechteck 51">
            <a:extLst>
              <a:ext uri="{FF2B5EF4-FFF2-40B4-BE49-F238E27FC236}">
                <a16:creationId xmlns:a16="http://schemas.microsoft.com/office/drawing/2014/main" id="{4FEB4AFE-FCC6-6A59-F7E2-F61552321FC3}"/>
              </a:ext>
            </a:extLst>
          </p:cNvPr>
          <p:cNvSpPr/>
          <p:nvPr/>
        </p:nvSpPr>
        <p:spPr>
          <a:xfrm>
            <a:off x="9079633" y="1988247"/>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Donner son avis sur le blog de l'institution</a:t>
            </a:r>
          </a:p>
        </p:txBody>
      </p:sp>
      <p:sp>
        <p:nvSpPr>
          <p:cNvPr id="53" name="Rechteck 52">
            <a:extLst>
              <a:ext uri="{FF2B5EF4-FFF2-40B4-BE49-F238E27FC236}">
                <a16:creationId xmlns:a16="http://schemas.microsoft.com/office/drawing/2014/main" id="{30E3D792-4CF9-9139-DEA7-806B184C4325}"/>
              </a:ext>
            </a:extLst>
          </p:cNvPr>
          <p:cNvSpPr/>
          <p:nvPr/>
        </p:nvSpPr>
        <p:spPr>
          <a:xfrm>
            <a:off x="9079635" y="2300139"/>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900" i="1" dirty="0"/>
              <a:t>Donner son avis sur le bulletin d'information de l'institution</a:t>
            </a:r>
          </a:p>
        </p:txBody>
      </p:sp>
      <p:sp>
        <p:nvSpPr>
          <p:cNvPr id="54" name="Rechteck 53">
            <a:extLst>
              <a:ext uri="{FF2B5EF4-FFF2-40B4-BE49-F238E27FC236}">
                <a16:creationId xmlns:a16="http://schemas.microsoft.com/office/drawing/2014/main" id="{4390F984-B76E-1DBA-9672-C9FAF03C0FFB}"/>
              </a:ext>
            </a:extLst>
          </p:cNvPr>
          <p:cNvSpPr/>
          <p:nvPr/>
        </p:nvSpPr>
        <p:spPr>
          <a:xfrm>
            <a:off x="9079635" y="2690062"/>
            <a:ext cx="1689562" cy="50861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Donne un retour d'information sur les politiques institutionnelles</a:t>
            </a:r>
          </a:p>
        </p:txBody>
      </p:sp>
      <p:sp>
        <p:nvSpPr>
          <p:cNvPr id="55" name="Rechteck 54">
            <a:extLst>
              <a:ext uri="{FF2B5EF4-FFF2-40B4-BE49-F238E27FC236}">
                <a16:creationId xmlns:a16="http://schemas.microsoft.com/office/drawing/2014/main" id="{742FAF13-4473-DF83-76BB-5AE9488FC0CA}"/>
              </a:ext>
            </a:extLst>
          </p:cNvPr>
          <p:cNvSpPr/>
          <p:nvPr/>
        </p:nvSpPr>
        <p:spPr>
          <a:xfrm>
            <a:off x="9079635" y="3818263"/>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Donne un retour d'information sur le programme d'études</a:t>
            </a:r>
          </a:p>
        </p:txBody>
      </p:sp>
      <p:sp>
        <p:nvSpPr>
          <p:cNvPr id="56" name="Rechteck 55">
            <a:extLst>
              <a:ext uri="{FF2B5EF4-FFF2-40B4-BE49-F238E27FC236}">
                <a16:creationId xmlns:a16="http://schemas.microsoft.com/office/drawing/2014/main" id="{7C1E0731-7397-C9E9-7DF9-F8EAEF5C8FF0}"/>
              </a:ext>
            </a:extLst>
          </p:cNvPr>
          <p:cNvSpPr/>
          <p:nvPr/>
        </p:nvSpPr>
        <p:spPr>
          <a:xfrm>
            <a:off x="9079635" y="4498807"/>
            <a:ext cx="1689562" cy="47341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Donne un retour d'information sur le système d'aide aux étudiants</a:t>
            </a:r>
          </a:p>
        </p:txBody>
      </p:sp>
      <p:sp>
        <p:nvSpPr>
          <p:cNvPr id="57" name="Rechteck 56">
            <a:extLst>
              <a:ext uri="{FF2B5EF4-FFF2-40B4-BE49-F238E27FC236}">
                <a16:creationId xmlns:a16="http://schemas.microsoft.com/office/drawing/2014/main" id="{B8862775-6711-4F0F-C44B-D0AC7B01AAD8}"/>
              </a:ext>
            </a:extLst>
          </p:cNvPr>
          <p:cNvSpPr/>
          <p:nvPr/>
        </p:nvSpPr>
        <p:spPr>
          <a:xfrm>
            <a:off x="9079635" y="5593379"/>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Donne un retour d'information sur le questionnaire de retour d'information</a:t>
            </a:r>
          </a:p>
        </p:txBody>
      </p:sp>
      <p:sp>
        <p:nvSpPr>
          <p:cNvPr id="58" name="Rechteck 57">
            <a:extLst>
              <a:ext uri="{FF2B5EF4-FFF2-40B4-BE49-F238E27FC236}">
                <a16:creationId xmlns:a16="http://schemas.microsoft.com/office/drawing/2014/main" id="{104AA280-4E10-03FD-92B4-A2DFC5270CD1}"/>
              </a:ext>
            </a:extLst>
          </p:cNvPr>
          <p:cNvSpPr/>
          <p:nvPr/>
        </p:nvSpPr>
        <p:spPr>
          <a:xfrm>
            <a:off x="9079635" y="5132565"/>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800" i="1" dirty="0"/>
              <a:t>Donne un retour d'information sur le système de retour d'information</a:t>
            </a:r>
          </a:p>
        </p:txBody>
      </p:sp>
      <p:sp>
        <p:nvSpPr>
          <p:cNvPr id="60" name="Rechteck 59">
            <a:extLst>
              <a:ext uri="{FF2B5EF4-FFF2-40B4-BE49-F238E27FC236}">
                <a16:creationId xmlns:a16="http://schemas.microsoft.com/office/drawing/2014/main" id="{34E430E1-91B4-B8B1-C958-5A8A8F41D9C2}"/>
              </a:ext>
            </a:extLst>
          </p:cNvPr>
          <p:cNvSpPr/>
          <p:nvPr/>
        </p:nvSpPr>
        <p:spPr>
          <a:xfrm>
            <a:off x="7495313" y="1359727"/>
            <a:ext cx="1505698" cy="205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dirty="0"/>
              <a:t>Évaluateur :</a:t>
            </a:r>
          </a:p>
        </p:txBody>
      </p:sp>
      <p:sp>
        <p:nvSpPr>
          <p:cNvPr id="61" name="Rechteck 60">
            <a:extLst>
              <a:ext uri="{FF2B5EF4-FFF2-40B4-BE49-F238E27FC236}">
                <a16:creationId xmlns:a16="http://schemas.microsoft.com/office/drawing/2014/main" id="{121A1EC3-4913-6976-CAFA-B2CC96F41B82}"/>
              </a:ext>
            </a:extLst>
          </p:cNvPr>
          <p:cNvSpPr/>
          <p:nvPr/>
        </p:nvSpPr>
        <p:spPr>
          <a:xfrm>
            <a:off x="9079633" y="1349336"/>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Évaluateur :</a:t>
            </a:r>
          </a:p>
        </p:txBody>
      </p:sp>
    </p:spTree>
    <p:extLst>
      <p:ext uri="{BB962C8B-B14F-4D97-AF65-F5344CB8AC3E}">
        <p14:creationId xmlns:p14="http://schemas.microsoft.com/office/powerpoint/2010/main" val="2987297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718121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Rétroaction des experts</a:t>
            </a:r>
            <a:br>
              <a:rPr lang="en-GB" dirty="0"/>
            </a:br>
            <a:r>
              <a:rPr lang="en-GB" dirty="0">
                <a:solidFill>
                  <a:schemeClr val="tx1">
                    <a:lumMod val="50000"/>
                    <a:lumOff val="50000"/>
                  </a:schemeClr>
                </a:solidFill>
              </a:rPr>
              <a:t>Exemple : Point de vue de l'utilisateur (retour d'information sur chaque élément)</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1356349331"/>
              </p:ext>
            </p:extLst>
          </p:nvPr>
        </p:nvGraphicFramePr>
        <p:xfrm>
          <a:off x="619303" y="1349336"/>
          <a:ext cx="3433156" cy="4817457"/>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sz="900" dirty="0"/>
                        <a:t>Auto-évaluation</a:t>
                      </a:r>
                    </a:p>
                  </a:txBody>
                  <a:tcPr/>
                </a:tc>
                <a:tc>
                  <a:txBody>
                    <a:bodyPr/>
                    <a:lstStyle/>
                    <a:p>
                      <a:r>
                        <a:rPr lang="en-GB" sz="900" dirty="0"/>
                        <a:t>Téléchargement du matériel</a:t>
                      </a:r>
                    </a:p>
                  </a:txBody>
                  <a:tcPr/>
                </a:tc>
                <a:extLst>
                  <a:ext uri="{0D108BD9-81ED-4DB2-BD59-A6C34878D82A}">
                    <a16:rowId xmlns:a16="http://schemas.microsoft.com/office/drawing/2014/main" val="2612408396"/>
                  </a:ext>
                </a:extLst>
              </a:tr>
              <a:tr h="874299">
                <a:tc>
                  <a:txBody>
                    <a:bodyPr/>
                    <a:lstStyle/>
                    <a:p>
                      <a:r>
                        <a:rPr lang="en-GB" sz="900" dirty="0"/>
                        <a:t>Question (18) : Communication avec les parties prenantes - Quels canaux et formes de communication utilisez-vous pour communiquer ?</a:t>
                      </a:r>
                    </a:p>
                  </a:txBody>
                  <a:tcPr/>
                </a:tc>
                <a:tc>
                  <a:txBody>
                    <a:bodyPr/>
                    <a:lstStyle/>
                    <a:p>
                      <a:r>
                        <a:rPr lang="en-GB" sz="900" dirty="0"/>
                        <a:t>Lien vers (si sélectionné par l'utilisateur)</a:t>
                      </a:r>
                    </a:p>
                    <a:p>
                      <a:r>
                        <a:rPr lang="en-GB" sz="900" dirty="0"/>
                        <a:t>- Site web de l'institution</a:t>
                      </a:r>
                    </a:p>
                    <a:p>
                      <a:r>
                        <a:rPr lang="en-GB" sz="900" dirty="0"/>
                        <a:t>- Blog de l'institution</a:t>
                      </a:r>
                    </a:p>
                    <a:p>
                      <a:r>
                        <a:rPr lang="en-GB" sz="900" dirty="0"/>
                        <a:t>- Bulletin d'information de l'institution</a:t>
                      </a:r>
                    </a:p>
                    <a:p>
                      <a:r>
                        <a:rPr lang="en-GB" sz="900" dirty="0"/>
                        <a:t>- etc.</a:t>
                      </a:r>
                    </a:p>
                  </a:txBody>
                  <a:tcPr/>
                </a:tc>
                <a:extLst>
                  <a:ext uri="{0D108BD9-81ED-4DB2-BD59-A6C34878D82A}">
                    <a16:rowId xmlns:a16="http://schemas.microsoft.com/office/drawing/2014/main" val="2169036598"/>
                  </a:ext>
                </a:extLst>
              </a:tr>
              <a:tr h="874299">
                <a:tc>
                  <a:txBody>
                    <a:bodyPr/>
                    <a:lstStyle/>
                    <a:p>
                      <a:r>
                        <a:rPr lang="en-GB" sz="900" dirty="0"/>
                        <a:t>Question (22) : Quelles évaluations indépendantes de la qualité sont intégrées dans votre établissement ?</a:t>
                      </a:r>
                    </a:p>
                  </a:txBody>
                  <a:tcPr/>
                </a:tc>
                <a:tc>
                  <a:txBody>
                    <a:bodyPr/>
                    <a:lstStyle/>
                    <a:p>
                      <a:r>
                        <a:rPr lang="en-GB" sz="900" dirty="0"/>
                        <a:t>(si sélectionné par l'utilisateur)</a:t>
                      </a:r>
                    </a:p>
                    <a:p>
                      <a:r>
                        <a:rPr lang="en-GB" sz="900" dirty="0"/>
                        <a:t>- politiques institutionnelles</a:t>
                      </a:r>
                    </a:p>
                    <a:p>
                      <a:r>
                        <a:rPr lang="en-GB" sz="900" dirty="0"/>
                        <a:t>- etc.</a:t>
                      </a:r>
                    </a:p>
                  </a:txBody>
                  <a:tcPr/>
                </a:tc>
                <a:extLst>
                  <a:ext uri="{0D108BD9-81ED-4DB2-BD59-A6C34878D82A}">
                    <a16:rowId xmlns:a16="http://schemas.microsoft.com/office/drawing/2014/main" val="111872485"/>
                  </a:ext>
                </a:extLst>
              </a:tr>
              <a:tr h="874299">
                <a:tc>
                  <a:txBody>
                    <a:bodyPr/>
                    <a:lstStyle/>
                    <a:p>
                      <a:r>
                        <a:rPr lang="en-GB" sz="900" dirty="0"/>
                        <a:t>Question (24) : Votre institution utilise-t-elle une structure de programme bien conçue ?</a:t>
                      </a:r>
                    </a:p>
                  </a:txBody>
                  <a:tcPr/>
                </a:tc>
                <a:tc>
                  <a:txBody>
                    <a:bodyPr/>
                    <a:lstStyle/>
                    <a:p>
                      <a:r>
                        <a:rPr lang="en-GB" sz="900" dirty="0"/>
                        <a:t>(si oui)</a:t>
                      </a:r>
                    </a:p>
                    <a:p>
                      <a:r>
                        <a:rPr lang="en-GB" sz="900" dirty="0"/>
                        <a:t>- Téléchargement du programme d'études</a:t>
                      </a:r>
                    </a:p>
                  </a:txBody>
                  <a:tcPr/>
                </a:tc>
                <a:extLst>
                  <a:ext uri="{0D108BD9-81ED-4DB2-BD59-A6C34878D82A}">
                    <a16:rowId xmlns:a16="http://schemas.microsoft.com/office/drawing/2014/main" val="1492136471"/>
                  </a:ext>
                </a:extLst>
              </a:tr>
              <a:tr h="874299">
                <a:tc>
                  <a:txBody>
                    <a:bodyPr/>
                    <a:lstStyle/>
                    <a:p>
                      <a:r>
                        <a:rPr lang="en-GB" sz="900" dirty="0"/>
                        <a:t>Question (25) : Votre établissement dispose-t-il d'un "système de soutien aux étudiants" ?</a:t>
                      </a:r>
                    </a:p>
                  </a:txBody>
                  <a:tcPr/>
                </a:tc>
                <a:tc>
                  <a:txBody>
                    <a:bodyPr/>
                    <a:lstStyle/>
                    <a:p>
                      <a:r>
                        <a:rPr lang="en-GB" sz="900" dirty="0"/>
                        <a:t>(si oui)</a:t>
                      </a:r>
                    </a:p>
                    <a:p>
                      <a:r>
                        <a:rPr lang="en-GB" sz="900" dirty="0"/>
                        <a:t>- lien avec le système d'aide aux étudiants</a:t>
                      </a:r>
                    </a:p>
                  </a:txBody>
                  <a:tcPr/>
                </a:tc>
                <a:extLst>
                  <a:ext uri="{0D108BD9-81ED-4DB2-BD59-A6C34878D82A}">
                    <a16:rowId xmlns:a16="http://schemas.microsoft.com/office/drawing/2014/main" val="1508746938"/>
                  </a:ext>
                </a:extLst>
              </a:tr>
              <a:tr h="874299">
                <a:tc>
                  <a:txBody>
                    <a:bodyPr/>
                    <a:lstStyle/>
                    <a:p>
                      <a:r>
                        <a:rPr lang="en-GB" sz="900" dirty="0"/>
                        <a:t>Question (28) : Votre institution dispose-t-elle d'un système de retour d'information ?</a:t>
                      </a:r>
                    </a:p>
                  </a:txBody>
                  <a:tcPr/>
                </a:tc>
                <a:tc>
                  <a:txBody>
                    <a:bodyPr/>
                    <a:lstStyle/>
                    <a:p>
                      <a:r>
                        <a:rPr lang="en-GB" sz="900" dirty="0"/>
                        <a:t>(si oui)</a:t>
                      </a:r>
                    </a:p>
                    <a:p>
                      <a:r>
                        <a:rPr lang="en-GB" sz="900" dirty="0"/>
                        <a:t>- Mise en place d'un système de retour d'information</a:t>
                      </a:r>
                    </a:p>
                    <a:p>
                      <a:r>
                        <a:rPr lang="en-GB" sz="900" dirty="0"/>
                        <a:t>- Téléchargement du questionnaire de retour d'information, etc.</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647950"/>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Lien vers le site de l'institution</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1935430"/>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Lien vers le blog de l'institution</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212520"/>
            <a:ext cx="1603664" cy="2266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Lien vers le bulletin d'information de l'institution</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359727"/>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L'utilisateur entre :</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632871"/>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Téléchargement des politiques institutionnelles</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704487"/>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Téléchargement du programme d'études</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501851"/>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Lien avec le système d'aide aux étudiants</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157498"/>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Mise en place d'un système de retour d'information</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529734"/>
            <a:ext cx="1566604" cy="50915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Téléchargement du questionnaire de retour d'information</a:t>
            </a:r>
          </a:p>
        </p:txBody>
      </p:sp>
      <p:sp>
        <p:nvSpPr>
          <p:cNvPr id="51" name="Rechteck 50">
            <a:extLst>
              <a:ext uri="{FF2B5EF4-FFF2-40B4-BE49-F238E27FC236}">
                <a16:creationId xmlns:a16="http://schemas.microsoft.com/office/drawing/2014/main" id="{F49540FB-0DAD-4C45-FB3C-E3865B4C82C6}"/>
              </a:ext>
            </a:extLst>
          </p:cNvPr>
          <p:cNvSpPr/>
          <p:nvPr/>
        </p:nvSpPr>
        <p:spPr>
          <a:xfrm>
            <a:off x="5744151" y="1634956"/>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retour d'information sur le site web de l'institution</a:t>
            </a:r>
          </a:p>
        </p:txBody>
      </p:sp>
      <p:sp>
        <p:nvSpPr>
          <p:cNvPr id="52" name="Rechteck 51">
            <a:extLst>
              <a:ext uri="{FF2B5EF4-FFF2-40B4-BE49-F238E27FC236}">
                <a16:creationId xmlns:a16="http://schemas.microsoft.com/office/drawing/2014/main" id="{4FEB4AFE-FCC6-6A59-F7E2-F61552321FC3}"/>
              </a:ext>
            </a:extLst>
          </p:cNvPr>
          <p:cNvSpPr/>
          <p:nvPr/>
        </p:nvSpPr>
        <p:spPr>
          <a:xfrm>
            <a:off x="5744150" y="1988247"/>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retour d'information sur le blog de l'institution</a:t>
            </a:r>
          </a:p>
        </p:txBody>
      </p:sp>
      <p:sp>
        <p:nvSpPr>
          <p:cNvPr id="53" name="Rechteck 52">
            <a:extLst>
              <a:ext uri="{FF2B5EF4-FFF2-40B4-BE49-F238E27FC236}">
                <a16:creationId xmlns:a16="http://schemas.microsoft.com/office/drawing/2014/main" id="{30E3D792-4CF9-9139-DEA7-806B184C4325}"/>
              </a:ext>
            </a:extLst>
          </p:cNvPr>
          <p:cNvSpPr/>
          <p:nvPr/>
        </p:nvSpPr>
        <p:spPr>
          <a:xfrm>
            <a:off x="5744152" y="2300139"/>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800" i="1" dirty="0"/>
              <a:t>Retour d'information sur le bulletin d'information de l'institution</a:t>
            </a:r>
          </a:p>
        </p:txBody>
      </p:sp>
      <p:sp>
        <p:nvSpPr>
          <p:cNvPr id="54" name="Rechteck 53">
            <a:extLst>
              <a:ext uri="{FF2B5EF4-FFF2-40B4-BE49-F238E27FC236}">
                <a16:creationId xmlns:a16="http://schemas.microsoft.com/office/drawing/2014/main" id="{4390F984-B76E-1DBA-9672-C9FAF03C0FFB}"/>
              </a:ext>
            </a:extLst>
          </p:cNvPr>
          <p:cNvSpPr/>
          <p:nvPr/>
        </p:nvSpPr>
        <p:spPr>
          <a:xfrm>
            <a:off x="5744152" y="2690061"/>
            <a:ext cx="1689562" cy="60385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le retour d'information sur les politiques institutionnelles</a:t>
            </a:r>
          </a:p>
        </p:txBody>
      </p:sp>
      <p:sp>
        <p:nvSpPr>
          <p:cNvPr id="55" name="Rechteck 54">
            <a:extLst>
              <a:ext uri="{FF2B5EF4-FFF2-40B4-BE49-F238E27FC236}">
                <a16:creationId xmlns:a16="http://schemas.microsoft.com/office/drawing/2014/main" id="{742FAF13-4473-DF83-76BB-5AE9488FC0CA}"/>
              </a:ext>
            </a:extLst>
          </p:cNvPr>
          <p:cNvSpPr/>
          <p:nvPr/>
        </p:nvSpPr>
        <p:spPr>
          <a:xfrm>
            <a:off x="5744152" y="3711807"/>
            <a:ext cx="1689562" cy="3707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retour d'information sur le programme d'études</a:t>
            </a:r>
          </a:p>
        </p:txBody>
      </p:sp>
      <p:sp>
        <p:nvSpPr>
          <p:cNvPr id="56" name="Rechteck 55">
            <a:extLst>
              <a:ext uri="{FF2B5EF4-FFF2-40B4-BE49-F238E27FC236}">
                <a16:creationId xmlns:a16="http://schemas.microsoft.com/office/drawing/2014/main" id="{7C1E0731-7397-C9E9-7DF9-F8EAEF5C8FF0}"/>
              </a:ext>
            </a:extLst>
          </p:cNvPr>
          <p:cNvSpPr/>
          <p:nvPr/>
        </p:nvSpPr>
        <p:spPr>
          <a:xfrm>
            <a:off x="5744152" y="4453390"/>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retour d'information sur le système d'aide aux étudiants</a:t>
            </a:r>
          </a:p>
        </p:txBody>
      </p:sp>
      <p:sp>
        <p:nvSpPr>
          <p:cNvPr id="57" name="Rechteck 56">
            <a:extLst>
              <a:ext uri="{FF2B5EF4-FFF2-40B4-BE49-F238E27FC236}">
                <a16:creationId xmlns:a16="http://schemas.microsoft.com/office/drawing/2014/main" id="{B8862775-6711-4F0F-C44B-D0AC7B01AAD8}"/>
              </a:ext>
            </a:extLst>
          </p:cNvPr>
          <p:cNvSpPr/>
          <p:nvPr/>
        </p:nvSpPr>
        <p:spPr>
          <a:xfrm>
            <a:off x="5744152" y="5593379"/>
            <a:ext cx="1689562" cy="44551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retour d'information sur le questionnaire de retour d'information</a:t>
            </a:r>
          </a:p>
        </p:txBody>
      </p:sp>
      <p:sp>
        <p:nvSpPr>
          <p:cNvPr id="58" name="Rechteck 57">
            <a:extLst>
              <a:ext uri="{FF2B5EF4-FFF2-40B4-BE49-F238E27FC236}">
                <a16:creationId xmlns:a16="http://schemas.microsoft.com/office/drawing/2014/main" id="{104AA280-4E10-03FD-92B4-A2DFC5270CD1}"/>
              </a:ext>
            </a:extLst>
          </p:cNvPr>
          <p:cNvSpPr/>
          <p:nvPr/>
        </p:nvSpPr>
        <p:spPr>
          <a:xfrm>
            <a:off x="5744152" y="4923878"/>
            <a:ext cx="1689562" cy="50915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retour d'information sur le système de retour d'information</a:t>
            </a:r>
          </a:p>
        </p:txBody>
      </p:sp>
      <p:sp>
        <p:nvSpPr>
          <p:cNvPr id="61" name="Rechteck 60">
            <a:extLst>
              <a:ext uri="{FF2B5EF4-FFF2-40B4-BE49-F238E27FC236}">
                <a16:creationId xmlns:a16="http://schemas.microsoft.com/office/drawing/2014/main" id="{121A1EC3-4913-6976-CAFA-B2CC96F41B82}"/>
              </a:ext>
            </a:extLst>
          </p:cNvPr>
          <p:cNvSpPr/>
          <p:nvPr/>
        </p:nvSpPr>
        <p:spPr>
          <a:xfrm>
            <a:off x="5744150" y="1349336"/>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Commentaires de l'évaluateur :</a:t>
            </a:r>
          </a:p>
        </p:txBody>
      </p:sp>
      <p:sp>
        <p:nvSpPr>
          <p:cNvPr id="18" name="Rechteck 17">
            <a:extLst>
              <a:ext uri="{FF2B5EF4-FFF2-40B4-BE49-F238E27FC236}">
                <a16:creationId xmlns:a16="http://schemas.microsoft.com/office/drawing/2014/main" id="{29FEE7D5-AF41-E4A7-9E72-0BABB6BFFA53}"/>
              </a:ext>
            </a:extLst>
          </p:cNvPr>
          <p:cNvSpPr/>
          <p:nvPr/>
        </p:nvSpPr>
        <p:spPr>
          <a:xfrm>
            <a:off x="8291947" y="3447658"/>
            <a:ext cx="3433156" cy="1104087"/>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L'évaluateur peut envoyer une notification si des documents sont manquants.</a:t>
            </a:r>
          </a:p>
        </p:txBody>
      </p:sp>
      <p:sp>
        <p:nvSpPr>
          <p:cNvPr id="19" name="Rechteck 18">
            <a:extLst>
              <a:ext uri="{FF2B5EF4-FFF2-40B4-BE49-F238E27FC236}">
                <a16:creationId xmlns:a16="http://schemas.microsoft.com/office/drawing/2014/main" id="{3E618C89-15EF-63B1-817C-A865C0EE1985}"/>
              </a:ext>
            </a:extLst>
          </p:cNvPr>
          <p:cNvSpPr/>
          <p:nvPr/>
        </p:nvSpPr>
        <p:spPr>
          <a:xfrm>
            <a:off x="8291947" y="4847737"/>
            <a:ext cx="3433156" cy="1104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Rétroaction globale de l'évaluateur à l'utilisateur</a:t>
            </a:r>
          </a:p>
          <a:p>
            <a:pPr algn="ctr"/>
            <a:r>
              <a:rPr lang="en-GB" i="1" dirty="0"/>
              <a:t>- les impressions positives et négatives</a:t>
            </a:r>
          </a:p>
        </p:txBody>
      </p:sp>
      <p:sp>
        <p:nvSpPr>
          <p:cNvPr id="20" name="Pfeil: nach rechts 19">
            <a:extLst>
              <a:ext uri="{FF2B5EF4-FFF2-40B4-BE49-F238E27FC236}">
                <a16:creationId xmlns:a16="http://schemas.microsoft.com/office/drawing/2014/main" id="{47978E39-34E9-CD39-4DA2-6DCA01C86F60}"/>
              </a:ext>
            </a:extLst>
          </p:cNvPr>
          <p:cNvSpPr/>
          <p:nvPr/>
        </p:nvSpPr>
        <p:spPr>
          <a:xfrm>
            <a:off x="7599215" y="5220454"/>
            <a:ext cx="540328" cy="509155"/>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solidFill>
                <a:schemeClr val="tx1">
                  <a:lumMod val="50000"/>
                  <a:lumOff val="50000"/>
                </a:schemeClr>
              </a:solidFill>
            </a:endParaRPr>
          </a:p>
        </p:txBody>
      </p:sp>
    </p:spTree>
    <p:extLst>
      <p:ext uri="{BB962C8B-B14F-4D97-AF65-F5344CB8AC3E}">
        <p14:creationId xmlns:p14="http://schemas.microsoft.com/office/powerpoint/2010/main" val="123423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785663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Rétroaction des experts</a:t>
            </a:r>
            <a:br>
              <a:rPr lang="en-GB" dirty="0"/>
            </a:br>
            <a:r>
              <a:rPr lang="en-GB" dirty="0">
                <a:solidFill>
                  <a:schemeClr val="tx1">
                    <a:lumMod val="50000"/>
                    <a:lumOff val="50000"/>
                  </a:schemeClr>
                </a:solidFill>
              </a:rPr>
              <a:t>Exemple : Point de vue de l'utilisateur (partie 2 : retour d'information global)</a:t>
            </a:r>
          </a:p>
        </p:txBody>
      </p:sp>
      <p:sp>
        <p:nvSpPr>
          <p:cNvPr id="11" name="Rechteck 10">
            <a:extLst>
              <a:ext uri="{FF2B5EF4-FFF2-40B4-BE49-F238E27FC236}">
                <a16:creationId xmlns:a16="http://schemas.microsoft.com/office/drawing/2014/main" id="{1E5DC09C-8B1C-7C3F-FDE6-3A10B163DA71}"/>
              </a:ext>
            </a:extLst>
          </p:cNvPr>
          <p:cNvSpPr/>
          <p:nvPr/>
        </p:nvSpPr>
        <p:spPr>
          <a:xfrm>
            <a:off x="1246909" y="1537855"/>
            <a:ext cx="6452755" cy="279515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Rétroaction globale de l'évaluateur à l'utilisateur</a:t>
            </a:r>
          </a:p>
          <a:p>
            <a:pPr algn="ctr"/>
            <a:r>
              <a:rPr lang="en-GB" i="1" dirty="0"/>
              <a:t>- les impressions positives et négatives</a:t>
            </a:r>
          </a:p>
        </p:txBody>
      </p:sp>
    </p:spTree>
    <p:extLst>
      <p:ext uri="{BB962C8B-B14F-4D97-AF65-F5344CB8AC3E}">
        <p14:creationId xmlns:p14="http://schemas.microsoft.com/office/powerpoint/2010/main" val="42067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Évaluation des matériaux</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8148215"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08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843397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p:txBody>
          <a:bodyPr vert="horz"/>
          <a:lstStyle/>
          <a:p>
            <a:r>
              <a:rPr lang="en-GB" dirty="0"/>
              <a:t>1. Téléchargement du matériel</a:t>
            </a:r>
          </a:p>
        </p:txBody>
      </p:sp>
      <p:sp>
        <p:nvSpPr>
          <p:cNvPr id="3" name="Inhaltsplatzhalter 2">
            <a:extLst>
              <a:ext uri="{FF2B5EF4-FFF2-40B4-BE49-F238E27FC236}">
                <a16:creationId xmlns:a16="http://schemas.microsoft.com/office/drawing/2014/main" id="{FAD0590F-B208-1626-2603-28CA016C7295}"/>
              </a:ext>
            </a:extLst>
          </p:cNvPr>
          <p:cNvSpPr>
            <a:spLocks noGrp="1"/>
          </p:cNvSpPr>
          <p:nvPr>
            <p:ph idx="1"/>
          </p:nvPr>
        </p:nvSpPr>
        <p:spPr/>
        <p:txBody>
          <a:bodyPr/>
          <a:lstStyle/>
          <a:p>
            <a:pPr>
              <a:buFont typeface="Arial" panose="020B0604020202020204" pitchFamily="34" charset="0"/>
              <a:buChar char="•"/>
            </a:pPr>
            <a:r>
              <a:rPr lang="en-GB" dirty="0"/>
              <a:t> Le téléchargement de matériel est lié à l'auto-évaluation de l'outil.</a:t>
            </a:r>
          </a:p>
          <a:p>
            <a:pPr>
              <a:buFont typeface="Arial" panose="020B0604020202020204" pitchFamily="34" charset="0"/>
              <a:buChar char="•"/>
            </a:pPr>
            <a:r>
              <a:rPr lang="en-GB" dirty="0"/>
              <a:t> L'utilisateur va être invité à télécharger les matériaux qu'il a précédemment saisis.</a:t>
            </a:r>
          </a:p>
          <a:p>
            <a:pPr>
              <a:buFont typeface="Arial" panose="020B0604020202020204" pitchFamily="34" charset="0"/>
              <a:buChar char="•"/>
            </a:pPr>
            <a:r>
              <a:rPr lang="en-GB" dirty="0"/>
              <a:t> Les documents téléchargés peuvent ensuite être consultés ou téléchargés par l'évaluateur.</a:t>
            </a:r>
          </a:p>
        </p:txBody>
      </p:sp>
    </p:spTree>
    <p:extLst>
      <p:ext uri="{BB962C8B-B14F-4D97-AF65-F5344CB8AC3E}">
        <p14:creationId xmlns:p14="http://schemas.microsoft.com/office/powerpoint/2010/main" val="27277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2406170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84733460"/>
              </p:ext>
            </p:extLst>
          </p:nvPr>
        </p:nvGraphicFramePr>
        <p:xfrm>
          <a:off x="1097280" y="2192946"/>
          <a:ext cx="9127374" cy="3134555"/>
        </p:xfrm>
        <a:graphic>
          <a:graphicData uri="http://schemas.openxmlformats.org/drawingml/2006/table">
            <a:tbl>
              <a:tblPr firstRow="1" bandRow="1">
                <a:tableStyleId>{5C22544A-7EE6-4342-B048-85BDC9FD1C3A}</a:tableStyleId>
              </a:tblPr>
              <a:tblGrid>
                <a:gridCol w="4381281">
                  <a:extLst>
                    <a:ext uri="{9D8B030D-6E8A-4147-A177-3AD203B41FA5}">
                      <a16:colId xmlns:a16="http://schemas.microsoft.com/office/drawing/2014/main" val="378527794"/>
                    </a:ext>
                  </a:extLst>
                </a:gridCol>
                <a:gridCol w="637535">
                  <a:extLst>
                    <a:ext uri="{9D8B030D-6E8A-4147-A177-3AD203B41FA5}">
                      <a16:colId xmlns:a16="http://schemas.microsoft.com/office/drawing/2014/main" val="2589053697"/>
                    </a:ext>
                  </a:extLst>
                </a:gridCol>
                <a:gridCol w="4108558">
                  <a:extLst>
                    <a:ext uri="{9D8B030D-6E8A-4147-A177-3AD203B41FA5}">
                      <a16:colId xmlns:a16="http://schemas.microsoft.com/office/drawing/2014/main" val="55797610"/>
                    </a:ext>
                  </a:extLst>
                </a:gridCol>
              </a:tblGrid>
              <a:tr h="278183">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1305755">
                <a:tc>
                  <a:txBody>
                    <a:bodyPr/>
                    <a:lstStyle/>
                    <a:p>
                      <a:r>
                        <a:rPr lang="en-GB" dirty="0"/>
                        <a:t>Question (8) : Votre institution dispose-t-elle d'un système de gestion de la qualité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Bouton de téléchargement du système de gestion de la qualité</a:t>
                      </a:r>
                    </a:p>
                    <a:p>
                      <a:endParaRPr lang="en-GB" dirty="0"/>
                    </a:p>
                    <a:p>
                      <a:r>
                        <a:rPr lang="en-GB" dirty="0"/>
                        <a:t>par exemple, l'utilisateur peut télécharger son document QM</a:t>
                      </a:r>
                    </a:p>
                  </a:txBody>
                  <a:tcPr/>
                </a:tc>
                <a:extLst>
                  <a:ext uri="{0D108BD9-81ED-4DB2-BD59-A6C34878D82A}">
                    <a16:rowId xmlns:a16="http://schemas.microsoft.com/office/drawing/2014/main" val="4224333432"/>
                  </a:ext>
                </a:extLst>
              </a:tr>
              <a:tr h="1305755">
                <a:tc>
                  <a:txBody>
                    <a:bodyPr/>
                    <a:lstStyle/>
                    <a:p>
                      <a:r>
                        <a:rPr lang="en-GB" dirty="0"/>
                        <a:t>Question (8.2) : Votre institution dispose-t-elle d'un système de gestion de la qualité conforme à la norme ISO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Bouton de téléchargement du certificat ISO</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4619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370827068"/>
              </p:ext>
            </p:extLst>
          </p:nvPr>
        </p:nvGraphicFramePr>
        <p:xfrm>
          <a:off x="1097280" y="2081993"/>
          <a:ext cx="9174876" cy="2254363"/>
        </p:xfrm>
        <a:graphic>
          <a:graphicData uri="http://schemas.openxmlformats.org/drawingml/2006/table">
            <a:tbl>
              <a:tblPr firstRow="1" bandRow="1">
                <a:tableStyleId>{5C22544A-7EE6-4342-B048-85BDC9FD1C3A}</a:tableStyleId>
              </a:tblPr>
              <a:tblGrid>
                <a:gridCol w="4404083">
                  <a:extLst>
                    <a:ext uri="{9D8B030D-6E8A-4147-A177-3AD203B41FA5}">
                      <a16:colId xmlns:a16="http://schemas.microsoft.com/office/drawing/2014/main" val="378527794"/>
                    </a:ext>
                  </a:extLst>
                </a:gridCol>
                <a:gridCol w="640853">
                  <a:extLst>
                    <a:ext uri="{9D8B030D-6E8A-4147-A177-3AD203B41FA5}">
                      <a16:colId xmlns:a16="http://schemas.microsoft.com/office/drawing/2014/main" val="2589053697"/>
                    </a:ext>
                  </a:extLst>
                </a:gridCol>
                <a:gridCol w="4129940">
                  <a:extLst>
                    <a:ext uri="{9D8B030D-6E8A-4147-A177-3AD203B41FA5}">
                      <a16:colId xmlns:a16="http://schemas.microsoft.com/office/drawing/2014/main" val="55797610"/>
                    </a:ext>
                  </a:extLst>
                </a:gridCol>
              </a:tblGrid>
              <a:tr h="288472">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974203">
                <a:tc>
                  <a:txBody>
                    <a:bodyPr/>
                    <a:lstStyle/>
                    <a:p>
                      <a:r>
                        <a:rPr lang="en-GB" dirty="0"/>
                        <a:t>Question (9) : Les candidatures des employés seront-elles vérifiées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 liste de contrôle pour l'embauche des employés</a:t>
                      </a:r>
                    </a:p>
                  </a:txBody>
                  <a:tcPr/>
                </a:tc>
                <a:extLst>
                  <a:ext uri="{0D108BD9-81ED-4DB2-BD59-A6C34878D82A}">
                    <a16:rowId xmlns:a16="http://schemas.microsoft.com/office/drawing/2014/main" val="4224333432"/>
                  </a:ext>
                </a:extLst>
              </a:tr>
              <a:tr h="838317">
                <a:tc>
                  <a:txBody>
                    <a:bodyPr/>
                    <a:lstStyle/>
                    <a:p>
                      <a:r>
                        <a:rPr lang="en-GB" dirty="0"/>
                        <a:t>Question (11) : Quelles sont les mesures de performance disponibles pour chaque emploi ?</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des indicateurs de performance pour chaque emploi</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19361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689740792"/>
              </p:ext>
            </p:extLst>
          </p:nvPr>
        </p:nvGraphicFramePr>
        <p:xfrm>
          <a:off x="1097280" y="2068023"/>
          <a:ext cx="9317380" cy="2721954"/>
        </p:xfrm>
        <a:graphic>
          <a:graphicData uri="http://schemas.openxmlformats.org/drawingml/2006/table">
            <a:tbl>
              <a:tblPr firstRow="1" bandRow="1">
                <a:tableStyleId>{5C22544A-7EE6-4342-B048-85BDC9FD1C3A}</a:tableStyleId>
              </a:tblPr>
              <a:tblGrid>
                <a:gridCol w="4472487">
                  <a:extLst>
                    <a:ext uri="{9D8B030D-6E8A-4147-A177-3AD203B41FA5}">
                      <a16:colId xmlns:a16="http://schemas.microsoft.com/office/drawing/2014/main" val="378527794"/>
                    </a:ext>
                  </a:extLst>
                </a:gridCol>
                <a:gridCol w="650807">
                  <a:extLst>
                    <a:ext uri="{9D8B030D-6E8A-4147-A177-3AD203B41FA5}">
                      <a16:colId xmlns:a16="http://schemas.microsoft.com/office/drawing/2014/main" val="2589053697"/>
                    </a:ext>
                  </a:extLst>
                </a:gridCol>
                <a:gridCol w="4194086">
                  <a:extLst>
                    <a:ext uri="{9D8B030D-6E8A-4147-A177-3AD203B41FA5}">
                      <a16:colId xmlns:a16="http://schemas.microsoft.com/office/drawing/2014/main" val="55797610"/>
                    </a:ext>
                  </a:extLst>
                </a:gridCol>
              </a:tblGrid>
              <a:tr h="332404">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1317103">
                <a:tc>
                  <a:txBody>
                    <a:bodyPr/>
                    <a:lstStyle/>
                    <a:p>
                      <a:r>
                        <a:rPr lang="en-GB" dirty="0"/>
                        <a:t>Question (12) : Formations et développement continus (formations continues)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des formations continues et du développement (formations permanentes)</a:t>
                      </a:r>
                    </a:p>
                  </a:txBody>
                  <a:tcPr/>
                </a:tc>
                <a:extLst>
                  <a:ext uri="{0D108BD9-81ED-4DB2-BD59-A6C34878D82A}">
                    <a16:rowId xmlns:a16="http://schemas.microsoft.com/office/drawing/2014/main" val="4224333432"/>
                  </a:ext>
                </a:extLst>
              </a:tr>
              <a:tr h="1039091">
                <a:tc>
                  <a:txBody>
                    <a:bodyPr/>
                    <a:lstStyle/>
                    <a:p>
                      <a:r>
                        <a:rPr lang="en-GB" dirty="0"/>
                        <a:t>Question (13) : Évaluations régulières des performances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 fiche d'évaluation des performances</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7063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Téléchargement du matériel</a:t>
            </a:r>
            <a:br>
              <a:rPr lang="en-GB" dirty="0"/>
            </a:br>
            <a:r>
              <a:rPr lang="en-GB" sz="4000" dirty="0">
                <a:solidFill>
                  <a:schemeClr val="tx1">
                    <a:lumMod val="50000"/>
                    <a:lumOff val="50000"/>
                  </a:schemeClr>
                </a:solidFill>
              </a:rPr>
              <a:t>III Accréditation des systèmes/institutions</a:t>
            </a:r>
            <a:br>
              <a:rPr lang="en-GB" sz="4000" dirty="0">
                <a:solidFill>
                  <a:schemeClr val="tx1">
                    <a:lumMod val="50000"/>
                    <a:lumOff val="50000"/>
                  </a:schemeClr>
                </a:solidFill>
              </a:rPr>
            </a:br>
            <a:r>
              <a:rPr lang="en-GB" sz="4000" dirty="0">
                <a:solidFill>
                  <a:schemeClr val="tx1">
                    <a:lumMod val="50000"/>
                    <a:lumOff val="50000"/>
                  </a:schemeClr>
                </a:solidFill>
              </a:rPr>
              <a:t>III.I Critères formels</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35162457"/>
              </p:ext>
            </p:extLst>
          </p:nvPr>
        </p:nvGraphicFramePr>
        <p:xfrm>
          <a:off x="1097280" y="2192946"/>
          <a:ext cx="9341130" cy="2929772"/>
        </p:xfrm>
        <a:graphic>
          <a:graphicData uri="http://schemas.openxmlformats.org/drawingml/2006/table">
            <a:tbl>
              <a:tblPr firstRow="1" bandRow="1">
                <a:tableStyleId>{5C22544A-7EE6-4342-B048-85BDC9FD1C3A}</a:tableStyleId>
              </a:tblPr>
              <a:tblGrid>
                <a:gridCol w="4483887">
                  <a:extLst>
                    <a:ext uri="{9D8B030D-6E8A-4147-A177-3AD203B41FA5}">
                      <a16:colId xmlns:a16="http://schemas.microsoft.com/office/drawing/2014/main" val="378527794"/>
                    </a:ext>
                  </a:extLst>
                </a:gridCol>
                <a:gridCol w="652466">
                  <a:extLst>
                    <a:ext uri="{9D8B030D-6E8A-4147-A177-3AD203B41FA5}">
                      <a16:colId xmlns:a16="http://schemas.microsoft.com/office/drawing/2014/main" val="2589053697"/>
                    </a:ext>
                  </a:extLst>
                </a:gridCol>
                <a:gridCol w="4204777">
                  <a:extLst>
                    <a:ext uri="{9D8B030D-6E8A-4147-A177-3AD203B41FA5}">
                      <a16:colId xmlns:a16="http://schemas.microsoft.com/office/drawing/2014/main" val="55797610"/>
                    </a:ext>
                  </a:extLst>
                </a:gridCol>
              </a:tblGrid>
              <a:tr h="379291">
                <a:tc>
                  <a:txBody>
                    <a:bodyPr/>
                    <a:lstStyle/>
                    <a:p>
                      <a:r>
                        <a:rPr lang="en-GB" dirty="0"/>
                        <a:t>Auto-évaluation</a:t>
                      </a:r>
                    </a:p>
                  </a:txBody>
                  <a:tcPr/>
                </a:tc>
                <a:tc>
                  <a:txBody>
                    <a:bodyPr/>
                    <a:lstStyle/>
                    <a:p>
                      <a:endParaRPr lang="en-GB" dirty="0"/>
                    </a:p>
                  </a:txBody>
                  <a:tcPr/>
                </a:tc>
                <a:tc>
                  <a:txBody>
                    <a:bodyPr/>
                    <a:lstStyle/>
                    <a:p>
                      <a:r>
                        <a:rPr lang="en-GB" dirty="0"/>
                        <a:t>Téléchargement du matériel</a:t>
                      </a:r>
                    </a:p>
                  </a:txBody>
                  <a:tcPr/>
                </a:tc>
                <a:extLst>
                  <a:ext uri="{0D108BD9-81ED-4DB2-BD59-A6C34878D82A}">
                    <a16:rowId xmlns:a16="http://schemas.microsoft.com/office/drawing/2014/main" val="2745617718"/>
                  </a:ext>
                </a:extLst>
              </a:tr>
              <a:tr h="711290">
                <a:tc>
                  <a:txBody>
                    <a:bodyPr/>
                    <a:lstStyle/>
                    <a:p>
                      <a:r>
                        <a:rPr lang="en-GB" dirty="0"/>
                        <a:t>Question (14) : Retour d'information des employés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 fiche d'évaluation de l'employé</a:t>
                      </a:r>
                    </a:p>
                  </a:txBody>
                  <a:tcPr/>
                </a:tc>
                <a:extLst>
                  <a:ext uri="{0D108BD9-81ED-4DB2-BD59-A6C34878D82A}">
                    <a16:rowId xmlns:a16="http://schemas.microsoft.com/office/drawing/2014/main" val="4224333432"/>
                  </a:ext>
                </a:extLst>
              </a:tr>
              <a:tr h="924791">
                <a:tc>
                  <a:txBody>
                    <a:bodyPr/>
                    <a:lstStyle/>
                    <a:p>
                      <a:r>
                        <a:rPr lang="en-GB" dirty="0"/>
                        <a:t>Question (15) : Entretien d'évaluation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de la fiche/structure d'entretien d'évaluation</a:t>
                      </a:r>
                    </a:p>
                  </a:txBody>
                  <a:tcPr/>
                </a:tc>
                <a:extLst>
                  <a:ext uri="{0D108BD9-81ED-4DB2-BD59-A6C34878D82A}">
                    <a16:rowId xmlns:a16="http://schemas.microsoft.com/office/drawing/2014/main" val="1919706264"/>
                  </a:ext>
                </a:extLst>
              </a:tr>
              <a:tr h="852055">
                <a:tc>
                  <a:txBody>
                    <a:bodyPr/>
                    <a:lstStyle/>
                    <a:p>
                      <a:r>
                        <a:rPr lang="en-GB" dirty="0"/>
                        <a:t>Question (17) : Formation du personnel</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Téléchargement d'une vue d'ensemble de tous les types d'offres de formation du personnel</a:t>
                      </a:r>
                    </a:p>
                  </a:txBody>
                  <a:tcPr/>
                </a:tc>
                <a:extLst>
                  <a:ext uri="{0D108BD9-81ED-4DB2-BD59-A6C34878D82A}">
                    <a16:rowId xmlns:a16="http://schemas.microsoft.com/office/drawing/2014/main" val="80884623"/>
                  </a:ext>
                </a:extLst>
              </a:tr>
            </a:tbl>
          </a:graphicData>
        </a:graphic>
      </p:graphicFrame>
    </p:spTree>
    <p:extLst>
      <p:ext uri="{BB962C8B-B14F-4D97-AF65-F5344CB8AC3E}">
        <p14:creationId xmlns:p14="http://schemas.microsoft.com/office/powerpoint/2010/main" val="40988233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3757</Words>
  <Application>Microsoft Office PowerPoint</Application>
  <PresentationFormat>Breitbild</PresentationFormat>
  <Paragraphs>538</Paragraphs>
  <Slides>36</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Calibri</vt:lpstr>
      <vt:lpstr>Calibri Light</vt:lpstr>
      <vt:lpstr>Wingdings</vt:lpstr>
      <vt:lpstr>Wingdings 3</vt:lpstr>
      <vt:lpstr>Rückblick</vt:lpstr>
      <vt:lpstr>think-cell Folie</vt:lpstr>
      <vt:lpstr>EU-CERT : Certificats et accréditations européens pour les projets européens</vt:lpstr>
      <vt:lpstr>Évaluation des matériaux</vt:lpstr>
      <vt:lpstr>Évaluation des matériaux</vt:lpstr>
      <vt:lpstr>Évaluation des matériaux</vt:lpstr>
      <vt:lpstr>1. Téléchargement du matériel</vt:lpstr>
      <vt:lpstr>1. Téléchargement du matériel III Accréditation des systèmes/institutions III.I Critères formels</vt:lpstr>
      <vt:lpstr>1. Téléchargement du matériel III Accréditation des systèmes/institutions III.I Critères formels</vt:lpstr>
      <vt:lpstr>1. Téléchargement du matériel III Accréditation des systèmes/institutions III.I Critères formels</vt:lpstr>
      <vt:lpstr>1. Téléchargement du matériel III Accréditation des systèmes/institutions III.I Critères formels</vt:lpstr>
      <vt:lpstr>1. Téléchargement du matériel III Accréditation des systèmes/institutions III.I Critères formels</vt:lpstr>
      <vt:lpstr>1. Téléchargement du matériel III Accréditation des systèmes/institutions III.I Critères formels</vt:lpstr>
      <vt:lpstr>1. Téléchargement du matériel III Accréditation des systèmes/institutions III.II Critères liés au sujet ou au contenu</vt:lpstr>
      <vt:lpstr>1. Téléchargement du matériel III Accréditation des systèmes/institutions III.II Critères liés au sujet ou au contenu</vt:lpstr>
      <vt:lpstr>1. Téléchargement du matériel III Accréditation des systèmes/institutions III.II Critères liés au sujet ou au contenu</vt:lpstr>
      <vt:lpstr>1. Téléchargement du matériel IV Accréditation des produits, du matériel, des REL et des cours IV.I Critères formels</vt:lpstr>
      <vt:lpstr>1. Téléchargement du matériel IV Accréditation des produits, du matériel, des REL et des cours IV.I Critères formels</vt:lpstr>
      <vt:lpstr>1. Téléchargement du matériel IV Accréditation des produits, du matériel, des REL et des cours IV.I Critères formels</vt:lpstr>
      <vt:lpstr>1. Téléchargement du matériel IV Accréditation des produits, du matériel, des REL et des cours IV.I Critères formels</vt:lpstr>
      <vt:lpstr>1. Téléchargement du matériel IV Accréditation des produits, du matériel, des REL et des cours IV.I Critères formels</vt:lpstr>
      <vt:lpstr>1. Téléchargement du matériel IV Accréditation des produits, du matériel, des REL et des cours IV.I Critères formels</vt:lpstr>
      <vt:lpstr>1. Téléchargement du matériel IV Accréditation des produits, du matériel, des REL et des cours IV.II Critères liés à la matière ou au contenu</vt:lpstr>
      <vt:lpstr>1. Téléchargement du matériel IV Accréditation des produits, des matériels, des REL et des cours IV.II Critères liés à la matière ou au contenu</vt:lpstr>
      <vt:lpstr>1. Téléchargement du matériel IV Accréditation des produits, du matériel, des REL et des cours IV.II Critères liés à la matière ou au contenu</vt:lpstr>
      <vt:lpstr>1. Téléchargement du matériel IV Accréditation des produits, du matériel, des REL et des cours IV.II Critères liés à la matière ou au contenu</vt:lpstr>
      <vt:lpstr>1. Téléchargement du matériel Exemple</vt:lpstr>
      <vt:lpstr>1. Téléchargement du matériel Exemple</vt:lpstr>
      <vt:lpstr>Évaluation des matériaux</vt:lpstr>
      <vt:lpstr>2. Mission d'expert Exemple d'affectation d'un expert</vt:lpstr>
      <vt:lpstr>2. Mission d'expert Exemple d'affectation d'un expert</vt:lpstr>
      <vt:lpstr>Évaluation des matériaux</vt:lpstr>
      <vt:lpstr>3. Analyse d'expert Exemple de l'analyse d'un expert</vt:lpstr>
      <vt:lpstr>Évaluation des matériaux</vt:lpstr>
      <vt:lpstr>4. Rétroaction des experts Exemple</vt:lpstr>
      <vt:lpstr>4. Rétroaction des experts Exemple : Point de vue de l'évaluateur</vt:lpstr>
      <vt:lpstr>4. Rétroaction des experts Exemple : Point de vue de l'utilisateur (retour d'information sur chaque élément)</vt:lpstr>
      <vt:lpstr>4. Rétroaction des experts Exemple : Point de vue de l'utilisateur (partie 2 : retour d'information global)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keywords>, docId:51E18A28C39F940614FBFDEE63BD8EB2</cp:keywords>
  <cp:lastModifiedBy>Helene Maja Lindenthal</cp:lastModifiedBy>
  <cp:revision>58</cp:revision>
  <dcterms:created xsi:type="dcterms:W3CDTF">2023-10-31T14:07:34Z</dcterms:created>
  <dcterms:modified xsi:type="dcterms:W3CDTF">2024-07-05T10:18:20Z</dcterms:modified>
</cp:coreProperties>
</file>