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9" r:id="rId2"/>
    <p:sldId id="436" r:id="rId3"/>
    <p:sldId id="430" r:id="rId4"/>
    <p:sldId id="475" r:id="rId5"/>
    <p:sldId id="437" r:id="rId6"/>
    <p:sldId id="441" r:id="rId7"/>
    <p:sldId id="463" r:id="rId8"/>
    <p:sldId id="464" r:id="rId9"/>
    <p:sldId id="465" r:id="rId10"/>
    <p:sldId id="462" r:id="rId11"/>
    <p:sldId id="467" r:id="rId12"/>
    <p:sldId id="442" r:id="rId13"/>
    <p:sldId id="468" r:id="rId14"/>
    <p:sldId id="469" r:id="rId15"/>
    <p:sldId id="443" r:id="rId16"/>
    <p:sldId id="470" r:id="rId17"/>
    <p:sldId id="471" r:id="rId18"/>
    <p:sldId id="444" r:id="rId19"/>
    <p:sldId id="445" r:id="rId20"/>
    <p:sldId id="446" r:id="rId21"/>
    <p:sldId id="447" r:id="rId22"/>
    <p:sldId id="448" r:id="rId23"/>
    <p:sldId id="474" r:id="rId24"/>
    <p:sldId id="473" r:id="rId25"/>
    <p:sldId id="455" r:id="rId26"/>
    <p:sldId id="453" r:id="rId27"/>
    <p:sldId id="476" r:id="rId28"/>
    <p:sldId id="438" r:id="rId29"/>
    <p:sldId id="454" r:id="rId30"/>
    <p:sldId id="477" r:id="rId31"/>
    <p:sldId id="439" r:id="rId32"/>
    <p:sldId id="478" r:id="rId33"/>
    <p:sldId id="440" r:id="rId34"/>
    <p:sldId id="459" r:id="rId35"/>
    <p:sldId id="460" r:id="rId36"/>
    <p:sldId id="461" r:id="rId37"/>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4" autoAdjust="0"/>
  </p:normalViewPr>
  <p:slideViewPr>
    <p:cSldViewPr snapToGrid="0">
      <p:cViewPr>
        <p:scale>
          <a:sx n="50" d="100"/>
          <a:sy n="50" d="100"/>
        </p:scale>
        <p:origin x="-29" y="50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08/07/2024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‹Nr.›</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a:t>
            </a:fld>
            <a:endParaRPr lang="en-GB"/>
          </a:p>
        </p:txBody>
      </p:sp>
    </p:spTree>
    <p:extLst>
      <p:ext uri="{BB962C8B-B14F-4D97-AF65-F5344CB8AC3E}">
        <p14:creationId xmlns:p14="http://schemas.microsoft.com/office/powerpoint/2010/main" val="126089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4</a:t>
            </a:fld>
            <a:endParaRPr lang="en-GB"/>
          </a:p>
        </p:txBody>
      </p:sp>
    </p:spTree>
    <p:extLst>
      <p:ext uri="{BB962C8B-B14F-4D97-AF65-F5344CB8AC3E}">
        <p14:creationId xmlns:p14="http://schemas.microsoft.com/office/powerpoint/2010/main" val="334345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27</a:t>
            </a:fld>
            <a:endParaRPr lang="en-GB"/>
          </a:p>
        </p:txBody>
      </p:sp>
    </p:spTree>
    <p:extLst>
      <p:ext uri="{BB962C8B-B14F-4D97-AF65-F5344CB8AC3E}">
        <p14:creationId xmlns:p14="http://schemas.microsoft.com/office/powerpoint/2010/main" val="117316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30</a:t>
            </a:fld>
            <a:endParaRPr lang="en-GB"/>
          </a:p>
        </p:txBody>
      </p:sp>
    </p:spTree>
    <p:extLst>
      <p:ext uri="{BB962C8B-B14F-4D97-AF65-F5344CB8AC3E}">
        <p14:creationId xmlns:p14="http://schemas.microsoft.com/office/powerpoint/2010/main" val="233767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32</a:t>
            </a:fld>
            <a:endParaRPr lang="en-GB"/>
          </a:p>
        </p:txBody>
      </p:sp>
    </p:spTree>
    <p:extLst>
      <p:ext uri="{BB962C8B-B14F-4D97-AF65-F5344CB8AC3E}">
        <p14:creationId xmlns:p14="http://schemas.microsoft.com/office/powerpoint/2010/main" val="3200020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08.07.2024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08.07.2024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08.07.2024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08.07.2024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08.07.2024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08.07.2024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08.07.2024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08.07.2024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08.07.2024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08.07.2024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08.07.2024</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 </a:t>
            </a:r>
            <a:r>
              <a:rPr lang="en-US" dirty="0" err="1"/>
              <a:t>Europski</a:t>
            </a:r>
            <a:r>
              <a:rPr lang="en-US" dirty="0"/>
              <a:t> </a:t>
            </a:r>
            <a:r>
              <a:rPr lang="en-US" dirty="0" err="1"/>
              <a:t>certifikati</a:t>
            </a:r>
            <a:r>
              <a:rPr lang="en-US" dirty="0"/>
              <a:t> </a:t>
            </a:r>
            <a:r>
              <a:rPr lang="en-US" dirty="0" err="1"/>
              <a:t>i</a:t>
            </a:r>
            <a:r>
              <a:rPr lang="en-US" dirty="0"/>
              <a:t> </a:t>
            </a:r>
            <a:r>
              <a:rPr lang="en-US" dirty="0" err="1"/>
              <a:t>akreditacija</a:t>
            </a:r>
            <a:r>
              <a:rPr lang="en-US" dirty="0"/>
              <a:t> za </a:t>
            </a:r>
            <a:r>
              <a:rPr lang="en-US" dirty="0" err="1"/>
              <a:t>europske</a:t>
            </a:r>
            <a:r>
              <a:rPr lang="en-US" dirty="0"/>
              <a:t> </a:t>
            </a:r>
            <a:r>
              <a:rPr lang="en-US" dirty="0" err="1"/>
              <a:t>projekte</a:t>
            </a:r>
            <a:endParaRPr lang="en-US" dirty="0"/>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err="1"/>
              <a:t>Poziv</a:t>
            </a:r>
            <a:r>
              <a:rPr lang="en-US" b="1" i="1" dirty="0"/>
              <a:t> </a:t>
            </a:r>
            <a:r>
              <a:rPr lang="en-US" b="1" i="1" dirty="0" err="1"/>
              <a:t>na</a:t>
            </a:r>
            <a:r>
              <a:rPr lang="en-US" b="1" i="1" dirty="0"/>
              <a:t> </a:t>
            </a:r>
            <a:r>
              <a:rPr lang="en-US" b="1" i="1" dirty="0" err="1"/>
              <a:t>broj</a:t>
            </a:r>
            <a:r>
              <a:rPr lang="en-US" b="1" i="1" dirty="0"/>
              <a:t> :</a:t>
            </a:r>
            <a:br>
              <a:rPr lang="en-US" b="1" i="1" dirty="0"/>
            </a:br>
            <a:r>
              <a:rPr lang="fr-FR" dirty="0"/>
              <a:t>2021-1-DE02-KA220-ADU-000033541 </a:t>
            </a:r>
          </a:p>
          <a:p>
            <a:r>
              <a:rPr lang="de-DE" b="1" dirty="0" err="1"/>
              <a:t>Trajanje</a:t>
            </a:r>
            <a:r>
              <a:rPr lang="de-DE" b="1" dirty="0"/>
              <a:t> :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PR2 </a:t>
            </a:r>
            <a:r>
              <a:rPr lang="pl-PL" sz="2800" b="1" dirty="0"/>
              <a:t>Web stranica alata za akreditaciju</a:t>
            </a:r>
            <a:endParaRPr lang="de-DE" sz="2800" b="1" dirty="0"/>
          </a:p>
          <a:p>
            <a:r>
              <a:rPr lang="de-DE" sz="2800" b="1" dirty="0" err="1"/>
              <a:t>Procjena</a:t>
            </a:r>
            <a:r>
              <a:rPr lang="de-DE" sz="2800" b="1" dirty="0"/>
              <a:t> </a:t>
            </a:r>
            <a:r>
              <a:rPr lang="de-DE" sz="2800" b="1" dirty="0" err="1"/>
              <a:t>materijala</a:t>
            </a:r>
            <a:endParaRPr lang="en-US" sz="2000" b="1" dirty="0"/>
          </a:p>
          <a:p>
            <a:r>
              <a:rPr lang="en-US" sz="2000" b="1" dirty="0" err="1"/>
              <a:t>Sveučilište</a:t>
            </a:r>
            <a:r>
              <a:rPr lang="en-US" sz="2000" b="1" dirty="0"/>
              <a:t> u </a:t>
            </a:r>
            <a:r>
              <a:rPr lang="en-US" sz="2000" b="1" dirty="0" err="1"/>
              <a:t>Paderbornu</a:t>
            </a:r>
            <a:endParaRPr lang="pt-PT" sz="2000" dirty="0"/>
          </a:p>
        </p:txBody>
      </p:sp>
      <p:pic>
        <p:nvPicPr>
          <p:cNvPr id="5" name="Grafik 4" descr="Ein Bild, das Schrift, Grafiken, Text, Electric Blue (Farbe) enthält.&#10;&#10;Automatisch generierte Beschreibung">
            <a:extLst>
              <a:ext uri="{FF2B5EF4-FFF2-40B4-BE49-F238E27FC236}">
                <a16:creationId xmlns:a16="http://schemas.microsoft.com/office/drawing/2014/main" id="{27190775-4518-77AB-5E6B-0BD004E10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572" y="4773956"/>
            <a:ext cx="1652155" cy="544112"/>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862801203"/>
              </p:ext>
            </p:extLst>
          </p:nvPr>
        </p:nvGraphicFramePr>
        <p:xfrm>
          <a:off x="1097280" y="2113253"/>
          <a:ext cx="9397537" cy="3687691"/>
        </p:xfrm>
        <a:graphic>
          <a:graphicData uri="http://schemas.openxmlformats.org/drawingml/2006/table">
            <a:tbl>
              <a:tblPr firstRow="1" bandRow="1">
                <a:tableStyleId>{5C22544A-7EE6-4342-B048-85BDC9FD1C3A}</a:tableStyleId>
              </a:tblPr>
              <a:tblGrid>
                <a:gridCol w="4510964">
                  <a:extLst>
                    <a:ext uri="{9D8B030D-6E8A-4147-A177-3AD203B41FA5}">
                      <a16:colId xmlns:a16="http://schemas.microsoft.com/office/drawing/2014/main" val="378527794"/>
                    </a:ext>
                  </a:extLst>
                </a:gridCol>
                <a:gridCol w="656405">
                  <a:extLst>
                    <a:ext uri="{9D8B030D-6E8A-4147-A177-3AD203B41FA5}">
                      <a16:colId xmlns:a16="http://schemas.microsoft.com/office/drawing/2014/main" val="2589053697"/>
                    </a:ext>
                  </a:extLst>
                </a:gridCol>
                <a:gridCol w="4230168">
                  <a:extLst>
                    <a:ext uri="{9D8B030D-6E8A-4147-A177-3AD203B41FA5}">
                      <a16:colId xmlns:a16="http://schemas.microsoft.com/office/drawing/2014/main" val="55797610"/>
                    </a:ext>
                  </a:extLst>
                </a:gridCol>
              </a:tblGrid>
              <a:tr h="152908">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377138">
                <a:tc>
                  <a:txBody>
                    <a:bodyPr/>
                    <a:lstStyle/>
                    <a:p>
                      <a:r>
                        <a:rPr lang="pl-PL" dirty="0"/>
                        <a:t>Pitanje (18): Komunikacija s dionicima – Koje komunikacijske kanale i oblike komunikacije koristite za komunikaciju?</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Veza</a:t>
                      </a:r>
                      <a:r>
                        <a:rPr lang="en-GB" dirty="0"/>
                        <a:t> </a:t>
                      </a:r>
                      <a:r>
                        <a:rPr lang="en-GB" dirty="0" err="1"/>
                        <a:t>na</a:t>
                      </a:r>
                      <a:r>
                        <a:rPr lang="en-GB" dirty="0"/>
                        <a:t> (</a:t>
                      </a:r>
                      <a:r>
                        <a:rPr lang="en-GB" dirty="0" err="1"/>
                        <a:t>ako</a:t>
                      </a:r>
                      <a:r>
                        <a:rPr lang="en-GB" dirty="0"/>
                        <a:t> </a:t>
                      </a:r>
                      <a:r>
                        <a:rPr lang="en-GB" dirty="0" err="1"/>
                        <a:t>korisnik</a:t>
                      </a:r>
                      <a:r>
                        <a:rPr lang="en-GB" dirty="0"/>
                        <a:t> </a:t>
                      </a:r>
                      <a:r>
                        <a:rPr lang="en-GB" dirty="0" err="1"/>
                        <a:t>odabere</a:t>
                      </a:r>
                      <a:r>
                        <a:rPr lang="en-GB" dirty="0"/>
                        <a:t>)</a:t>
                      </a:r>
                    </a:p>
                    <a:p>
                      <a:r>
                        <a:rPr lang="en-GB" dirty="0"/>
                        <a:t>- Web </a:t>
                      </a:r>
                      <a:r>
                        <a:rPr lang="en-GB" dirty="0" err="1"/>
                        <a:t>stranica</a:t>
                      </a:r>
                      <a:r>
                        <a:rPr lang="en-GB" dirty="0"/>
                        <a:t> </a:t>
                      </a:r>
                      <a:r>
                        <a:rPr lang="en-GB" dirty="0" err="1"/>
                        <a:t>ustanove</a:t>
                      </a:r>
                      <a:endParaRPr lang="en-GB" dirty="0"/>
                    </a:p>
                    <a:p>
                      <a:r>
                        <a:rPr lang="en-GB" dirty="0"/>
                        <a:t>- Blog </a:t>
                      </a:r>
                      <a:r>
                        <a:rPr lang="en-GB" dirty="0" err="1"/>
                        <a:t>ustanove</a:t>
                      </a:r>
                      <a:endParaRPr lang="en-GB" dirty="0"/>
                    </a:p>
                    <a:p>
                      <a:r>
                        <a:rPr lang="en-GB" dirty="0"/>
                        <a:t>- </a:t>
                      </a:r>
                      <a:r>
                        <a:rPr lang="en-GB" dirty="0" err="1"/>
                        <a:t>Glasilo</a:t>
                      </a:r>
                      <a:r>
                        <a:rPr lang="en-GB" dirty="0"/>
                        <a:t> </a:t>
                      </a:r>
                      <a:r>
                        <a:rPr lang="en-GB" dirty="0" err="1"/>
                        <a:t>ustanove</a:t>
                      </a:r>
                      <a:endParaRPr lang="en-GB" dirty="0"/>
                    </a:p>
                    <a:p>
                      <a:r>
                        <a:rPr lang="en-GB" dirty="0"/>
                        <a:t>- </a:t>
                      </a:r>
                      <a:r>
                        <a:rPr lang="en-GB" dirty="0" err="1"/>
                        <a:t>itd</a:t>
                      </a:r>
                      <a:r>
                        <a:rPr lang="en-GB" dirty="0"/>
                        <a:t>.</a:t>
                      </a:r>
                    </a:p>
                  </a:txBody>
                  <a:tcPr/>
                </a:tc>
                <a:extLst>
                  <a:ext uri="{0D108BD9-81ED-4DB2-BD59-A6C34878D82A}">
                    <a16:rowId xmlns:a16="http://schemas.microsoft.com/office/drawing/2014/main" val="4224333432"/>
                  </a:ext>
                </a:extLst>
              </a:tr>
              <a:tr h="1858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Pitanje</a:t>
                      </a:r>
                      <a:r>
                        <a:rPr lang="en-GB" dirty="0"/>
                        <a:t> (19): </a:t>
                      </a:r>
                      <a:r>
                        <a:rPr lang="en-GB" dirty="0" err="1"/>
                        <a:t>Računi</a:t>
                      </a:r>
                      <a:r>
                        <a:rPr lang="en-GB" dirty="0"/>
                        <a:t> </a:t>
                      </a:r>
                      <a:r>
                        <a:rPr lang="en-GB" dirty="0" err="1"/>
                        <a:t>na</a:t>
                      </a:r>
                      <a:r>
                        <a:rPr lang="en-GB" dirty="0"/>
                        <a:t> </a:t>
                      </a:r>
                      <a:r>
                        <a:rPr lang="en-GB" dirty="0" err="1"/>
                        <a:t>društvenim</a:t>
                      </a:r>
                      <a:r>
                        <a:rPr lang="en-GB" dirty="0"/>
                        <a:t> </a:t>
                      </a:r>
                      <a:r>
                        <a:rPr lang="en-GB" dirty="0" err="1"/>
                        <a:t>mrežama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Veza</a:t>
                      </a:r>
                      <a:r>
                        <a:rPr lang="en-GB" dirty="0"/>
                        <a:t> </a:t>
                      </a:r>
                      <a:r>
                        <a:rPr lang="en-GB" dirty="0" err="1"/>
                        <a:t>na</a:t>
                      </a:r>
                      <a:r>
                        <a:rPr lang="en-GB" dirty="0"/>
                        <a:t> (</a:t>
                      </a:r>
                      <a:r>
                        <a:rPr lang="en-GB" dirty="0" err="1"/>
                        <a:t>ako</a:t>
                      </a:r>
                      <a:r>
                        <a:rPr lang="en-GB" dirty="0"/>
                        <a:t> </a:t>
                      </a:r>
                      <a:r>
                        <a:rPr lang="en-GB" dirty="0" err="1"/>
                        <a:t>odabere</a:t>
                      </a:r>
                      <a:r>
                        <a:rPr lang="en-GB" dirty="0"/>
                        <a:t> </a:t>
                      </a:r>
                      <a:r>
                        <a:rPr lang="en-GB" dirty="0" err="1"/>
                        <a:t>korisnik</a:t>
                      </a:r>
                      <a:r>
                        <a:rPr lang="en-GB" dirty="0"/>
                        <a:t>)</a:t>
                      </a:r>
                    </a:p>
                    <a:p>
                      <a:r>
                        <a:rPr lang="en-GB" dirty="0"/>
                        <a:t>- Facebook</a:t>
                      </a:r>
                    </a:p>
                    <a:p>
                      <a:r>
                        <a:rPr lang="en-GB" dirty="0"/>
                        <a:t>- Instagram</a:t>
                      </a:r>
                    </a:p>
                    <a:p>
                      <a:r>
                        <a:rPr lang="en-GB" dirty="0"/>
                        <a:t>- LinkedIn</a:t>
                      </a:r>
                    </a:p>
                    <a:p>
                      <a:r>
                        <a:rPr lang="en-GB" dirty="0"/>
                        <a:t>- Twitter</a:t>
                      </a:r>
                    </a:p>
                    <a:p>
                      <a:r>
                        <a:rPr lang="en-GB" dirty="0"/>
                        <a:t>- </a:t>
                      </a:r>
                      <a:r>
                        <a:rPr lang="en-GB" dirty="0" err="1"/>
                        <a:t>itd</a:t>
                      </a:r>
                      <a:r>
                        <a:rPr lang="en-GB" dirty="0"/>
                        <a:t>.</a:t>
                      </a:r>
                    </a:p>
                  </a:txBody>
                  <a:tcPr/>
                </a:tc>
                <a:extLst>
                  <a:ext uri="{0D108BD9-81ED-4DB2-BD59-A6C34878D82A}">
                    <a16:rowId xmlns:a16="http://schemas.microsoft.com/office/drawing/2014/main" val="2720972743"/>
                  </a:ext>
                </a:extLst>
              </a:tr>
            </a:tbl>
          </a:graphicData>
        </a:graphic>
      </p:graphicFrame>
      <p:sp>
        <p:nvSpPr>
          <p:cNvPr id="7" name="Titel 1">
            <a:extLst>
              <a:ext uri="{FF2B5EF4-FFF2-40B4-BE49-F238E27FC236}">
                <a16:creationId xmlns:a16="http://schemas.microsoft.com/office/drawing/2014/main" id="{12B86EBD-7043-EEB0-0558-DB23A737C985}"/>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233635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876748394"/>
              </p:ext>
            </p:extLst>
          </p:nvPr>
        </p:nvGraphicFramePr>
        <p:xfrm>
          <a:off x="1097280" y="2192946"/>
          <a:ext cx="8830491" cy="1121754"/>
        </p:xfrm>
        <a:graphic>
          <a:graphicData uri="http://schemas.openxmlformats.org/drawingml/2006/table">
            <a:tbl>
              <a:tblPr firstRow="1" bandRow="1">
                <a:tableStyleId>{5C22544A-7EE6-4342-B048-85BDC9FD1C3A}</a:tableStyleId>
              </a:tblPr>
              <a:tblGrid>
                <a:gridCol w="4238773">
                  <a:extLst>
                    <a:ext uri="{9D8B030D-6E8A-4147-A177-3AD203B41FA5}">
                      <a16:colId xmlns:a16="http://schemas.microsoft.com/office/drawing/2014/main" val="378527794"/>
                    </a:ext>
                  </a:extLst>
                </a:gridCol>
                <a:gridCol w="616798">
                  <a:extLst>
                    <a:ext uri="{9D8B030D-6E8A-4147-A177-3AD203B41FA5}">
                      <a16:colId xmlns:a16="http://schemas.microsoft.com/office/drawing/2014/main" val="2589053697"/>
                    </a:ext>
                  </a:extLst>
                </a:gridCol>
                <a:gridCol w="3974920">
                  <a:extLst>
                    <a:ext uri="{9D8B030D-6E8A-4147-A177-3AD203B41FA5}">
                      <a16:colId xmlns:a16="http://schemas.microsoft.com/office/drawing/2014/main" val="55797610"/>
                    </a:ext>
                  </a:extLst>
                </a:gridCol>
              </a:tblGrid>
              <a:tr h="306833">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755994">
                <a:tc>
                  <a:txBody>
                    <a:bodyPr/>
                    <a:lstStyle/>
                    <a:p>
                      <a:r>
                        <a:rPr lang="pl-PL" dirty="0"/>
                        <a:t>Pitanje (20): Ostali komunikacijski kanali</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odabranog</a:t>
                      </a:r>
                      <a:r>
                        <a:rPr lang="en-GB" dirty="0"/>
                        <a:t> </a:t>
                      </a:r>
                      <a:r>
                        <a:rPr lang="en-GB" dirty="0" err="1"/>
                        <a:t>komunikacijskog</a:t>
                      </a:r>
                      <a:r>
                        <a:rPr lang="en-GB" dirty="0"/>
                        <a:t> </a:t>
                      </a:r>
                      <a:r>
                        <a:rPr lang="en-GB" dirty="0" err="1"/>
                        <a:t>kanala</a:t>
                      </a:r>
                      <a:endParaRPr lang="en-GB" dirty="0"/>
                    </a:p>
                  </a:txBody>
                  <a:tcPr/>
                </a:tc>
                <a:extLst>
                  <a:ext uri="{0D108BD9-81ED-4DB2-BD59-A6C34878D82A}">
                    <a16:rowId xmlns:a16="http://schemas.microsoft.com/office/drawing/2014/main" val="4224333432"/>
                  </a:ext>
                </a:extLst>
              </a:tr>
            </a:tbl>
          </a:graphicData>
        </a:graphic>
      </p:graphicFrame>
      <p:sp>
        <p:nvSpPr>
          <p:cNvPr id="7" name="Titel 1">
            <a:extLst>
              <a:ext uri="{FF2B5EF4-FFF2-40B4-BE49-F238E27FC236}">
                <a16:creationId xmlns:a16="http://schemas.microsoft.com/office/drawing/2014/main" id="{244D24C0-FE24-C185-8A44-7BEFFB598BF0}"/>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6224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93265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832980586"/>
              </p:ext>
            </p:extLst>
          </p:nvPr>
        </p:nvGraphicFramePr>
        <p:xfrm>
          <a:off x="1097280" y="1693718"/>
          <a:ext cx="10058399" cy="4225434"/>
        </p:xfrm>
        <a:graphic>
          <a:graphicData uri="http://schemas.openxmlformats.org/drawingml/2006/table">
            <a:tbl>
              <a:tblPr firstRow="1" bandRow="1">
                <a:tableStyleId>{5C22544A-7EE6-4342-B048-85BDC9FD1C3A}</a:tableStyleId>
              </a:tblPr>
              <a:tblGrid>
                <a:gridCol w="4518087">
                  <a:extLst>
                    <a:ext uri="{9D8B030D-6E8A-4147-A177-3AD203B41FA5}">
                      <a16:colId xmlns:a16="http://schemas.microsoft.com/office/drawing/2014/main" val="378527794"/>
                    </a:ext>
                  </a:extLst>
                </a:gridCol>
                <a:gridCol w="583551">
                  <a:extLst>
                    <a:ext uri="{9D8B030D-6E8A-4147-A177-3AD203B41FA5}">
                      <a16:colId xmlns:a16="http://schemas.microsoft.com/office/drawing/2014/main" val="2220772163"/>
                    </a:ext>
                  </a:extLst>
                </a:gridCol>
                <a:gridCol w="4956761">
                  <a:extLst>
                    <a:ext uri="{9D8B030D-6E8A-4147-A177-3AD203B41FA5}">
                      <a16:colId xmlns:a16="http://schemas.microsoft.com/office/drawing/2014/main" val="1103647137"/>
                    </a:ext>
                  </a:extLst>
                </a:gridCol>
              </a:tblGrid>
              <a:tr h="344619">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120011">
                <a:tc>
                  <a:txBody>
                    <a:bodyPr/>
                    <a:lstStyle/>
                    <a:p>
                      <a:r>
                        <a:rPr lang="en-GB" dirty="0" err="1"/>
                        <a:t>Pitanje</a:t>
                      </a:r>
                      <a:r>
                        <a:rPr lang="en-GB" dirty="0"/>
                        <a:t> (21): </a:t>
                      </a:r>
                      <a:r>
                        <a:rPr lang="en-GB" dirty="0" err="1"/>
                        <a:t>Standardizirani</a:t>
                      </a:r>
                      <a:r>
                        <a:rPr lang="en-GB" dirty="0"/>
                        <a:t> </a:t>
                      </a:r>
                      <a:r>
                        <a:rPr lang="en-GB" dirty="0" err="1"/>
                        <a:t>proces</a:t>
                      </a:r>
                      <a:r>
                        <a:rPr lang="en-GB" dirty="0"/>
                        <a:t> </a:t>
                      </a:r>
                      <a:r>
                        <a:rPr lang="en-GB" dirty="0" err="1"/>
                        <a:t>odlučivanja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Učitavanje</a:t>
                      </a:r>
                      <a:r>
                        <a:rPr lang="en-GB" dirty="0"/>
                        <a:t> </a:t>
                      </a:r>
                      <a:r>
                        <a:rPr lang="en-GB" dirty="0" err="1"/>
                        <a:t>standardiziranog</a:t>
                      </a:r>
                      <a:r>
                        <a:rPr lang="en-GB" dirty="0"/>
                        <a:t> </a:t>
                      </a:r>
                      <a:r>
                        <a:rPr lang="en-GB" dirty="0" err="1"/>
                        <a:t>dokumenta</a:t>
                      </a:r>
                      <a:r>
                        <a:rPr lang="en-GB" dirty="0"/>
                        <a:t> </a:t>
                      </a:r>
                      <a:r>
                        <a:rPr lang="en-GB" dirty="0" err="1"/>
                        <a:t>procesa</a:t>
                      </a:r>
                      <a:r>
                        <a:rPr lang="en-GB" dirty="0"/>
                        <a:t> </a:t>
                      </a:r>
                      <a:r>
                        <a:rPr lang="en-GB" dirty="0" err="1"/>
                        <a:t>donošenja</a:t>
                      </a:r>
                      <a:r>
                        <a:rPr lang="en-GB" dirty="0"/>
                        <a:t> </a:t>
                      </a:r>
                      <a:r>
                        <a:rPr lang="en-GB" dirty="0" err="1"/>
                        <a:t>odluka</a:t>
                      </a:r>
                      <a:endParaRPr lang="en-GB" dirty="0"/>
                    </a:p>
                  </a:txBody>
                  <a:tcPr/>
                </a:tc>
                <a:extLst>
                  <a:ext uri="{0D108BD9-81ED-4DB2-BD59-A6C34878D82A}">
                    <a16:rowId xmlns:a16="http://schemas.microsoft.com/office/drawing/2014/main" val="4224333432"/>
                  </a:ext>
                </a:extLst>
              </a:tr>
              <a:tr h="861547">
                <a:tc>
                  <a:txBody>
                    <a:bodyPr/>
                    <a:lstStyle/>
                    <a:p>
                      <a:r>
                        <a:rPr lang="en-GB" dirty="0" err="1"/>
                        <a:t>Pitanje</a:t>
                      </a:r>
                      <a:r>
                        <a:rPr lang="en-GB" dirty="0"/>
                        <a:t> (22): </a:t>
                      </a:r>
                      <a:r>
                        <a:rPr lang="en-GB" dirty="0" err="1"/>
                        <a:t>Ocjena</a:t>
                      </a:r>
                      <a:r>
                        <a:rPr lang="en-GB" dirty="0"/>
                        <a:t> </a:t>
                      </a:r>
                      <a:r>
                        <a:rPr lang="en-GB" dirty="0" err="1"/>
                        <a:t>kvalitete</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Prijenos</a:t>
                      </a:r>
                      <a:r>
                        <a:rPr lang="en-GB" dirty="0"/>
                        <a:t> </a:t>
                      </a:r>
                      <a:r>
                        <a:rPr lang="en-GB" dirty="0" err="1"/>
                        <a:t>dokumenta</a:t>
                      </a:r>
                      <a:r>
                        <a:rPr lang="en-GB" dirty="0"/>
                        <a:t> o </a:t>
                      </a:r>
                      <a:r>
                        <a:rPr lang="en-GB" dirty="0" err="1"/>
                        <a:t>ocjeni</a:t>
                      </a:r>
                      <a:r>
                        <a:rPr lang="en-GB" dirty="0"/>
                        <a:t> </a:t>
                      </a:r>
                      <a:r>
                        <a:rPr lang="en-GB" dirty="0" err="1"/>
                        <a:t>kvalitete</a:t>
                      </a:r>
                      <a:r>
                        <a:rPr lang="en-GB" dirty="0"/>
                        <a:t>, </a:t>
                      </a:r>
                      <a:r>
                        <a:rPr lang="en-GB" dirty="0" err="1"/>
                        <a:t>institucionalne</a:t>
                      </a:r>
                      <a:r>
                        <a:rPr lang="en-GB" dirty="0"/>
                        <a:t> </a:t>
                      </a:r>
                      <a:r>
                        <a:rPr lang="en-GB" dirty="0" err="1"/>
                        <a:t>politike</a:t>
                      </a:r>
                      <a:endParaRPr lang="en-GB" dirty="0"/>
                    </a:p>
                  </a:txBody>
                  <a:tcPr/>
                </a:tc>
                <a:extLst>
                  <a:ext uri="{0D108BD9-81ED-4DB2-BD59-A6C34878D82A}">
                    <a16:rowId xmlns:a16="http://schemas.microsoft.com/office/drawing/2014/main" val="4277190436"/>
                  </a:ext>
                </a:extLst>
              </a:tr>
              <a:tr h="861547">
                <a:tc>
                  <a:txBody>
                    <a:bodyPr/>
                    <a:lstStyle/>
                    <a:p>
                      <a:r>
                        <a:rPr lang="en-GB" dirty="0" err="1"/>
                        <a:t>Pitanje</a:t>
                      </a:r>
                      <a:r>
                        <a:rPr lang="en-GB" dirty="0"/>
                        <a:t> (23): </a:t>
                      </a:r>
                      <a:r>
                        <a:rPr lang="en-GB" dirty="0" err="1"/>
                        <a:t>Raspodjela</a:t>
                      </a:r>
                      <a:r>
                        <a:rPr lang="en-GB" dirty="0"/>
                        <a:t> </a:t>
                      </a:r>
                      <a:r>
                        <a:rPr lang="en-GB" dirty="0" err="1"/>
                        <a:t>resursa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poslovnog</a:t>
                      </a:r>
                      <a:r>
                        <a:rPr lang="en-GB" dirty="0"/>
                        <a:t> plana</a:t>
                      </a:r>
                    </a:p>
                  </a:txBody>
                  <a:tcPr/>
                </a:tc>
                <a:extLst>
                  <a:ext uri="{0D108BD9-81ED-4DB2-BD59-A6C34878D82A}">
                    <a16:rowId xmlns:a16="http://schemas.microsoft.com/office/drawing/2014/main" val="803648250"/>
                  </a:ext>
                </a:extLst>
              </a:tr>
              <a:tr h="1016569">
                <a:tc>
                  <a:txBody>
                    <a:bodyPr/>
                    <a:lstStyle/>
                    <a:p>
                      <a:r>
                        <a:rPr lang="en-GB" dirty="0" err="1"/>
                        <a:t>Pitanje</a:t>
                      </a:r>
                      <a:r>
                        <a:rPr lang="en-GB" dirty="0"/>
                        <a:t> (24): </a:t>
                      </a:r>
                      <a:r>
                        <a:rPr lang="en-GB" dirty="0" err="1"/>
                        <a:t>nastavni</a:t>
                      </a:r>
                      <a:r>
                        <a:rPr lang="en-GB" dirty="0"/>
                        <a:t> plan </a:t>
                      </a:r>
                      <a:r>
                        <a:rPr lang="en-GB" dirty="0" err="1"/>
                        <a:t>i</a:t>
                      </a:r>
                      <a:r>
                        <a:rPr lang="en-GB" dirty="0"/>
                        <a:t> program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nastavnog</a:t>
                      </a:r>
                      <a:r>
                        <a:rPr lang="en-GB" dirty="0"/>
                        <a:t> plana </a:t>
                      </a:r>
                      <a:r>
                        <a:rPr lang="en-GB" dirty="0" err="1"/>
                        <a:t>i</a:t>
                      </a:r>
                      <a:r>
                        <a:rPr lang="en-GB" dirty="0"/>
                        <a:t> </a:t>
                      </a:r>
                      <a:r>
                        <a:rPr lang="en-GB" dirty="0" err="1"/>
                        <a:t>programa</a:t>
                      </a:r>
                      <a:endParaRPr lang="en-GB" dirty="0"/>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36524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956904340"/>
              </p:ext>
            </p:extLst>
          </p:nvPr>
        </p:nvGraphicFramePr>
        <p:xfrm>
          <a:off x="1097280" y="1768996"/>
          <a:ext cx="9341130" cy="3599838"/>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829948">
                <a:tc>
                  <a:txBody>
                    <a:bodyPr/>
                    <a:lstStyle/>
                    <a:p>
                      <a:r>
                        <a:rPr lang="en-GB" dirty="0" err="1"/>
                        <a:t>Pitanje</a:t>
                      </a:r>
                      <a:r>
                        <a:rPr lang="en-GB" dirty="0"/>
                        <a:t> (25): Ima li </a:t>
                      </a:r>
                      <a:r>
                        <a:rPr lang="en-GB" dirty="0" err="1"/>
                        <a:t>vaša</a:t>
                      </a:r>
                      <a:r>
                        <a:rPr lang="en-GB" dirty="0"/>
                        <a:t> </a:t>
                      </a:r>
                      <a:r>
                        <a:rPr lang="en-GB" dirty="0" err="1"/>
                        <a:t>ustanova</a:t>
                      </a:r>
                      <a:r>
                        <a:rPr lang="en-GB" dirty="0"/>
                        <a:t> “</a:t>
                      </a:r>
                      <a:r>
                        <a:rPr lang="en-GB" dirty="0" err="1"/>
                        <a:t>Službu</a:t>
                      </a:r>
                      <a:r>
                        <a:rPr lang="en-GB" dirty="0"/>
                        <a:t> za </a:t>
                      </a:r>
                      <a:r>
                        <a:rPr lang="en-GB" dirty="0" err="1"/>
                        <a:t>podršku</a:t>
                      </a:r>
                      <a:r>
                        <a:rPr lang="en-GB" dirty="0"/>
                        <a:t> </a:t>
                      </a:r>
                      <a:r>
                        <a:rPr lang="en-GB" dirty="0" err="1"/>
                        <a:t>studentima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err="1"/>
                        <a:t>Prijenos</a:t>
                      </a:r>
                      <a:r>
                        <a:rPr lang="en-GB" dirty="0"/>
                        <a:t> </a:t>
                      </a:r>
                      <a:r>
                        <a:rPr lang="en-GB" dirty="0" err="1"/>
                        <a:t>materijala</a:t>
                      </a:r>
                      <a:r>
                        <a:rPr lang="en-GB" dirty="0"/>
                        <a:t> za </a:t>
                      </a:r>
                      <a:r>
                        <a:rPr lang="en-GB" dirty="0" err="1"/>
                        <a:t>podršku</a:t>
                      </a:r>
                      <a:r>
                        <a:rPr lang="en-GB" dirty="0"/>
                        <a:t> </a:t>
                      </a:r>
                      <a:r>
                        <a:rPr lang="en-GB" dirty="0" err="1"/>
                        <a:t>studentima</a:t>
                      </a:r>
                      <a:r>
                        <a:rPr lang="en-GB" dirty="0"/>
                        <a:t>, </a:t>
                      </a:r>
                      <a:r>
                        <a:rPr lang="en-GB" dirty="0" err="1"/>
                        <a:t>veza</a:t>
                      </a:r>
                      <a:r>
                        <a:rPr lang="en-GB" dirty="0"/>
                        <a:t> </a:t>
                      </a:r>
                      <a:r>
                        <a:rPr lang="en-GB" dirty="0" err="1"/>
                        <a:t>na</a:t>
                      </a:r>
                      <a:r>
                        <a:rPr lang="en-GB" dirty="0"/>
                        <a:t> </a:t>
                      </a:r>
                      <a:r>
                        <a:rPr lang="en-GB" dirty="0" err="1"/>
                        <a:t>službu</a:t>
                      </a:r>
                      <a:r>
                        <a:rPr lang="en-GB" dirty="0"/>
                        <a:t> za </a:t>
                      </a:r>
                      <a:r>
                        <a:rPr lang="en-GB" dirty="0" err="1"/>
                        <a:t>podršku</a:t>
                      </a:r>
                      <a:r>
                        <a:rPr lang="en-GB" dirty="0"/>
                        <a:t> </a:t>
                      </a:r>
                      <a:r>
                        <a:rPr lang="en-GB" dirty="0" err="1"/>
                        <a:t>studentima</a:t>
                      </a:r>
                      <a:endParaRPr lang="en-GB" dirty="0"/>
                    </a:p>
                  </a:txBody>
                  <a:tcPr/>
                </a:tc>
                <a:extLst>
                  <a:ext uri="{0D108BD9-81ED-4DB2-BD59-A6C34878D82A}">
                    <a16:rowId xmlns:a16="http://schemas.microsoft.com/office/drawing/2014/main" val="803648250"/>
                  </a:ext>
                </a:extLst>
              </a:tr>
              <a:tr h="430314">
                <a:tc>
                  <a:txBody>
                    <a:bodyPr/>
                    <a:lstStyle/>
                    <a:p>
                      <a:r>
                        <a:rPr lang="en-GB" dirty="0" err="1"/>
                        <a:t>Pitanje</a:t>
                      </a:r>
                      <a:r>
                        <a:rPr lang="en-GB" dirty="0"/>
                        <a:t> (26): </a:t>
                      </a:r>
                      <a:r>
                        <a:rPr lang="en-GB" dirty="0" err="1"/>
                        <a:t>Kvalificirani</a:t>
                      </a:r>
                      <a:r>
                        <a:rPr lang="en-GB" dirty="0"/>
                        <a:t> </a:t>
                      </a:r>
                      <a:r>
                        <a:rPr lang="en-GB" dirty="0" err="1"/>
                        <a:t>instruktori</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potvrda</a:t>
                      </a:r>
                      <a:r>
                        <a:rPr lang="en-GB" dirty="0"/>
                        <a:t> o </a:t>
                      </a:r>
                      <a:r>
                        <a:rPr lang="en-GB" dirty="0" err="1"/>
                        <a:t>bilo</a:t>
                      </a:r>
                      <a:r>
                        <a:rPr lang="en-GB" dirty="0"/>
                        <a:t> </a:t>
                      </a:r>
                      <a:r>
                        <a:rPr lang="en-GB" dirty="0" err="1"/>
                        <a:t>kojoj</a:t>
                      </a:r>
                      <a:r>
                        <a:rPr lang="en-GB" dirty="0"/>
                        <a:t> </a:t>
                      </a:r>
                      <a:r>
                        <a:rPr lang="en-GB" dirty="0" err="1"/>
                        <a:t>obuci</a:t>
                      </a:r>
                      <a:endParaRPr lang="en-GB" dirty="0"/>
                    </a:p>
                  </a:txBody>
                  <a:tcPr/>
                </a:tc>
                <a:extLst>
                  <a:ext uri="{0D108BD9-81ED-4DB2-BD59-A6C34878D82A}">
                    <a16:rowId xmlns:a16="http://schemas.microsoft.com/office/drawing/2014/main" val="466803272"/>
                  </a:ext>
                </a:extLst>
              </a:tr>
              <a:tr h="700644">
                <a:tc>
                  <a:txBody>
                    <a:bodyPr/>
                    <a:lstStyle/>
                    <a:p>
                      <a:r>
                        <a:rPr lang="pl-PL" dirty="0"/>
                        <a:t>Pitanje (27): Radionice za obuku trenera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pregleda</a:t>
                      </a:r>
                      <a:r>
                        <a:rPr lang="en-GB" dirty="0"/>
                        <a:t> </a:t>
                      </a:r>
                      <a:r>
                        <a:rPr lang="en-GB" dirty="0" err="1"/>
                        <a:t>ponuđenih</a:t>
                      </a:r>
                      <a:r>
                        <a:rPr lang="en-GB" dirty="0"/>
                        <a:t> </a:t>
                      </a:r>
                      <a:r>
                        <a:rPr lang="en-GB" dirty="0" err="1"/>
                        <a:t>radionica</a:t>
                      </a:r>
                      <a:r>
                        <a:rPr lang="en-GB" dirty="0"/>
                        <a:t> za </a:t>
                      </a:r>
                      <a:r>
                        <a:rPr lang="en-GB" dirty="0" err="1"/>
                        <a:t>obuku</a:t>
                      </a:r>
                      <a:r>
                        <a:rPr lang="en-GB" dirty="0"/>
                        <a:t> </a:t>
                      </a:r>
                      <a:r>
                        <a:rPr lang="en-GB" dirty="0" err="1"/>
                        <a:t>trenera</a:t>
                      </a:r>
                      <a:r>
                        <a:rPr lang="en-GB" dirty="0"/>
                        <a:t>, </a:t>
                      </a:r>
                      <a:r>
                        <a:rPr lang="en-GB" dirty="0" err="1"/>
                        <a:t>poveznice</a:t>
                      </a:r>
                      <a:endParaRPr lang="en-GB" dirty="0"/>
                    </a:p>
                  </a:txBody>
                  <a:tcPr/>
                </a:tc>
                <a:extLst>
                  <a:ext uri="{0D108BD9-81ED-4DB2-BD59-A6C34878D82A}">
                    <a16:rowId xmlns:a16="http://schemas.microsoft.com/office/drawing/2014/main" val="2954148602"/>
                  </a:ext>
                </a:extLst>
              </a:tr>
              <a:tr h="1078932">
                <a:tc>
                  <a:txBody>
                    <a:bodyPr/>
                    <a:lstStyle/>
                    <a:p>
                      <a:r>
                        <a:rPr lang="it-IT" dirty="0" err="1"/>
                        <a:t>Pitanje</a:t>
                      </a:r>
                      <a:r>
                        <a:rPr lang="it-IT" dirty="0"/>
                        <a:t> (28): Ima li </a:t>
                      </a:r>
                      <a:r>
                        <a:rPr lang="it-IT" dirty="0" err="1"/>
                        <a:t>vaša</a:t>
                      </a:r>
                      <a:r>
                        <a:rPr lang="it-IT" dirty="0"/>
                        <a:t> </a:t>
                      </a:r>
                      <a:r>
                        <a:rPr lang="it-IT" dirty="0" err="1"/>
                        <a:t>ustanova</a:t>
                      </a:r>
                      <a:r>
                        <a:rPr lang="it-IT" dirty="0"/>
                        <a:t> </a:t>
                      </a:r>
                      <a:r>
                        <a:rPr lang="it-IT" dirty="0" err="1"/>
                        <a:t>sustav</a:t>
                      </a:r>
                      <a:r>
                        <a:rPr lang="it-IT" dirty="0"/>
                        <a:t> </a:t>
                      </a:r>
                      <a:r>
                        <a:rPr lang="it-IT" dirty="0" err="1"/>
                        <a:t>povratnih</a:t>
                      </a:r>
                      <a:r>
                        <a:rPr lang="it-IT" dirty="0"/>
                        <a:t> </a:t>
                      </a:r>
                      <a:r>
                        <a:rPr lang="it-IT" dirty="0" err="1"/>
                        <a:t>informacija</a:t>
                      </a:r>
                      <a:r>
                        <a:rPr lang="it-IT" dirty="0"/>
                        <a:t>?</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Učitavanje</a:t>
                      </a:r>
                      <a:r>
                        <a:rPr lang="en-GB" dirty="0"/>
                        <a:t> </a:t>
                      </a:r>
                      <a:r>
                        <a:rPr lang="en-GB" dirty="0" err="1"/>
                        <a:t>sustava</a:t>
                      </a:r>
                      <a:r>
                        <a:rPr lang="en-GB" dirty="0"/>
                        <a:t> </a:t>
                      </a:r>
                      <a:r>
                        <a:rPr lang="en-GB" dirty="0" err="1"/>
                        <a:t>povratnih</a:t>
                      </a:r>
                      <a:r>
                        <a:rPr lang="en-GB" dirty="0"/>
                        <a:t> </a:t>
                      </a:r>
                      <a:r>
                        <a:rPr lang="en-GB" dirty="0" err="1"/>
                        <a:t>informacija</a:t>
                      </a:r>
                      <a:endParaRPr lang="en-GB" dirty="0"/>
                    </a:p>
                    <a:p>
                      <a:r>
                        <a:rPr lang="en-GB" dirty="0"/>
                        <a:t>- </a:t>
                      </a:r>
                      <a:r>
                        <a:rPr lang="en-GB" dirty="0" err="1"/>
                        <a:t>Učitavanje</a:t>
                      </a:r>
                      <a:r>
                        <a:rPr lang="en-GB" dirty="0"/>
                        <a:t> </a:t>
                      </a:r>
                      <a:r>
                        <a:rPr lang="en-GB" dirty="0" err="1"/>
                        <a:t>upitnika</a:t>
                      </a:r>
                      <a:r>
                        <a:rPr lang="en-GB" dirty="0"/>
                        <a:t> za </a:t>
                      </a:r>
                      <a:r>
                        <a:rPr lang="en-GB" dirty="0" err="1"/>
                        <a:t>povratne</a:t>
                      </a:r>
                      <a:r>
                        <a:rPr lang="en-GB" dirty="0"/>
                        <a:t> </a:t>
                      </a:r>
                      <a:r>
                        <a:rPr lang="en-GB" dirty="0" err="1"/>
                        <a:t>informacije</a:t>
                      </a:r>
                      <a:r>
                        <a:rPr lang="en-GB" dirty="0"/>
                        <a:t> </a:t>
                      </a:r>
                      <a:r>
                        <a:rPr lang="en-GB" dirty="0" err="1"/>
                        <a:t>itd</a:t>
                      </a:r>
                      <a:r>
                        <a:rPr lang="en-GB" dirty="0"/>
                        <a:t>.</a:t>
                      </a:r>
                    </a:p>
                  </a:txBody>
                  <a:tcPr/>
                </a:tc>
                <a:extLst>
                  <a:ext uri="{0D108BD9-81ED-4DB2-BD59-A6C34878D82A}">
                    <a16:rowId xmlns:a16="http://schemas.microsoft.com/office/drawing/2014/main" val="3990388420"/>
                  </a:ext>
                </a:extLst>
              </a:tr>
            </a:tbl>
          </a:graphicData>
        </a:graphic>
      </p:graphicFrame>
      <p:sp>
        <p:nvSpPr>
          <p:cNvPr id="7" name="Titel 1">
            <a:extLst>
              <a:ext uri="{FF2B5EF4-FFF2-40B4-BE49-F238E27FC236}">
                <a16:creationId xmlns:a16="http://schemas.microsoft.com/office/drawing/2014/main" id="{00DD2D28-1157-3F88-B8E1-ED8FB2068E9F}"/>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spTree>
    <p:extLst>
      <p:ext uri="{BB962C8B-B14F-4D97-AF65-F5344CB8AC3E}">
        <p14:creationId xmlns:p14="http://schemas.microsoft.com/office/powerpoint/2010/main" val="176095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716322801"/>
              </p:ext>
            </p:extLst>
          </p:nvPr>
        </p:nvGraphicFramePr>
        <p:xfrm>
          <a:off x="1097280" y="1768996"/>
          <a:ext cx="9341130" cy="1626022"/>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829948">
                <a:tc>
                  <a:txBody>
                    <a:bodyPr/>
                    <a:lstStyle/>
                    <a:p>
                      <a:r>
                        <a:rPr lang="en-GB" dirty="0" err="1"/>
                        <a:t>Pitanje</a:t>
                      </a:r>
                      <a:r>
                        <a:rPr lang="en-GB" dirty="0"/>
                        <a:t> (29): </a:t>
                      </a:r>
                      <a:r>
                        <a:rPr lang="en-GB" dirty="0" err="1"/>
                        <a:t>Evaluacija</a:t>
                      </a:r>
                      <a:r>
                        <a:rPr lang="en-GB" dirty="0"/>
                        <a:t> </a:t>
                      </a:r>
                      <a:r>
                        <a:rPr lang="en-GB" dirty="0" err="1"/>
                        <a:t>programa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programske</a:t>
                      </a:r>
                      <a:r>
                        <a:rPr lang="en-GB" dirty="0"/>
                        <a:t> </a:t>
                      </a:r>
                      <a:r>
                        <a:rPr lang="en-GB" dirty="0" err="1"/>
                        <a:t>evaluacije</a:t>
                      </a:r>
                      <a:r>
                        <a:rPr lang="en-GB" dirty="0"/>
                        <a:t> </a:t>
                      </a:r>
                      <a:r>
                        <a:rPr lang="en-GB" dirty="0" err="1"/>
                        <a:t>programa</a:t>
                      </a:r>
                      <a:r>
                        <a:rPr lang="en-GB" dirty="0"/>
                        <a:t> </a:t>
                      </a:r>
                      <a:r>
                        <a:rPr lang="en-GB" dirty="0" err="1"/>
                        <a:t>obrazovanja</a:t>
                      </a:r>
                      <a:r>
                        <a:rPr lang="en-GB" dirty="0"/>
                        <a:t> </a:t>
                      </a:r>
                      <a:r>
                        <a:rPr lang="en-GB" dirty="0" err="1"/>
                        <a:t>odraslih</a:t>
                      </a:r>
                      <a:endParaRPr lang="en-GB" dirty="0"/>
                    </a:p>
                  </a:txBody>
                  <a:tcPr/>
                </a:tc>
                <a:extLst>
                  <a:ext uri="{0D108BD9-81ED-4DB2-BD59-A6C34878D82A}">
                    <a16:rowId xmlns:a16="http://schemas.microsoft.com/office/drawing/2014/main" val="803648250"/>
                  </a:ext>
                </a:extLst>
              </a:tr>
              <a:tr h="430314">
                <a:tc>
                  <a:txBody>
                    <a:bodyPr/>
                    <a:lstStyle/>
                    <a:p>
                      <a:r>
                        <a:rPr lang="en-GB" dirty="0" err="1"/>
                        <a:t>Pitanje</a:t>
                      </a:r>
                      <a:r>
                        <a:rPr lang="en-GB" dirty="0"/>
                        <a:t> (34): </a:t>
                      </a:r>
                      <a:r>
                        <a:rPr lang="en-GB" dirty="0" err="1"/>
                        <a:t>suradnje</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link </a:t>
                      </a:r>
                      <a:r>
                        <a:rPr lang="en-GB" dirty="0" err="1"/>
                        <a:t>na</a:t>
                      </a:r>
                      <a:r>
                        <a:rPr lang="en-GB" dirty="0"/>
                        <a:t> </a:t>
                      </a:r>
                      <a:r>
                        <a:rPr lang="en-GB" dirty="0" err="1"/>
                        <a:t>organizaciju</a:t>
                      </a:r>
                      <a:r>
                        <a:rPr lang="en-GB" dirty="0"/>
                        <a:t> </a:t>
                      </a:r>
                      <a:r>
                        <a:rPr lang="en-GB" dirty="0" err="1"/>
                        <a:t>suradnje</a:t>
                      </a:r>
                      <a:endParaRPr lang="en-GB" dirty="0"/>
                    </a:p>
                  </a:txBody>
                  <a:tcPr/>
                </a:tc>
                <a:extLst>
                  <a:ext uri="{0D108BD9-81ED-4DB2-BD59-A6C34878D82A}">
                    <a16:rowId xmlns:a16="http://schemas.microsoft.com/office/drawing/2014/main" val="466803272"/>
                  </a:ext>
                </a:extLst>
              </a:tr>
            </a:tbl>
          </a:graphicData>
        </a:graphic>
      </p:graphicFrame>
      <p:sp>
        <p:nvSpPr>
          <p:cNvPr id="7" name="Titel 1">
            <a:extLst>
              <a:ext uri="{FF2B5EF4-FFF2-40B4-BE49-F238E27FC236}">
                <a16:creationId xmlns:a16="http://schemas.microsoft.com/office/drawing/2014/main" id="{36EB429C-77A5-328C-5EBD-DB6178F8327C}"/>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spTree>
    <p:extLst>
      <p:ext uri="{BB962C8B-B14F-4D97-AF65-F5344CB8AC3E}">
        <p14:creationId xmlns:p14="http://schemas.microsoft.com/office/powerpoint/2010/main" val="21296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70887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298322346"/>
              </p:ext>
            </p:extLst>
          </p:nvPr>
        </p:nvGraphicFramePr>
        <p:xfrm>
          <a:off x="1183524" y="2091110"/>
          <a:ext cx="9885912" cy="347980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525357">
                <a:tc>
                  <a:txBody>
                    <a:bodyPr/>
                    <a:lstStyle/>
                    <a:p>
                      <a:r>
                        <a:rPr lang="en-GB" dirty="0" err="1"/>
                        <a:t>Pitanje</a:t>
                      </a:r>
                      <a:r>
                        <a:rPr lang="en-GB" dirty="0"/>
                        <a:t> (8): </a:t>
                      </a:r>
                      <a:r>
                        <a:rPr lang="en-GB" dirty="0" err="1"/>
                        <a:t>osposobljenost</a:t>
                      </a:r>
                      <a:r>
                        <a:rPr lang="en-GB" dirty="0"/>
                        <a:t> </a:t>
                      </a:r>
                      <a:r>
                        <a:rPr lang="en-GB" dirty="0" err="1"/>
                        <a:t>osoblja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pregleda</a:t>
                      </a:r>
                      <a:r>
                        <a:rPr lang="en-GB" dirty="0"/>
                        <a:t> </a:t>
                      </a:r>
                      <a:r>
                        <a:rPr lang="en-GB" dirty="0" err="1"/>
                        <a:t>ponude</a:t>
                      </a:r>
                      <a:r>
                        <a:rPr lang="en-GB" dirty="0"/>
                        <a:t> </a:t>
                      </a:r>
                      <a:r>
                        <a:rPr lang="en-GB" dirty="0" err="1"/>
                        <a:t>kadrovskih</a:t>
                      </a:r>
                      <a:r>
                        <a:rPr lang="en-GB" dirty="0"/>
                        <a:t> </a:t>
                      </a:r>
                      <a:r>
                        <a:rPr lang="en-GB" dirty="0" err="1"/>
                        <a:t>kvalifikacija</a:t>
                      </a:r>
                      <a:r>
                        <a:rPr lang="en-GB" dirty="0"/>
                        <a:t> </a:t>
                      </a:r>
                      <a:r>
                        <a:rPr lang="en-GB" dirty="0" err="1"/>
                        <a:t>institucije</a:t>
                      </a:r>
                      <a:endParaRPr lang="en-GB" dirty="0"/>
                    </a:p>
                  </a:txBody>
                  <a:tcPr/>
                </a:tc>
                <a:extLst>
                  <a:ext uri="{0D108BD9-81ED-4DB2-BD59-A6C34878D82A}">
                    <a16:rowId xmlns:a16="http://schemas.microsoft.com/office/drawing/2014/main" val="4224333432"/>
                  </a:ext>
                </a:extLst>
              </a:tr>
              <a:tr h="370840">
                <a:tc>
                  <a:txBody>
                    <a:bodyPr/>
                    <a:lstStyle/>
                    <a:p>
                      <a:r>
                        <a:rPr lang="en-GB" dirty="0" err="1"/>
                        <a:t>Pitanje</a:t>
                      </a:r>
                      <a:r>
                        <a:rPr lang="en-GB" dirty="0"/>
                        <a:t> (10): </a:t>
                      </a:r>
                      <a:r>
                        <a:rPr lang="en-GB" dirty="0" err="1"/>
                        <a:t>Koju</a:t>
                      </a:r>
                      <a:r>
                        <a:rPr lang="en-GB" dirty="0"/>
                        <a:t> </a:t>
                      </a:r>
                      <a:r>
                        <a:rPr lang="en-GB" dirty="0" err="1"/>
                        <a:t>vrstu</a:t>
                      </a:r>
                      <a:r>
                        <a:rPr lang="en-GB" dirty="0"/>
                        <a:t> </a:t>
                      </a:r>
                      <a:r>
                        <a:rPr lang="en-GB" dirty="0" err="1"/>
                        <a:t>proizvoda</a:t>
                      </a:r>
                      <a:r>
                        <a:rPr lang="en-GB" dirty="0"/>
                        <a:t>, </a:t>
                      </a:r>
                      <a:r>
                        <a:rPr lang="en-GB" dirty="0" err="1"/>
                        <a:t>materijala</a:t>
                      </a:r>
                      <a:r>
                        <a:rPr lang="en-GB" dirty="0"/>
                        <a:t>, OER-a </a:t>
                      </a:r>
                      <a:r>
                        <a:rPr lang="en-GB" dirty="0" err="1"/>
                        <a:t>ili</a:t>
                      </a:r>
                      <a:r>
                        <a:rPr lang="en-GB" dirty="0"/>
                        <a:t> </a:t>
                      </a:r>
                      <a:r>
                        <a:rPr lang="en-GB" dirty="0" err="1"/>
                        <a:t>tečaja</a:t>
                      </a:r>
                      <a:r>
                        <a:rPr lang="en-GB" dirty="0"/>
                        <a:t> </a:t>
                      </a:r>
                      <a:r>
                        <a:rPr lang="en-GB" dirty="0" err="1"/>
                        <a:t>nudite</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a:t>
                      </a:r>
                      <a:r>
                        <a:rPr lang="en-GB" dirty="0" err="1"/>
                        <a:t>odabere</a:t>
                      </a:r>
                      <a:r>
                        <a:rPr lang="en-GB" dirty="0"/>
                        <a:t> </a:t>
                      </a:r>
                      <a:r>
                        <a:rPr lang="en-GB" dirty="0" err="1"/>
                        <a:t>korisnik</a:t>
                      </a:r>
                      <a:r>
                        <a:rPr lang="en-GB" dirty="0"/>
                        <a:t>)</a:t>
                      </a:r>
                    </a:p>
                    <a:p>
                      <a:r>
                        <a:rPr lang="en-GB" dirty="0"/>
                        <a:t>- </a:t>
                      </a:r>
                      <a:r>
                        <a:rPr lang="en-GB" dirty="0" err="1"/>
                        <a:t>učitavanje</a:t>
                      </a:r>
                      <a:r>
                        <a:rPr lang="en-GB" dirty="0"/>
                        <a:t> </a:t>
                      </a:r>
                      <a:r>
                        <a:rPr lang="en-GB" dirty="0" err="1"/>
                        <a:t>udžbenika</a:t>
                      </a:r>
                      <a:r>
                        <a:rPr lang="en-GB" dirty="0"/>
                        <a:t>, </a:t>
                      </a:r>
                      <a:r>
                        <a:rPr lang="en-GB" dirty="0" err="1"/>
                        <a:t>radnih</a:t>
                      </a:r>
                      <a:r>
                        <a:rPr lang="en-GB" dirty="0"/>
                        <a:t> </a:t>
                      </a:r>
                      <a:r>
                        <a:rPr lang="en-GB" dirty="0" err="1"/>
                        <a:t>bilježnica</a:t>
                      </a:r>
                      <a:r>
                        <a:rPr lang="en-GB" dirty="0"/>
                        <a:t>, </a:t>
                      </a:r>
                      <a:r>
                        <a:rPr lang="en-GB" dirty="0" err="1"/>
                        <a:t>nastavnih</a:t>
                      </a:r>
                      <a:r>
                        <a:rPr lang="en-GB" dirty="0"/>
                        <a:t> </a:t>
                      </a:r>
                      <a:r>
                        <a:rPr lang="en-GB" dirty="0" err="1"/>
                        <a:t>planova</a:t>
                      </a:r>
                      <a:r>
                        <a:rPr lang="en-GB" dirty="0"/>
                        <a:t>, </a:t>
                      </a:r>
                      <a:r>
                        <a:rPr lang="en-GB" dirty="0" err="1"/>
                        <a:t>nastavnih</a:t>
                      </a:r>
                      <a:r>
                        <a:rPr lang="en-GB" dirty="0"/>
                        <a:t> </a:t>
                      </a:r>
                      <a:r>
                        <a:rPr lang="en-GB" dirty="0" err="1"/>
                        <a:t>materijala</a:t>
                      </a:r>
                      <a:r>
                        <a:rPr lang="en-GB" dirty="0"/>
                        <a:t>, </a:t>
                      </a:r>
                      <a:r>
                        <a:rPr lang="en-GB" dirty="0" err="1"/>
                        <a:t>nastavnog</a:t>
                      </a:r>
                      <a:r>
                        <a:rPr lang="en-GB" dirty="0"/>
                        <a:t> plana </a:t>
                      </a:r>
                      <a:r>
                        <a:rPr lang="en-GB" dirty="0" err="1"/>
                        <a:t>i</a:t>
                      </a:r>
                      <a:r>
                        <a:rPr lang="en-GB" dirty="0"/>
                        <a:t> </a:t>
                      </a:r>
                      <a:r>
                        <a:rPr lang="en-GB" dirty="0" err="1"/>
                        <a:t>programa</a:t>
                      </a:r>
                      <a:endParaRPr lang="en-GB" dirty="0"/>
                    </a:p>
                  </a:txBody>
                  <a:tcPr/>
                </a:tc>
                <a:extLst>
                  <a:ext uri="{0D108BD9-81ED-4DB2-BD59-A6C34878D82A}">
                    <a16:rowId xmlns:a16="http://schemas.microsoft.com/office/drawing/2014/main" val="4277190436"/>
                  </a:ext>
                </a:extLst>
              </a:tr>
              <a:tr h="541399">
                <a:tc>
                  <a:txBody>
                    <a:bodyPr/>
                    <a:lstStyle/>
                    <a:p>
                      <a:r>
                        <a:rPr lang="en-GB" dirty="0" err="1"/>
                        <a:t>Pitanje</a:t>
                      </a:r>
                      <a:r>
                        <a:rPr lang="en-GB" dirty="0"/>
                        <a:t> (28): </a:t>
                      </a:r>
                      <a:r>
                        <a:rPr lang="en-GB" dirty="0" err="1"/>
                        <a:t>Kroz</a:t>
                      </a:r>
                      <a:r>
                        <a:rPr lang="en-GB" dirty="0"/>
                        <a:t> koji </a:t>
                      </a:r>
                      <a:r>
                        <a:rPr lang="en-GB" dirty="0" err="1"/>
                        <a:t>kanal</a:t>
                      </a:r>
                      <a:r>
                        <a:rPr lang="en-GB" dirty="0"/>
                        <a:t> </a:t>
                      </a:r>
                      <a:r>
                        <a:rPr lang="en-GB" dirty="0" err="1"/>
                        <a:t>ili</a:t>
                      </a:r>
                      <a:r>
                        <a:rPr lang="en-GB" dirty="0"/>
                        <a:t> </a:t>
                      </a:r>
                      <a:r>
                        <a:rPr lang="en-GB" dirty="0" err="1"/>
                        <a:t>osobu</a:t>
                      </a:r>
                      <a:r>
                        <a:rPr lang="en-GB" dirty="0"/>
                        <a:t> od </a:t>
                      </a:r>
                      <a:r>
                        <a:rPr lang="en-GB" dirty="0" err="1"/>
                        <a:t>učenika</a:t>
                      </a:r>
                      <a:r>
                        <a:rPr lang="en-GB" dirty="0"/>
                        <a:t> </a:t>
                      </a:r>
                      <a:r>
                        <a:rPr lang="en-GB" dirty="0" err="1"/>
                        <a:t>dobivate</a:t>
                      </a:r>
                      <a:r>
                        <a:rPr lang="en-GB" dirty="0"/>
                        <a:t> </a:t>
                      </a:r>
                      <a:r>
                        <a:rPr lang="en-GB" dirty="0" err="1"/>
                        <a:t>povratnu</a:t>
                      </a:r>
                      <a:r>
                        <a:rPr lang="en-GB" dirty="0"/>
                        <a:t> </a:t>
                      </a:r>
                      <a:r>
                        <a:rPr lang="en-GB" dirty="0" err="1"/>
                        <a:t>informaciju</a:t>
                      </a:r>
                      <a:r>
                        <a:rPr lang="en-GB" dirty="0"/>
                        <a:t> o </a:t>
                      </a:r>
                      <a:r>
                        <a:rPr lang="en-GB" dirty="0" err="1"/>
                        <a:t>jasnoći</a:t>
                      </a:r>
                      <a:r>
                        <a:rPr lang="en-GB" dirty="0"/>
                        <a:t> </a:t>
                      </a:r>
                      <a:r>
                        <a:rPr lang="en-GB" dirty="0" err="1"/>
                        <a:t>svrhe</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l-PL" dirty="0"/>
                        <a:t>(ako da)</a:t>
                      </a:r>
                    </a:p>
                    <a:p>
                      <a:r>
                        <a:rPr lang="pl-PL" dirty="0"/>
                        <a:t>- Prijenos kanala ili informacija osobi</a:t>
                      </a:r>
                      <a:endParaRPr lang="en-GB" dirty="0"/>
                    </a:p>
                  </a:txBody>
                  <a:tcPr/>
                </a:tc>
                <a:extLst>
                  <a:ext uri="{0D108BD9-81ED-4DB2-BD59-A6C34878D82A}">
                    <a16:rowId xmlns:a16="http://schemas.microsoft.com/office/drawing/2014/main" val="803648250"/>
                  </a:ext>
                </a:extLst>
              </a:tr>
              <a:tr h="370840">
                <a:tc>
                  <a:txBody>
                    <a:bodyPr/>
                    <a:lstStyle/>
                    <a:p>
                      <a:r>
                        <a:rPr lang="en-GB" dirty="0" err="1"/>
                        <a:t>Pitanje</a:t>
                      </a:r>
                      <a:r>
                        <a:rPr lang="en-GB" dirty="0"/>
                        <a:t> (34): </a:t>
                      </a:r>
                      <a:r>
                        <a:rPr lang="en-GB" dirty="0" err="1"/>
                        <a:t>Izdaje</a:t>
                      </a:r>
                      <a:r>
                        <a:rPr lang="en-GB" dirty="0"/>
                        <a:t> li se </a:t>
                      </a:r>
                      <a:r>
                        <a:rPr lang="en-GB" dirty="0" err="1"/>
                        <a:t>dokaz</a:t>
                      </a:r>
                      <a:r>
                        <a:rPr lang="en-GB" dirty="0"/>
                        <a:t> o </a:t>
                      </a:r>
                      <a:r>
                        <a:rPr lang="en-GB" dirty="0" err="1"/>
                        <a:t>uplati</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(ako da)</a:t>
                      </a:r>
                    </a:p>
                    <a:p>
                      <a:r>
                        <a:rPr lang="pt-BR" dirty="0"/>
                        <a:t>- Prijenos dokaza o plaćanju (primjer)</a:t>
                      </a:r>
                      <a:endParaRPr lang="en-GB" dirty="0"/>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06061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97649940"/>
              </p:ext>
            </p:extLst>
          </p:nvPr>
        </p:nvGraphicFramePr>
        <p:xfrm>
          <a:off x="1097280" y="1794227"/>
          <a:ext cx="9885912" cy="414528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en-GB" dirty="0" err="1"/>
                        <a:t>Pitanje</a:t>
                      </a:r>
                      <a:r>
                        <a:rPr lang="en-GB" dirty="0"/>
                        <a:t> (8): </a:t>
                      </a:r>
                      <a:r>
                        <a:rPr lang="en-GB" dirty="0" err="1"/>
                        <a:t>osposobljenost</a:t>
                      </a:r>
                      <a:r>
                        <a:rPr lang="en-GB" dirty="0"/>
                        <a:t> </a:t>
                      </a:r>
                      <a:r>
                        <a:rPr lang="en-GB" dirty="0" err="1"/>
                        <a:t>osoblja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pregleda</a:t>
                      </a:r>
                      <a:r>
                        <a:rPr lang="en-GB" dirty="0"/>
                        <a:t> </a:t>
                      </a:r>
                      <a:r>
                        <a:rPr lang="en-GB" dirty="0" err="1"/>
                        <a:t>ponude</a:t>
                      </a:r>
                      <a:r>
                        <a:rPr lang="en-GB" dirty="0"/>
                        <a:t> </a:t>
                      </a:r>
                      <a:r>
                        <a:rPr lang="en-GB" dirty="0" err="1"/>
                        <a:t>kadrovskih</a:t>
                      </a:r>
                      <a:r>
                        <a:rPr lang="en-GB" dirty="0"/>
                        <a:t> </a:t>
                      </a:r>
                      <a:r>
                        <a:rPr lang="en-GB" dirty="0" err="1"/>
                        <a:t>kvalifikacija</a:t>
                      </a:r>
                      <a:r>
                        <a:rPr lang="en-GB" dirty="0"/>
                        <a:t> </a:t>
                      </a:r>
                      <a:r>
                        <a:rPr lang="en-GB" dirty="0" err="1"/>
                        <a:t>institucije</a:t>
                      </a:r>
                      <a:endParaRPr lang="en-GB" dirty="0"/>
                    </a:p>
                  </a:txBody>
                  <a:tcPr/>
                </a:tc>
                <a:extLst>
                  <a:ext uri="{0D108BD9-81ED-4DB2-BD59-A6C34878D82A}">
                    <a16:rowId xmlns:a16="http://schemas.microsoft.com/office/drawing/2014/main" val="1477184015"/>
                  </a:ext>
                </a:extLst>
              </a:tr>
              <a:tr h="370840">
                <a:tc>
                  <a:txBody>
                    <a:bodyPr/>
                    <a:lstStyle/>
                    <a:p>
                      <a:r>
                        <a:rPr lang="it-IT" dirty="0" err="1"/>
                        <a:t>Pitanje</a:t>
                      </a:r>
                      <a:r>
                        <a:rPr lang="it-IT" dirty="0"/>
                        <a:t> (9): </a:t>
                      </a:r>
                      <a:r>
                        <a:rPr lang="it-IT" dirty="0" err="1"/>
                        <a:t>Imate</a:t>
                      </a:r>
                      <a:r>
                        <a:rPr lang="it-IT" dirty="0"/>
                        <a:t> li </a:t>
                      </a:r>
                      <a:r>
                        <a:rPr lang="it-IT" dirty="0" err="1"/>
                        <a:t>nagrade</a:t>
                      </a:r>
                      <a:r>
                        <a:rPr lang="it-IT" dirty="0"/>
                        <a:t> i/ili </a:t>
                      </a:r>
                      <a:r>
                        <a:rPr lang="it-IT" dirty="0" err="1"/>
                        <a:t>akreditaciju</a:t>
                      </a:r>
                      <a:r>
                        <a:rPr lang="it-IT" dirty="0"/>
                        <a:t> </a:t>
                      </a:r>
                      <a:r>
                        <a:rPr lang="it-IT" dirty="0" err="1"/>
                        <a:t>institucije</a:t>
                      </a:r>
                      <a:r>
                        <a:rPr lang="it-IT" dirty="0"/>
                        <a:t>?</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(ako da)</a:t>
                      </a:r>
                    </a:p>
                    <a:p>
                      <a:r>
                        <a:rPr lang="pt-BR" dirty="0"/>
                        <a:t>- Učitavanje nagrade/potvrde, poveznica</a:t>
                      </a:r>
                      <a:endParaRPr lang="en-GB" dirty="0"/>
                    </a:p>
                  </a:txBody>
                  <a:tcPr/>
                </a:tc>
                <a:extLst>
                  <a:ext uri="{0D108BD9-81ED-4DB2-BD59-A6C34878D82A}">
                    <a16:rowId xmlns:a16="http://schemas.microsoft.com/office/drawing/2014/main" val="4224333432"/>
                  </a:ext>
                </a:extLst>
              </a:tr>
              <a:tr h="370840">
                <a:tc>
                  <a:txBody>
                    <a:bodyPr/>
                    <a:lstStyle/>
                    <a:p>
                      <a:r>
                        <a:rPr lang="en-GB" dirty="0" err="1"/>
                        <a:t>Pitanje</a:t>
                      </a:r>
                      <a:r>
                        <a:rPr lang="en-GB" dirty="0"/>
                        <a:t> (10): </a:t>
                      </a:r>
                      <a:r>
                        <a:rPr lang="en-GB" dirty="0" err="1"/>
                        <a:t>akreditacija</a:t>
                      </a:r>
                      <a:r>
                        <a:rPr lang="en-GB" dirty="0"/>
                        <a:t> od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Prenesite</a:t>
                      </a:r>
                      <a:r>
                        <a:rPr lang="en-GB" dirty="0"/>
                        <a:t> </a:t>
                      </a:r>
                      <a:r>
                        <a:rPr lang="en-GB" dirty="0" err="1"/>
                        <a:t>pregled</a:t>
                      </a:r>
                      <a:r>
                        <a:rPr lang="en-GB" dirty="0"/>
                        <a:t> </a:t>
                      </a:r>
                      <a:r>
                        <a:rPr lang="en-GB" dirty="0" err="1"/>
                        <a:t>odabrane</a:t>
                      </a:r>
                      <a:r>
                        <a:rPr lang="en-GB" dirty="0"/>
                        <a:t> </a:t>
                      </a:r>
                      <a:r>
                        <a:rPr lang="en-GB" dirty="0" err="1"/>
                        <a:t>vrste</a:t>
                      </a:r>
                      <a:r>
                        <a:rPr lang="en-GB" dirty="0"/>
                        <a:t>, </a:t>
                      </a:r>
                      <a:r>
                        <a:rPr lang="en-GB" dirty="0" err="1"/>
                        <a:t>poveznicu</a:t>
                      </a:r>
                      <a:endParaRPr lang="en-GB" dirty="0"/>
                    </a:p>
                  </a:txBody>
                  <a:tcPr/>
                </a:tc>
                <a:extLst>
                  <a:ext uri="{0D108BD9-81ED-4DB2-BD59-A6C34878D82A}">
                    <a16:rowId xmlns:a16="http://schemas.microsoft.com/office/drawing/2014/main" val="2331894598"/>
                  </a:ext>
                </a:extLst>
              </a:tr>
              <a:tr h="370840">
                <a:tc>
                  <a:txBody>
                    <a:bodyPr/>
                    <a:lstStyle/>
                    <a:p>
                      <a:r>
                        <a:rPr lang="en-GB" dirty="0" err="1"/>
                        <a:t>Pitanje</a:t>
                      </a:r>
                      <a:r>
                        <a:rPr lang="en-GB" dirty="0"/>
                        <a:t> (12): </a:t>
                      </a:r>
                      <a:r>
                        <a:rPr lang="en-GB" dirty="0" err="1"/>
                        <a:t>nastavni</a:t>
                      </a:r>
                      <a:r>
                        <a:rPr lang="en-GB" dirty="0"/>
                        <a:t> </a:t>
                      </a:r>
                      <a:r>
                        <a:rPr lang="en-GB" dirty="0" err="1"/>
                        <a:t>materijali</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pl-PL" dirty="0"/>
                        <a:t>Prijenos materijala za nastavni plan i program</a:t>
                      </a:r>
                      <a:endParaRPr lang="en-GB" dirty="0"/>
                    </a:p>
                  </a:txBody>
                  <a:tcPr/>
                </a:tc>
                <a:extLst>
                  <a:ext uri="{0D108BD9-81ED-4DB2-BD59-A6C34878D82A}">
                    <a16:rowId xmlns:a16="http://schemas.microsoft.com/office/drawing/2014/main" val="845720335"/>
                  </a:ext>
                </a:extLst>
              </a:tr>
              <a:tr h="370840">
                <a:tc>
                  <a:txBody>
                    <a:bodyPr/>
                    <a:lstStyle/>
                    <a:p>
                      <a:r>
                        <a:rPr lang="en-GB" dirty="0" err="1"/>
                        <a:t>Pitanje</a:t>
                      </a:r>
                      <a:r>
                        <a:rPr lang="en-GB" dirty="0"/>
                        <a:t> (13):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pregleda</a:t>
                      </a:r>
                      <a:r>
                        <a:rPr lang="en-GB" dirty="0"/>
                        <a:t> OER-a</a:t>
                      </a:r>
                    </a:p>
                  </a:txBody>
                  <a:tcPr/>
                </a:tc>
                <a:extLst>
                  <a:ext uri="{0D108BD9-81ED-4DB2-BD59-A6C34878D82A}">
                    <a16:rowId xmlns:a16="http://schemas.microsoft.com/office/drawing/2014/main" val="3231978066"/>
                  </a:ext>
                </a:extLst>
              </a:tr>
              <a:tr h="370840">
                <a:tc>
                  <a:txBody>
                    <a:bodyPr/>
                    <a:lstStyle/>
                    <a:p>
                      <a:r>
                        <a:rPr lang="en-GB" dirty="0" err="1"/>
                        <a:t>Pitanje</a:t>
                      </a:r>
                      <a:r>
                        <a:rPr lang="en-GB" dirty="0"/>
                        <a:t> (14): </a:t>
                      </a:r>
                      <a:r>
                        <a:rPr lang="en-GB" dirty="0" err="1"/>
                        <a:t>Tečajevi</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pregleda</a:t>
                      </a:r>
                      <a:r>
                        <a:rPr lang="en-GB" dirty="0"/>
                        <a:t> </a:t>
                      </a:r>
                      <a:r>
                        <a:rPr lang="en-GB" dirty="0" err="1"/>
                        <a:t>tečajeva</a:t>
                      </a:r>
                      <a:r>
                        <a:rPr lang="en-GB" dirty="0"/>
                        <a:t>, link</a:t>
                      </a:r>
                    </a:p>
                  </a:txBody>
                  <a:tcPr/>
                </a:tc>
                <a:extLst>
                  <a:ext uri="{0D108BD9-81ED-4DB2-BD59-A6C34878D82A}">
                    <a16:rowId xmlns:a16="http://schemas.microsoft.com/office/drawing/2014/main" val="335595675"/>
                  </a:ext>
                </a:extLst>
              </a:tr>
              <a:tr h="370840">
                <a:tc>
                  <a:txBody>
                    <a:bodyPr/>
                    <a:lstStyle/>
                    <a:p>
                      <a:r>
                        <a:rPr lang="en-GB" dirty="0" err="1"/>
                        <a:t>Pitanje</a:t>
                      </a:r>
                      <a:r>
                        <a:rPr lang="en-GB" dirty="0"/>
                        <a:t> (21): </a:t>
                      </a:r>
                      <a:r>
                        <a:rPr lang="en-GB" dirty="0" err="1"/>
                        <a:t>prozirnost</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pregleda</a:t>
                      </a:r>
                      <a:r>
                        <a:rPr lang="en-GB" dirty="0"/>
                        <a:t>, </a:t>
                      </a:r>
                      <a:r>
                        <a:rPr lang="en-GB" dirty="0" err="1"/>
                        <a:t>poveznica</a:t>
                      </a:r>
                      <a:endParaRPr lang="en-GB" dirty="0"/>
                    </a:p>
                  </a:txBody>
                  <a:tcPr/>
                </a:tc>
                <a:extLst>
                  <a:ext uri="{0D108BD9-81ED-4DB2-BD59-A6C34878D82A}">
                    <a16:rowId xmlns:a16="http://schemas.microsoft.com/office/drawing/2014/main" val="1468044475"/>
                  </a:ext>
                </a:extLst>
              </a:tr>
              <a:tr h="370840">
                <a:tc>
                  <a:txBody>
                    <a:bodyPr/>
                    <a:lstStyle/>
                    <a:p>
                      <a:r>
                        <a:rPr lang="en-GB" dirty="0" err="1"/>
                        <a:t>Pitanje</a:t>
                      </a:r>
                      <a:r>
                        <a:rPr lang="en-GB" dirty="0"/>
                        <a:t> (23): </a:t>
                      </a:r>
                      <a:r>
                        <a:rPr lang="en-GB" dirty="0" err="1"/>
                        <a:t>mogućnosti</a:t>
                      </a:r>
                      <a:r>
                        <a:rPr lang="en-GB" dirty="0"/>
                        <a:t> </a:t>
                      </a:r>
                      <a:r>
                        <a:rPr lang="en-GB" dirty="0" err="1"/>
                        <a:t>interdisciplinarnog</a:t>
                      </a:r>
                      <a:r>
                        <a:rPr lang="en-GB" dirty="0"/>
                        <a:t> </a:t>
                      </a:r>
                      <a:r>
                        <a:rPr lang="en-GB" dirty="0" err="1"/>
                        <a:t>učenja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dokumenata</a:t>
                      </a:r>
                      <a:r>
                        <a:rPr lang="en-GB" dirty="0"/>
                        <a:t>, </a:t>
                      </a:r>
                      <a:r>
                        <a:rPr lang="en-GB" dirty="0" err="1"/>
                        <a:t>linkovi</a:t>
                      </a:r>
                      <a:endParaRPr lang="en-GB" dirty="0"/>
                    </a:p>
                  </a:txBody>
                  <a:tcPr/>
                </a:tc>
                <a:extLst>
                  <a:ext uri="{0D108BD9-81ED-4DB2-BD59-A6C34878D82A}">
                    <a16:rowId xmlns:a16="http://schemas.microsoft.com/office/drawing/2014/main" val="4159479438"/>
                  </a:ext>
                </a:extLst>
              </a:tr>
            </a:tbl>
          </a:graphicData>
        </a:graphic>
      </p:graphicFrame>
      <p:sp>
        <p:nvSpPr>
          <p:cNvPr id="7" name="Titel 1">
            <a:extLst>
              <a:ext uri="{FF2B5EF4-FFF2-40B4-BE49-F238E27FC236}">
                <a16:creationId xmlns:a16="http://schemas.microsoft.com/office/drawing/2014/main" id="{C748AC96-DD81-E472-8717-FDDC27332EBD}"/>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260260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6515597"/>
              </p:ext>
            </p:extLst>
          </p:nvPr>
        </p:nvGraphicFramePr>
        <p:xfrm>
          <a:off x="1097280" y="1794227"/>
          <a:ext cx="9885912" cy="202184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en-GB" dirty="0" err="1"/>
                        <a:t>Pitanje</a:t>
                      </a:r>
                      <a:r>
                        <a:rPr lang="en-GB" dirty="0"/>
                        <a:t> (26): </a:t>
                      </a:r>
                      <a:r>
                        <a:rPr lang="en-GB" dirty="0" err="1"/>
                        <a:t>javnost</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poveznica</a:t>
                      </a:r>
                      <a:r>
                        <a:rPr lang="en-GB" dirty="0"/>
                        <a:t> </a:t>
                      </a:r>
                      <a:r>
                        <a:rPr lang="en-GB" dirty="0" err="1"/>
                        <a:t>na</a:t>
                      </a:r>
                      <a:r>
                        <a:rPr lang="en-GB" dirty="0"/>
                        <a:t> </a:t>
                      </a:r>
                      <a:r>
                        <a:rPr lang="en-GB" dirty="0" err="1"/>
                        <a:t>publicitet</a:t>
                      </a:r>
                      <a:endParaRPr lang="en-GB" dirty="0"/>
                    </a:p>
                  </a:txBody>
                  <a:tcPr/>
                </a:tc>
                <a:extLst>
                  <a:ext uri="{0D108BD9-81ED-4DB2-BD59-A6C34878D82A}">
                    <a16:rowId xmlns:a16="http://schemas.microsoft.com/office/drawing/2014/main" val="559348975"/>
                  </a:ext>
                </a:extLst>
              </a:tr>
              <a:tr h="370840">
                <a:tc>
                  <a:txBody>
                    <a:bodyPr/>
                    <a:lstStyle/>
                    <a:p>
                      <a:r>
                        <a:rPr lang="en-GB" dirty="0" err="1"/>
                        <a:t>Pitanje</a:t>
                      </a:r>
                      <a:r>
                        <a:rPr lang="en-GB" dirty="0"/>
                        <a:t> (28): </a:t>
                      </a:r>
                      <a:r>
                        <a:rPr lang="en-GB" dirty="0" err="1"/>
                        <a:t>Kroz</a:t>
                      </a:r>
                      <a:r>
                        <a:rPr lang="en-GB" dirty="0"/>
                        <a:t> koji </a:t>
                      </a:r>
                      <a:r>
                        <a:rPr lang="en-GB" dirty="0" err="1"/>
                        <a:t>kanal</a:t>
                      </a:r>
                      <a:r>
                        <a:rPr lang="en-GB" dirty="0"/>
                        <a:t> </a:t>
                      </a:r>
                      <a:r>
                        <a:rPr lang="en-GB" dirty="0" err="1"/>
                        <a:t>ili</a:t>
                      </a:r>
                      <a:r>
                        <a:rPr lang="en-GB" dirty="0"/>
                        <a:t> </a:t>
                      </a:r>
                      <a:r>
                        <a:rPr lang="en-GB" dirty="0" err="1"/>
                        <a:t>osobu</a:t>
                      </a:r>
                      <a:r>
                        <a:rPr lang="en-GB" dirty="0"/>
                        <a:t> od </a:t>
                      </a:r>
                      <a:r>
                        <a:rPr lang="en-GB" dirty="0" err="1"/>
                        <a:t>učenika</a:t>
                      </a:r>
                      <a:r>
                        <a:rPr lang="en-GB" dirty="0"/>
                        <a:t> </a:t>
                      </a:r>
                      <a:r>
                        <a:rPr lang="en-GB" dirty="0" err="1"/>
                        <a:t>dobivate</a:t>
                      </a:r>
                      <a:r>
                        <a:rPr lang="en-GB" dirty="0"/>
                        <a:t> </a:t>
                      </a:r>
                      <a:r>
                        <a:rPr lang="en-GB" dirty="0" err="1"/>
                        <a:t>povratnu</a:t>
                      </a:r>
                      <a:r>
                        <a:rPr lang="en-GB" dirty="0"/>
                        <a:t> </a:t>
                      </a:r>
                      <a:r>
                        <a:rPr lang="en-GB" dirty="0" err="1"/>
                        <a:t>informaciju</a:t>
                      </a:r>
                      <a:r>
                        <a:rPr lang="en-GB" dirty="0"/>
                        <a:t> o </a:t>
                      </a:r>
                      <a:r>
                        <a:rPr lang="en-GB" dirty="0" err="1"/>
                        <a:t>jasnoći</a:t>
                      </a:r>
                      <a:r>
                        <a:rPr lang="en-GB" dirty="0"/>
                        <a:t> </a:t>
                      </a:r>
                      <a:r>
                        <a:rPr lang="en-GB" dirty="0" err="1"/>
                        <a:t>svrhe</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l-PL" dirty="0"/>
                        <a:t>(ako da)</a:t>
                      </a:r>
                    </a:p>
                    <a:p>
                      <a:r>
                        <a:rPr lang="pl-PL" dirty="0"/>
                        <a:t>- Prijenos kanala ili informacija osobi</a:t>
                      </a:r>
                      <a:endParaRPr lang="en-GB" dirty="0"/>
                    </a:p>
                  </a:txBody>
                  <a:tcPr/>
                </a:tc>
                <a:extLst>
                  <a:ext uri="{0D108BD9-81ED-4DB2-BD59-A6C34878D82A}">
                    <a16:rowId xmlns:a16="http://schemas.microsoft.com/office/drawing/2014/main" val="803648250"/>
                  </a:ext>
                </a:extLst>
              </a:tr>
              <a:tr h="370840">
                <a:tc>
                  <a:txBody>
                    <a:bodyPr/>
                    <a:lstStyle/>
                    <a:p>
                      <a:r>
                        <a:rPr lang="en-GB" dirty="0" err="1"/>
                        <a:t>Pitanje</a:t>
                      </a:r>
                      <a:r>
                        <a:rPr lang="en-GB" dirty="0"/>
                        <a:t> (34): </a:t>
                      </a:r>
                      <a:r>
                        <a:rPr lang="en-GB" dirty="0" err="1"/>
                        <a:t>Izdaje</a:t>
                      </a:r>
                      <a:r>
                        <a:rPr lang="en-GB" dirty="0"/>
                        <a:t> li se </a:t>
                      </a:r>
                      <a:r>
                        <a:rPr lang="en-GB" dirty="0" err="1"/>
                        <a:t>dokaz</a:t>
                      </a:r>
                      <a:r>
                        <a:rPr lang="en-GB" dirty="0"/>
                        <a:t> o </a:t>
                      </a:r>
                      <a:r>
                        <a:rPr lang="en-GB" dirty="0" err="1"/>
                        <a:t>uplati</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(ako da)</a:t>
                      </a:r>
                    </a:p>
                    <a:p>
                      <a:r>
                        <a:rPr lang="pt-BR" dirty="0"/>
                        <a:t>- Prijenos dokaza o plaćanju (primjer)</a:t>
                      </a:r>
                      <a:endParaRPr lang="en-GB" dirty="0"/>
                    </a:p>
                  </a:txBody>
                  <a:tcPr/>
                </a:tc>
                <a:extLst>
                  <a:ext uri="{0D108BD9-81ED-4DB2-BD59-A6C34878D82A}">
                    <a16:rowId xmlns:a16="http://schemas.microsoft.com/office/drawing/2014/main" val="466803272"/>
                  </a:ext>
                </a:extLst>
              </a:tr>
            </a:tbl>
          </a:graphicData>
        </a:graphic>
      </p:graphicFrame>
      <p:sp>
        <p:nvSpPr>
          <p:cNvPr id="7" name="Titel 1">
            <a:extLst>
              <a:ext uri="{FF2B5EF4-FFF2-40B4-BE49-F238E27FC236}">
                <a16:creationId xmlns:a16="http://schemas.microsoft.com/office/drawing/2014/main" id="{958E53A9-AD6B-0F4E-972F-B5FD1F724ABC}"/>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309941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313108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03774854"/>
              </p:ext>
            </p:extLst>
          </p:nvPr>
        </p:nvGraphicFramePr>
        <p:xfrm>
          <a:off x="1097280" y="2337954"/>
          <a:ext cx="8483137" cy="2931160"/>
        </p:xfrm>
        <a:graphic>
          <a:graphicData uri="http://schemas.openxmlformats.org/drawingml/2006/table">
            <a:tbl>
              <a:tblPr firstRow="1" bandRow="1">
                <a:tableStyleId>{5C22544A-7EE6-4342-B048-85BDC9FD1C3A}</a:tableStyleId>
              </a:tblPr>
              <a:tblGrid>
                <a:gridCol w="4548333">
                  <a:extLst>
                    <a:ext uri="{9D8B030D-6E8A-4147-A177-3AD203B41FA5}">
                      <a16:colId xmlns:a16="http://schemas.microsoft.com/office/drawing/2014/main" val="378527794"/>
                    </a:ext>
                  </a:extLst>
                </a:gridCol>
                <a:gridCol w="635631">
                  <a:extLst>
                    <a:ext uri="{9D8B030D-6E8A-4147-A177-3AD203B41FA5}">
                      <a16:colId xmlns:a16="http://schemas.microsoft.com/office/drawing/2014/main" val="2012829509"/>
                    </a:ext>
                  </a:extLst>
                </a:gridCol>
                <a:gridCol w="3299173">
                  <a:extLst>
                    <a:ext uri="{9D8B030D-6E8A-4147-A177-3AD203B41FA5}">
                      <a16:colId xmlns:a16="http://schemas.microsoft.com/office/drawing/2014/main" val="307676342"/>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en-GB" dirty="0" err="1"/>
                        <a:t>Pitanje</a:t>
                      </a:r>
                      <a:r>
                        <a:rPr lang="en-GB" dirty="0"/>
                        <a:t> (35): Je li </a:t>
                      </a:r>
                      <a:r>
                        <a:rPr lang="en-GB" dirty="0" err="1"/>
                        <a:t>vaš</a:t>
                      </a:r>
                      <a:r>
                        <a:rPr lang="en-GB" dirty="0"/>
                        <a:t> </a:t>
                      </a:r>
                      <a:r>
                        <a:rPr lang="en-GB" dirty="0" err="1"/>
                        <a:t>proizvod</a:t>
                      </a:r>
                      <a:r>
                        <a:rPr lang="en-GB" dirty="0"/>
                        <a:t>, </a:t>
                      </a:r>
                      <a:r>
                        <a:rPr lang="en-GB" dirty="0" err="1"/>
                        <a:t>materijal</a:t>
                      </a:r>
                      <a:r>
                        <a:rPr lang="en-GB" dirty="0"/>
                        <a:t>, OER </a:t>
                      </a:r>
                      <a:r>
                        <a:rPr lang="en-GB" dirty="0" err="1"/>
                        <a:t>ili</a:t>
                      </a:r>
                      <a:r>
                        <a:rPr lang="en-GB" dirty="0"/>
                        <a:t> </a:t>
                      </a:r>
                      <a:r>
                        <a:rPr lang="en-GB" dirty="0" err="1"/>
                        <a:t>tečaj</a:t>
                      </a:r>
                      <a:r>
                        <a:rPr lang="en-GB" dirty="0"/>
                        <a:t> </a:t>
                      </a:r>
                      <a:r>
                        <a:rPr lang="en-GB" dirty="0" err="1"/>
                        <a:t>međunarodno</a:t>
                      </a:r>
                      <a:r>
                        <a:rPr lang="en-GB" dirty="0"/>
                        <a:t> </a:t>
                      </a:r>
                      <a:r>
                        <a:rPr lang="en-GB" dirty="0" err="1"/>
                        <a:t>ugrađen</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4224333432"/>
                  </a:ext>
                </a:extLst>
              </a:tr>
              <a:tr h="370840">
                <a:tc>
                  <a:txBody>
                    <a:bodyPr/>
                    <a:lstStyle/>
                    <a:p>
                      <a:r>
                        <a:rPr lang="en-GB" dirty="0" err="1"/>
                        <a:t>Pitanje</a:t>
                      </a:r>
                      <a:r>
                        <a:rPr lang="en-GB" dirty="0"/>
                        <a:t> (37): Je li </a:t>
                      </a:r>
                      <a:r>
                        <a:rPr lang="en-GB" dirty="0" err="1"/>
                        <a:t>vaš</a:t>
                      </a:r>
                      <a:r>
                        <a:rPr lang="en-GB" dirty="0"/>
                        <a:t> </a:t>
                      </a:r>
                      <a:r>
                        <a:rPr lang="en-GB" dirty="0" err="1"/>
                        <a:t>proizvod</a:t>
                      </a:r>
                      <a:r>
                        <a:rPr lang="en-GB" dirty="0"/>
                        <a:t>, </a:t>
                      </a:r>
                      <a:r>
                        <a:rPr lang="en-GB" dirty="0" err="1"/>
                        <a:t>materijal</a:t>
                      </a:r>
                      <a:r>
                        <a:rPr lang="en-GB" dirty="0"/>
                        <a:t> </a:t>
                      </a:r>
                      <a:r>
                        <a:rPr lang="en-GB" dirty="0" err="1"/>
                        <a:t>ili</a:t>
                      </a:r>
                      <a:r>
                        <a:rPr lang="en-GB" dirty="0"/>
                        <a:t> OER </a:t>
                      </a:r>
                      <a:r>
                        <a:rPr lang="en-GB" dirty="0" err="1"/>
                        <a:t>nacionalno</a:t>
                      </a:r>
                      <a:r>
                        <a:rPr lang="en-GB" dirty="0"/>
                        <a:t> </a:t>
                      </a:r>
                      <a:r>
                        <a:rPr lang="en-GB" dirty="0" err="1"/>
                        <a:t>ugrađen</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4277190436"/>
                  </a:ext>
                </a:extLst>
              </a:tr>
              <a:tr h="370840">
                <a:tc>
                  <a:txBody>
                    <a:bodyPr/>
                    <a:lstStyle/>
                    <a:p>
                      <a:r>
                        <a:rPr lang="en-GB" dirty="0" err="1"/>
                        <a:t>Pitanje</a:t>
                      </a:r>
                      <a:r>
                        <a:rPr lang="en-GB" dirty="0"/>
                        <a:t> (39): Je li </a:t>
                      </a:r>
                      <a:r>
                        <a:rPr lang="en-GB" dirty="0" err="1"/>
                        <a:t>vaš</a:t>
                      </a:r>
                      <a:r>
                        <a:rPr lang="en-GB" dirty="0"/>
                        <a:t> </a:t>
                      </a:r>
                      <a:r>
                        <a:rPr lang="en-GB" dirty="0" err="1"/>
                        <a:t>proizvod</a:t>
                      </a:r>
                      <a:r>
                        <a:rPr lang="en-GB" dirty="0"/>
                        <a:t>, </a:t>
                      </a:r>
                      <a:r>
                        <a:rPr lang="en-GB" dirty="0" err="1"/>
                        <a:t>materijal</a:t>
                      </a:r>
                      <a:r>
                        <a:rPr lang="en-GB" dirty="0"/>
                        <a:t> </a:t>
                      </a:r>
                      <a:r>
                        <a:rPr lang="en-GB" dirty="0" err="1"/>
                        <a:t>ili</a:t>
                      </a:r>
                      <a:r>
                        <a:rPr lang="en-GB" dirty="0"/>
                        <a:t> OER </a:t>
                      </a:r>
                      <a:r>
                        <a:rPr lang="en-GB" dirty="0" err="1"/>
                        <a:t>regionalno</a:t>
                      </a:r>
                      <a:r>
                        <a:rPr lang="en-GB" dirty="0"/>
                        <a:t> </a:t>
                      </a:r>
                      <a:r>
                        <a:rPr lang="en-GB" dirty="0" err="1"/>
                        <a:t>ugrađen</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803648250"/>
                  </a:ext>
                </a:extLst>
              </a:tr>
              <a:tr h="370840">
                <a:tc>
                  <a:txBody>
                    <a:bodyPr/>
                    <a:lstStyle/>
                    <a:p>
                      <a:r>
                        <a:rPr lang="en-GB" dirty="0" err="1"/>
                        <a:t>Pitanje</a:t>
                      </a:r>
                      <a:r>
                        <a:rPr lang="en-GB" dirty="0"/>
                        <a:t> (41): Je li </a:t>
                      </a:r>
                      <a:r>
                        <a:rPr lang="en-GB" dirty="0" err="1"/>
                        <a:t>vaš</a:t>
                      </a:r>
                      <a:r>
                        <a:rPr lang="en-GB" dirty="0"/>
                        <a:t> </a:t>
                      </a:r>
                      <a:r>
                        <a:rPr lang="en-GB" dirty="0" err="1"/>
                        <a:t>proizvod</a:t>
                      </a:r>
                      <a:r>
                        <a:rPr lang="en-GB" dirty="0"/>
                        <a:t>, </a:t>
                      </a:r>
                      <a:r>
                        <a:rPr lang="en-GB" dirty="0" err="1"/>
                        <a:t>materijal</a:t>
                      </a:r>
                      <a:r>
                        <a:rPr lang="en-GB" dirty="0"/>
                        <a:t> </a:t>
                      </a:r>
                      <a:r>
                        <a:rPr lang="en-GB" dirty="0" err="1"/>
                        <a:t>ili</a:t>
                      </a:r>
                      <a:r>
                        <a:rPr lang="en-GB" dirty="0"/>
                        <a:t> OER </a:t>
                      </a:r>
                      <a:r>
                        <a:rPr lang="en-GB" dirty="0" err="1"/>
                        <a:t>lokalno</a:t>
                      </a:r>
                      <a:r>
                        <a:rPr lang="en-GB" dirty="0"/>
                        <a:t> </a:t>
                      </a:r>
                      <a:r>
                        <a:rPr lang="en-GB" dirty="0" err="1"/>
                        <a:t>ugrađen</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466803272"/>
                  </a:ext>
                </a:extLst>
              </a:tr>
            </a:tbl>
          </a:graphicData>
        </a:graphic>
      </p:graphicFrame>
      <p:sp>
        <p:nvSpPr>
          <p:cNvPr id="7" name="Titel 1">
            <a:extLst>
              <a:ext uri="{FF2B5EF4-FFF2-40B4-BE49-F238E27FC236}">
                <a16:creationId xmlns:a16="http://schemas.microsoft.com/office/drawing/2014/main" id="{0C73CA8B-3004-79EE-678A-12E40433F02F}"/>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19297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404649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157297967"/>
              </p:ext>
            </p:extLst>
          </p:nvPr>
        </p:nvGraphicFramePr>
        <p:xfrm>
          <a:off x="1097280" y="1693718"/>
          <a:ext cx="9252065" cy="3952240"/>
        </p:xfrm>
        <a:graphic>
          <a:graphicData uri="http://schemas.openxmlformats.org/drawingml/2006/table">
            <a:tbl>
              <a:tblPr firstRow="1" bandRow="1">
                <a:tableStyleId>{5C22544A-7EE6-4342-B048-85BDC9FD1C3A}</a:tableStyleId>
              </a:tblPr>
              <a:tblGrid>
                <a:gridCol w="4313330">
                  <a:extLst>
                    <a:ext uri="{9D8B030D-6E8A-4147-A177-3AD203B41FA5}">
                      <a16:colId xmlns:a16="http://schemas.microsoft.com/office/drawing/2014/main" val="378527794"/>
                    </a:ext>
                  </a:extLst>
                </a:gridCol>
                <a:gridCol w="366735">
                  <a:extLst>
                    <a:ext uri="{9D8B030D-6E8A-4147-A177-3AD203B41FA5}">
                      <a16:colId xmlns:a16="http://schemas.microsoft.com/office/drawing/2014/main" val="1429802841"/>
                    </a:ext>
                  </a:extLst>
                </a:gridCol>
                <a:gridCol w="4572000">
                  <a:extLst>
                    <a:ext uri="{9D8B030D-6E8A-4147-A177-3AD203B41FA5}">
                      <a16:colId xmlns:a16="http://schemas.microsoft.com/office/drawing/2014/main" val="1884013966"/>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en-GB" dirty="0" err="1"/>
                        <a:t>Pitanje</a:t>
                      </a:r>
                      <a:r>
                        <a:rPr lang="en-GB" dirty="0"/>
                        <a:t> (35): </a:t>
                      </a:r>
                      <a:r>
                        <a:rPr lang="en-GB" dirty="0" err="1"/>
                        <a:t>Jeste</a:t>
                      </a:r>
                      <a:r>
                        <a:rPr lang="en-GB" dirty="0"/>
                        <a:t> li </a:t>
                      </a:r>
                      <a:r>
                        <a:rPr lang="en-GB" dirty="0" err="1"/>
                        <a:t>izradili</a:t>
                      </a:r>
                      <a:r>
                        <a:rPr lang="en-GB" dirty="0"/>
                        <a:t> </a:t>
                      </a:r>
                      <a:r>
                        <a:rPr lang="en-GB" dirty="0" err="1"/>
                        <a:t>ishode</a:t>
                      </a:r>
                      <a:r>
                        <a:rPr lang="en-GB" dirty="0"/>
                        <a:t> </a:t>
                      </a:r>
                      <a:r>
                        <a:rPr lang="en-GB" dirty="0" err="1"/>
                        <a:t>učenja</a:t>
                      </a:r>
                      <a:r>
                        <a:rPr lang="en-GB" dirty="0"/>
                        <a:t> za </a:t>
                      </a:r>
                      <a:r>
                        <a:rPr lang="en-GB" dirty="0" err="1"/>
                        <a:t>studente</a:t>
                      </a:r>
                      <a:r>
                        <a:rPr lang="en-GB" dirty="0"/>
                        <a:t> koji </a:t>
                      </a:r>
                      <a:r>
                        <a:rPr lang="en-GB" dirty="0" err="1"/>
                        <a:t>rade</a:t>
                      </a:r>
                      <a:r>
                        <a:rPr lang="en-GB" dirty="0"/>
                        <a:t> s </a:t>
                      </a:r>
                      <a:r>
                        <a:rPr lang="en-GB" dirty="0" err="1"/>
                        <a:t>vašim</a:t>
                      </a:r>
                      <a:r>
                        <a:rPr lang="en-GB" dirty="0"/>
                        <a:t> </a:t>
                      </a:r>
                      <a:r>
                        <a:rPr lang="en-GB" dirty="0" err="1"/>
                        <a:t>proizvodom</a:t>
                      </a:r>
                      <a:r>
                        <a:rPr lang="en-GB" dirty="0"/>
                        <a:t>, </a:t>
                      </a:r>
                      <a:r>
                        <a:rPr lang="en-GB" dirty="0" err="1"/>
                        <a:t>materijalom</a:t>
                      </a:r>
                      <a:r>
                        <a:rPr lang="en-GB" dirty="0"/>
                        <a:t> </a:t>
                      </a:r>
                      <a:r>
                        <a:rPr lang="en-GB" dirty="0" err="1"/>
                        <a:t>ili</a:t>
                      </a:r>
                      <a:r>
                        <a:rPr lang="en-GB" dirty="0"/>
                        <a:t> OER-om?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(ako da)</a:t>
                      </a:r>
                    </a:p>
                    <a:p>
                      <a:r>
                        <a:rPr lang="pt-BR" dirty="0"/>
                        <a:t>- Učitavanje ishoda učenja (matrica)</a:t>
                      </a:r>
                      <a:endParaRPr lang="en-GB" dirty="0"/>
                    </a:p>
                  </a:txBody>
                  <a:tcPr/>
                </a:tc>
                <a:extLst>
                  <a:ext uri="{0D108BD9-81ED-4DB2-BD59-A6C34878D82A}">
                    <a16:rowId xmlns:a16="http://schemas.microsoft.com/office/drawing/2014/main" val="4224333432"/>
                  </a:ext>
                </a:extLst>
              </a:tr>
              <a:tr h="370840">
                <a:tc>
                  <a:txBody>
                    <a:bodyPr/>
                    <a:lstStyle/>
                    <a:p>
                      <a:r>
                        <a:rPr lang="en-GB" dirty="0" err="1"/>
                        <a:t>Pitanje</a:t>
                      </a:r>
                      <a:r>
                        <a:rPr lang="en-GB" dirty="0"/>
                        <a:t> (36): </a:t>
                      </a:r>
                      <a:r>
                        <a:rPr lang="en-GB" dirty="0" err="1"/>
                        <a:t>Uspostavljate</a:t>
                      </a:r>
                      <a:r>
                        <a:rPr lang="en-GB" dirty="0"/>
                        <a:t> li </a:t>
                      </a:r>
                      <a:r>
                        <a:rPr lang="en-GB" dirty="0" err="1"/>
                        <a:t>rodnu</a:t>
                      </a:r>
                      <a:r>
                        <a:rPr lang="en-GB" dirty="0"/>
                        <a:t> </a:t>
                      </a:r>
                      <a:r>
                        <a:rPr lang="en-GB" dirty="0" err="1"/>
                        <a:t>ravnopravnost</a:t>
                      </a:r>
                      <a:r>
                        <a:rPr lang="en-GB" dirty="0"/>
                        <a:t> u </a:t>
                      </a:r>
                      <a:r>
                        <a:rPr lang="en-GB" dirty="0" err="1"/>
                        <a:t>svom</a:t>
                      </a:r>
                      <a:r>
                        <a:rPr lang="en-GB" dirty="0"/>
                        <a:t> </a:t>
                      </a:r>
                      <a:r>
                        <a:rPr lang="en-GB" dirty="0" err="1"/>
                        <a:t>proizvodu</a:t>
                      </a:r>
                      <a:r>
                        <a:rPr lang="en-GB" dirty="0"/>
                        <a:t>, </a:t>
                      </a:r>
                      <a:r>
                        <a:rPr lang="en-GB" dirty="0" err="1"/>
                        <a:t>materijalu</a:t>
                      </a:r>
                      <a:r>
                        <a:rPr lang="en-GB" dirty="0"/>
                        <a:t> </a:t>
                      </a:r>
                      <a:r>
                        <a:rPr lang="en-GB" dirty="0" err="1"/>
                        <a:t>ili</a:t>
                      </a:r>
                      <a:r>
                        <a:rPr lang="en-GB" dirty="0"/>
                        <a:t> OER-u?</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4277190436"/>
                  </a:ext>
                </a:extLst>
              </a:tr>
              <a:tr h="370840">
                <a:tc>
                  <a:txBody>
                    <a:bodyPr/>
                    <a:lstStyle/>
                    <a:p>
                      <a:r>
                        <a:rPr lang="en-GB" dirty="0" err="1"/>
                        <a:t>Pitanje</a:t>
                      </a:r>
                      <a:r>
                        <a:rPr lang="en-GB" dirty="0"/>
                        <a:t> (37): Na koji </a:t>
                      </a:r>
                      <a:r>
                        <a:rPr lang="en-GB" dirty="0" err="1"/>
                        <a:t>način</a:t>
                      </a:r>
                      <a:r>
                        <a:rPr lang="en-GB" dirty="0"/>
                        <a:t> </a:t>
                      </a:r>
                      <a:r>
                        <a:rPr lang="en-GB" dirty="0" err="1"/>
                        <a:t>ustanova</a:t>
                      </a:r>
                      <a:r>
                        <a:rPr lang="en-GB" dirty="0"/>
                        <a:t> </a:t>
                      </a:r>
                      <a:r>
                        <a:rPr lang="en-GB" dirty="0" err="1"/>
                        <a:t>provjerava</a:t>
                      </a:r>
                      <a:r>
                        <a:rPr lang="en-GB" dirty="0"/>
                        <a:t> </a:t>
                      </a:r>
                      <a:r>
                        <a:rPr lang="en-GB" dirty="0" err="1"/>
                        <a:t>i</a:t>
                      </a:r>
                      <a:r>
                        <a:rPr lang="en-GB" dirty="0"/>
                        <a:t> </a:t>
                      </a:r>
                      <a:r>
                        <a:rPr lang="en-GB" dirty="0" err="1"/>
                        <a:t>prati</a:t>
                      </a:r>
                      <a:r>
                        <a:rPr lang="en-GB" dirty="0"/>
                        <a:t> </a:t>
                      </a:r>
                      <a:r>
                        <a:rPr lang="en-GB" dirty="0" err="1"/>
                        <a:t>osposobljenost</a:t>
                      </a:r>
                      <a:r>
                        <a:rPr lang="en-GB" dirty="0"/>
                        <a:t> </a:t>
                      </a:r>
                      <a:r>
                        <a:rPr lang="en-GB" dirty="0" err="1"/>
                        <a:t>osoblja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a:t>
                      </a:r>
                      <a:r>
                        <a:rPr lang="en-GB" dirty="0" err="1"/>
                        <a:t>odabere</a:t>
                      </a:r>
                      <a:r>
                        <a:rPr lang="en-GB" dirty="0"/>
                        <a:t> </a:t>
                      </a:r>
                      <a:r>
                        <a:rPr lang="en-GB" dirty="0" err="1"/>
                        <a:t>korisnik</a:t>
                      </a:r>
                      <a:r>
                        <a:rPr lang="en-GB" dirty="0"/>
                        <a:t>)</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803648250"/>
                  </a:ext>
                </a:extLst>
              </a:tr>
              <a:tr h="370840">
                <a:tc>
                  <a:txBody>
                    <a:bodyPr/>
                    <a:lstStyle/>
                    <a:p>
                      <a:r>
                        <a:rPr lang="en-GB" dirty="0" err="1"/>
                        <a:t>Pitanje</a:t>
                      </a:r>
                      <a:r>
                        <a:rPr lang="en-GB" dirty="0"/>
                        <a:t> (38): </a:t>
                      </a:r>
                      <a:r>
                        <a:rPr lang="pl-PL" dirty="0"/>
                        <a:t>metrike učinka za svaki posao</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metrike</a:t>
                      </a:r>
                      <a:r>
                        <a:rPr lang="en-GB" dirty="0"/>
                        <a:t> </a:t>
                      </a:r>
                      <a:r>
                        <a:rPr lang="en-GB" dirty="0" err="1"/>
                        <a:t>učinka</a:t>
                      </a:r>
                      <a:r>
                        <a:rPr lang="en-GB" dirty="0"/>
                        <a:t> za </a:t>
                      </a:r>
                      <a:r>
                        <a:rPr lang="en-GB" dirty="0" err="1"/>
                        <a:t>svaki</a:t>
                      </a:r>
                      <a:r>
                        <a:rPr lang="en-GB" dirty="0"/>
                        <a:t> </a:t>
                      </a:r>
                      <a:r>
                        <a:rPr lang="en-GB" dirty="0" err="1"/>
                        <a:t>posao</a:t>
                      </a:r>
                      <a:endParaRPr lang="en-GB" dirty="0"/>
                    </a:p>
                  </a:txBody>
                  <a:tcPr/>
                </a:tc>
                <a:extLst>
                  <a:ext uri="{0D108BD9-81ED-4DB2-BD59-A6C34878D82A}">
                    <a16:rowId xmlns:a16="http://schemas.microsoft.com/office/drawing/2014/main" val="3787477077"/>
                  </a:ext>
                </a:extLst>
              </a:tr>
              <a:tr h="370840">
                <a:tc>
                  <a:txBody>
                    <a:bodyPr/>
                    <a:lstStyle/>
                    <a:p>
                      <a:r>
                        <a:rPr lang="en-GB" dirty="0" err="1"/>
                        <a:t>Pitanje</a:t>
                      </a:r>
                      <a:r>
                        <a:rPr lang="en-GB" dirty="0"/>
                        <a:t> (39): </a:t>
                      </a:r>
                      <a:r>
                        <a:rPr lang="en-GB" dirty="0" err="1"/>
                        <a:t>treninzi</a:t>
                      </a:r>
                      <a:r>
                        <a:rPr lang="en-GB" dirty="0"/>
                        <a:t> </a:t>
                      </a:r>
                      <a:r>
                        <a:rPr lang="en-GB" dirty="0" err="1"/>
                        <a:t>i</a:t>
                      </a:r>
                      <a:r>
                        <a:rPr lang="en-GB" dirty="0"/>
                        <a:t> </a:t>
                      </a:r>
                      <a:r>
                        <a:rPr lang="en-GB" dirty="0" err="1"/>
                        <a:t>razvoj</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pregleda</a:t>
                      </a:r>
                      <a:r>
                        <a:rPr lang="en-GB" dirty="0"/>
                        <a:t>, </a:t>
                      </a:r>
                      <a:r>
                        <a:rPr lang="en-GB" dirty="0" err="1"/>
                        <a:t>poveznice</a:t>
                      </a:r>
                      <a:endParaRPr lang="en-GB" dirty="0"/>
                    </a:p>
                  </a:txBody>
                  <a:tcPr/>
                </a:tc>
                <a:extLst>
                  <a:ext uri="{0D108BD9-81ED-4DB2-BD59-A6C34878D82A}">
                    <a16:rowId xmlns:a16="http://schemas.microsoft.com/office/drawing/2014/main" val="331517353"/>
                  </a:ext>
                </a:extLst>
              </a:tr>
              <a:tr h="370840">
                <a:tc>
                  <a:txBody>
                    <a:bodyPr/>
                    <a:lstStyle/>
                    <a:p>
                      <a:r>
                        <a:rPr lang="en-GB" dirty="0" err="1"/>
                        <a:t>Pitanje</a:t>
                      </a:r>
                      <a:r>
                        <a:rPr lang="en-GB" dirty="0"/>
                        <a:t> (40): </a:t>
                      </a:r>
                      <a:r>
                        <a:rPr lang="en-GB" dirty="0" err="1"/>
                        <a:t>evaluacija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evaluacijskog</a:t>
                      </a:r>
                      <a:r>
                        <a:rPr lang="en-GB" dirty="0"/>
                        <a:t> </a:t>
                      </a:r>
                      <a:r>
                        <a:rPr lang="en-GB" dirty="0" err="1"/>
                        <a:t>lista</a:t>
                      </a:r>
                      <a:endParaRPr lang="en-GB" dirty="0"/>
                    </a:p>
                  </a:txBody>
                  <a:tcPr/>
                </a:tc>
                <a:extLst>
                  <a:ext uri="{0D108BD9-81ED-4DB2-BD59-A6C34878D82A}">
                    <a16:rowId xmlns:a16="http://schemas.microsoft.com/office/drawing/2014/main" val="2004476583"/>
                  </a:ext>
                </a:extLst>
              </a:tr>
            </a:tbl>
          </a:graphicData>
        </a:graphic>
      </p:graphicFrame>
      <p:sp>
        <p:nvSpPr>
          <p:cNvPr id="7" name="Titel 1">
            <a:extLst>
              <a:ext uri="{FF2B5EF4-FFF2-40B4-BE49-F238E27FC236}">
                <a16:creationId xmlns:a16="http://schemas.microsoft.com/office/drawing/2014/main" id="{D2E07629-AE56-0313-14DB-0F37943F5935}"/>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17614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extLst>
              <p:ext uri="{D42A27DB-BD31-4B8C-83A1-F6EECF244321}">
                <p14:modId xmlns:p14="http://schemas.microsoft.com/office/powerpoint/2010/main" val="1927451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err="1"/>
              <a:t>Procjena</a:t>
            </a:r>
            <a:r>
              <a:rPr lang="en-GB" dirty="0"/>
              <a:t> </a:t>
            </a:r>
            <a:r>
              <a:rPr lang="en-GB" dirty="0" err="1"/>
              <a:t>materijala</a:t>
            </a:r>
            <a:endParaRPr lang="en-GB" dirty="0"/>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6433716"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8882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837708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680229378"/>
              </p:ext>
            </p:extLst>
          </p:nvPr>
        </p:nvGraphicFramePr>
        <p:xfrm>
          <a:off x="1097278" y="1693718"/>
          <a:ext cx="10725753" cy="4391260"/>
        </p:xfrm>
        <a:graphic>
          <a:graphicData uri="http://schemas.openxmlformats.org/drawingml/2006/table">
            <a:tbl>
              <a:tblPr firstRow="1" bandRow="1">
                <a:tableStyleId>{5C22544A-7EE6-4342-B048-85BDC9FD1C3A}</a:tableStyleId>
              </a:tblPr>
              <a:tblGrid>
                <a:gridCol w="5553027">
                  <a:extLst>
                    <a:ext uri="{9D8B030D-6E8A-4147-A177-3AD203B41FA5}">
                      <a16:colId xmlns:a16="http://schemas.microsoft.com/office/drawing/2014/main" val="378527794"/>
                    </a:ext>
                  </a:extLst>
                </a:gridCol>
                <a:gridCol w="944052">
                  <a:extLst>
                    <a:ext uri="{9D8B030D-6E8A-4147-A177-3AD203B41FA5}">
                      <a16:colId xmlns:a16="http://schemas.microsoft.com/office/drawing/2014/main" val="2394109089"/>
                    </a:ext>
                  </a:extLst>
                </a:gridCol>
                <a:gridCol w="4228674">
                  <a:extLst>
                    <a:ext uri="{9D8B030D-6E8A-4147-A177-3AD203B41FA5}">
                      <a16:colId xmlns:a16="http://schemas.microsoft.com/office/drawing/2014/main" val="2466002741"/>
                    </a:ext>
                  </a:extLst>
                </a:gridCol>
              </a:tblGrid>
              <a:tr h="608932">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130062">
                <a:tc>
                  <a:txBody>
                    <a:bodyPr/>
                    <a:lstStyle/>
                    <a:p>
                      <a:r>
                        <a:rPr lang="pl-PL" dirty="0"/>
                        <a:t>Pitanje (41): Povratne informacije zaposlenika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Gumb</a:t>
                      </a:r>
                      <a:r>
                        <a:rPr lang="en-GB" dirty="0"/>
                        <a:t> za </a:t>
                      </a:r>
                      <a:r>
                        <a:rPr lang="en-GB" dirty="0" err="1"/>
                        <a:t>prijenos</a:t>
                      </a:r>
                      <a:endParaRPr lang="en-GB" dirty="0"/>
                    </a:p>
                    <a:p>
                      <a:endParaRPr lang="en-GB" dirty="0"/>
                    </a:p>
                    <a:p>
                      <a:r>
                        <a:rPr lang="en-GB" dirty="0" err="1"/>
                        <a:t>Prijenos</a:t>
                      </a:r>
                      <a:r>
                        <a:rPr lang="en-GB" dirty="0"/>
                        <a:t> </a:t>
                      </a:r>
                      <a:r>
                        <a:rPr lang="en-GB" dirty="0" err="1"/>
                        <a:t>obrasca</a:t>
                      </a:r>
                      <a:r>
                        <a:rPr lang="en-GB" dirty="0"/>
                        <a:t> s </a:t>
                      </a:r>
                      <a:r>
                        <a:rPr lang="en-GB" dirty="0" err="1"/>
                        <a:t>povratnim</a:t>
                      </a:r>
                      <a:r>
                        <a:rPr lang="en-GB" dirty="0"/>
                        <a:t> </a:t>
                      </a:r>
                      <a:r>
                        <a:rPr lang="en-GB" dirty="0" err="1"/>
                        <a:t>informacijama</a:t>
                      </a:r>
                      <a:r>
                        <a:rPr lang="en-GB" dirty="0"/>
                        <a:t> </a:t>
                      </a:r>
                      <a:r>
                        <a:rPr lang="en-GB" dirty="0" err="1"/>
                        <a:t>zaposlenika</a:t>
                      </a:r>
                      <a:endParaRPr lang="en-GB" dirty="0"/>
                    </a:p>
                  </a:txBody>
                  <a:tcPr/>
                </a:tc>
                <a:extLst>
                  <a:ext uri="{0D108BD9-81ED-4DB2-BD59-A6C34878D82A}">
                    <a16:rowId xmlns:a16="http://schemas.microsoft.com/office/drawing/2014/main" val="4188556345"/>
                  </a:ext>
                </a:extLst>
              </a:tr>
              <a:tr h="1130062">
                <a:tc>
                  <a:txBody>
                    <a:bodyPr/>
                    <a:lstStyle/>
                    <a:p>
                      <a:r>
                        <a:rPr lang="pl-PL" dirty="0"/>
                        <a:t>Pitanje</a:t>
                      </a:r>
                      <a:r>
                        <a:rPr lang="en-GB" dirty="0"/>
                        <a:t> (42): </a:t>
                      </a:r>
                      <a:r>
                        <a:rPr lang="en-GB" dirty="0" err="1"/>
                        <a:t>Razgovor</a:t>
                      </a:r>
                      <a:r>
                        <a:rPr lang="en-GB" dirty="0"/>
                        <a:t> za </a:t>
                      </a:r>
                      <a:r>
                        <a:rPr lang="en-GB" dirty="0" err="1"/>
                        <a:t>procjenu</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Gumb</a:t>
                      </a:r>
                      <a:r>
                        <a:rPr lang="en-GB" dirty="0"/>
                        <a:t> za </a:t>
                      </a:r>
                      <a:r>
                        <a:rPr lang="en-GB" dirty="0" err="1"/>
                        <a:t>prijenos</a:t>
                      </a:r>
                      <a:endParaRPr lang="en-GB" dirty="0"/>
                    </a:p>
                    <a:p>
                      <a:endParaRPr lang="en-GB" dirty="0"/>
                    </a:p>
                    <a:p>
                      <a:r>
                        <a:rPr lang="en-GB" dirty="0" err="1"/>
                        <a:t>Prijenos</a:t>
                      </a:r>
                      <a:r>
                        <a:rPr lang="en-GB" dirty="0"/>
                        <a:t> </a:t>
                      </a:r>
                      <a:r>
                        <a:rPr lang="en-GB" dirty="0" err="1"/>
                        <a:t>obrasca</a:t>
                      </a:r>
                      <a:r>
                        <a:rPr lang="en-GB" dirty="0"/>
                        <a:t>/</a:t>
                      </a:r>
                      <a:r>
                        <a:rPr lang="en-GB" dirty="0" err="1"/>
                        <a:t>strukture</a:t>
                      </a:r>
                      <a:r>
                        <a:rPr lang="en-GB" dirty="0"/>
                        <a:t> </a:t>
                      </a:r>
                      <a:r>
                        <a:rPr lang="en-GB" dirty="0" err="1"/>
                        <a:t>intervjua</a:t>
                      </a:r>
                      <a:r>
                        <a:rPr lang="en-GB" dirty="0"/>
                        <a:t> za </a:t>
                      </a:r>
                      <a:r>
                        <a:rPr lang="en-GB" dirty="0" err="1"/>
                        <a:t>ocjenjivanje</a:t>
                      </a:r>
                      <a:endParaRPr lang="en-GB" dirty="0"/>
                    </a:p>
                  </a:txBody>
                  <a:tcPr/>
                </a:tc>
                <a:extLst>
                  <a:ext uri="{0D108BD9-81ED-4DB2-BD59-A6C34878D82A}">
                    <a16:rowId xmlns:a16="http://schemas.microsoft.com/office/drawing/2014/main" val="142049034"/>
                  </a:ext>
                </a:extLst>
              </a:tr>
              <a:tr h="702444">
                <a:tc>
                  <a:txBody>
                    <a:bodyPr/>
                    <a:lstStyle/>
                    <a:p>
                      <a:r>
                        <a:rPr lang="pl-PL" dirty="0"/>
                        <a:t>Pitanje</a:t>
                      </a:r>
                      <a:r>
                        <a:rPr lang="en-GB" dirty="0"/>
                        <a:t> (44): </a:t>
                      </a:r>
                      <a:r>
                        <a:rPr lang="en-GB" dirty="0" err="1"/>
                        <a:t>Potiče</a:t>
                      </a:r>
                      <a:r>
                        <a:rPr lang="en-GB" dirty="0"/>
                        <a:t> li </a:t>
                      </a:r>
                      <a:r>
                        <a:rPr lang="en-GB" dirty="0" err="1"/>
                        <a:t>vaša</a:t>
                      </a:r>
                      <a:r>
                        <a:rPr lang="en-GB" dirty="0"/>
                        <a:t> </a:t>
                      </a:r>
                      <a:r>
                        <a:rPr lang="en-GB" dirty="0" err="1"/>
                        <a:t>ustanova</a:t>
                      </a:r>
                      <a:r>
                        <a:rPr lang="en-GB" dirty="0"/>
                        <a:t> </a:t>
                      </a:r>
                      <a:r>
                        <a:rPr lang="en-GB" dirty="0" err="1"/>
                        <a:t>obuku</a:t>
                      </a:r>
                      <a:r>
                        <a:rPr lang="en-GB" dirty="0"/>
                        <a:t> </a:t>
                      </a:r>
                      <a:r>
                        <a:rPr lang="en-GB" dirty="0" err="1"/>
                        <a:t>osoblja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(ako da)</a:t>
                      </a:r>
                    </a:p>
                    <a:p>
                      <a:r>
                        <a:rPr lang="pt-BR" dirty="0"/>
                        <a:t>- Prijenos pregleda, poveznica</a:t>
                      </a:r>
                      <a:endParaRPr lang="en-GB" dirty="0"/>
                    </a:p>
                  </a:txBody>
                  <a:tcPr/>
                </a:tc>
                <a:extLst>
                  <a:ext uri="{0D108BD9-81ED-4DB2-BD59-A6C34878D82A}">
                    <a16:rowId xmlns:a16="http://schemas.microsoft.com/office/drawing/2014/main" val="302288435"/>
                  </a:ext>
                </a:extLst>
              </a:tr>
              <a:tr h="702444">
                <a:tc>
                  <a:txBody>
                    <a:bodyPr/>
                    <a:lstStyle/>
                    <a:p>
                      <a:r>
                        <a:rPr lang="pl-PL" dirty="0"/>
                        <a:t>Pitanje</a:t>
                      </a:r>
                      <a:r>
                        <a:rPr lang="en-GB" dirty="0"/>
                        <a:t> (45): </a:t>
                      </a:r>
                      <a:r>
                        <a:rPr lang="en-GB" dirty="0" err="1"/>
                        <a:t>Oglašavate</a:t>
                      </a:r>
                      <a:r>
                        <a:rPr lang="en-GB" dirty="0"/>
                        <a:t> li </a:t>
                      </a:r>
                      <a:r>
                        <a:rPr lang="en-GB" dirty="0" err="1"/>
                        <a:t>svoj</a:t>
                      </a:r>
                      <a:r>
                        <a:rPr lang="en-GB" dirty="0"/>
                        <a:t> </a:t>
                      </a:r>
                      <a:r>
                        <a:rPr lang="en-GB" dirty="0" err="1"/>
                        <a:t>proizvod</a:t>
                      </a:r>
                      <a:r>
                        <a:rPr lang="en-GB" dirty="0"/>
                        <a:t>, </a:t>
                      </a:r>
                      <a:r>
                        <a:rPr lang="en-GB" dirty="0" err="1"/>
                        <a:t>materijal</a:t>
                      </a:r>
                      <a:r>
                        <a:rPr lang="en-GB" dirty="0"/>
                        <a:t> </a:t>
                      </a:r>
                      <a:r>
                        <a:rPr lang="en-GB" dirty="0" err="1"/>
                        <a:t>ili</a:t>
                      </a:r>
                      <a:r>
                        <a:rPr lang="en-GB" dirty="0"/>
                        <a:t>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(ako da)</a:t>
                      </a:r>
                    </a:p>
                    <a:p>
                      <a:r>
                        <a:rPr lang="pt-BR" dirty="0"/>
                        <a:t>- Upload oglasa, link</a:t>
                      </a:r>
                      <a:endParaRPr lang="en-GB" dirty="0"/>
                    </a:p>
                  </a:txBody>
                  <a:tcPr/>
                </a:tc>
                <a:extLst>
                  <a:ext uri="{0D108BD9-81ED-4DB2-BD59-A6C34878D82A}">
                    <a16:rowId xmlns:a16="http://schemas.microsoft.com/office/drawing/2014/main" val="4224333432"/>
                  </a:ext>
                </a:extLst>
              </a:tr>
            </a:tbl>
          </a:graphicData>
        </a:graphic>
      </p:graphicFrame>
      <p:sp>
        <p:nvSpPr>
          <p:cNvPr id="7" name="Titel 1">
            <a:extLst>
              <a:ext uri="{FF2B5EF4-FFF2-40B4-BE49-F238E27FC236}">
                <a16:creationId xmlns:a16="http://schemas.microsoft.com/office/drawing/2014/main" id="{17D4D899-93D7-F1FF-4D87-96D3E755A195}"/>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21476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50399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564420444"/>
              </p:ext>
            </p:extLst>
          </p:nvPr>
        </p:nvGraphicFramePr>
        <p:xfrm>
          <a:off x="1097280" y="2009140"/>
          <a:ext cx="9470276" cy="3577432"/>
        </p:xfrm>
        <a:graphic>
          <a:graphicData uri="http://schemas.openxmlformats.org/drawingml/2006/table">
            <a:tbl>
              <a:tblPr firstRow="1" bandRow="1">
                <a:tableStyleId>{5C22544A-7EE6-4342-B048-85BDC9FD1C3A}</a:tableStyleId>
              </a:tblPr>
              <a:tblGrid>
                <a:gridCol w="6096861">
                  <a:extLst>
                    <a:ext uri="{9D8B030D-6E8A-4147-A177-3AD203B41FA5}">
                      <a16:colId xmlns:a16="http://schemas.microsoft.com/office/drawing/2014/main" val="378527794"/>
                    </a:ext>
                  </a:extLst>
                </a:gridCol>
                <a:gridCol w="543701">
                  <a:extLst>
                    <a:ext uri="{9D8B030D-6E8A-4147-A177-3AD203B41FA5}">
                      <a16:colId xmlns:a16="http://schemas.microsoft.com/office/drawing/2014/main" val="3598662368"/>
                    </a:ext>
                  </a:extLst>
                </a:gridCol>
                <a:gridCol w="2829714">
                  <a:extLst>
                    <a:ext uri="{9D8B030D-6E8A-4147-A177-3AD203B41FA5}">
                      <a16:colId xmlns:a16="http://schemas.microsoft.com/office/drawing/2014/main" val="2741995199"/>
                    </a:ext>
                  </a:extLst>
                </a:gridCol>
              </a:tblGrid>
              <a:tr h="336042">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580017">
                <a:tc>
                  <a:txBody>
                    <a:bodyPr/>
                    <a:lstStyle/>
                    <a:p>
                      <a:r>
                        <a:rPr lang="en-GB" dirty="0" err="1"/>
                        <a:t>Pitanje</a:t>
                      </a:r>
                      <a:r>
                        <a:rPr lang="en-GB" dirty="0"/>
                        <a:t> (46): Jesu li </a:t>
                      </a:r>
                      <a:r>
                        <a:rPr lang="en-GB" dirty="0" err="1"/>
                        <a:t>predmet</a:t>
                      </a:r>
                      <a:r>
                        <a:rPr lang="en-GB" dirty="0"/>
                        <a:t> </a:t>
                      </a:r>
                      <a:r>
                        <a:rPr lang="en-GB" dirty="0" err="1"/>
                        <a:t>i</a:t>
                      </a:r>
                      <a:r>
                        <a:rPr lang="en-GB" dirty="0"/>
                        <a:t> </a:t>
                      </a:r>
                      <a:r>
                        <a:rPr lang="en-GB" dirty="0" err="1"/>
                        <a:t>sadržaji</a:t>
                      </a:r>
                      <a:r>
                        <a:rPr lang="en-GB" dirty="0"/>
                        <a:t> </a:t>
                      </a:r>
                      <a:r>
                        <a:rPr lang="en-GB" dirty="0" err="1"/>
                        <a:t>prilagođeni</a:t>
                      </a:r>
                      <a:r>
                        <a:rPr lang="en-GB" dirty="0"/>
                        <a:t> </a:t>
                      </a:r>
                      <a:r>
                        <a:rPr lang="en-GB" dirty="0" err="1"/>
                        <a:t>životnom</a:t>
                      </a:r>
                      <a:r>
                        <a:rPr lang="en-GB" dirty="0"/>
                        <a:t> </a:t>
                      </a:r>
                      <a:r>
                        <a:rPr lang="en-GB" dirty="0" err="1"/>
                        <a:t>usmjerenju</a:t>
                      </a:r>
                      <a:r>
                        <a:rPr lang="en-GB" dirty="0"/>
                        <a:t> </a:t>
                      </a:r>
                      <a:r>
                        <a:rPr lang="en-GB" dirty="0" err="1"/>
                        <a:t>učenika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4224333432"/>
                  </a:ext>
                </a:extLst>
              </a:tr>
              <a:tr h="828596">
                <a:tc>
                  <a:txBody>
                    <a:bodyPr/>
                    <a:lstStyle/>
                    <a:p>
                      <a:r>
                        <a:rPr lang="en-GB" dirty="0" err="1"/>
                        <a:t>Pitanje</a:t>
                      </a:r>
                      <a:r>
                        <a:rPr lang="en-GB" dirty="0"/>
                        <a:t> (49): </a:t>
                      </a:r>
                      <a:r>
                        <a:rPr lang="en-GB" dirty="0" err="1"/>
                        <a:t>Promičete</a:t>
                      </a:r>
                      <a:r>
                        <a:rPr lang="en-GB" dirty="0"/>
                        <a:t> li </a:t>
                      </a:r>
                      <a:r>
                        <a:rPr lang="en-GB" dirty="0" err="1"/>
                        <a:t>osobni</a:t>
                      </a:r>
                      <a:r>
                        <a:rPr lang="en-GB" dirty="0"/>
                        <a:t> </a:t>
                      </a:r>
                      <a:r>
                        <a:rPr lang="en-GB" dirty="0" err="1"/>
                        <a:t>stav</a:t>
                      </a:r>
                      <a:r>
                        <a:rPr lang="en-GB" dirty="0"/>
                        <a:t> </a:t>
                      </a:r>
                      <a:r>
                        <a:rPr lang="en-GB" dirty="0" err="1"/>
                        <a:t>svojih</a:t>
                      </a:r>
                      <a:r>
                        <a:rPr lang="en-GB" dirty="0"/>
                        <a:t> </a:t>
                      </a:r>
                      <a:r>
                        <a:rPr lang="en-GB" dirty="0" err="1"/>
                        <a:t>učenika</a:t>
                      </a:r>
                      <a:r>
                        <a:rPr lang="en-GB" dirty="0"/>
                        <a:t> s </a:t>
                      </a:r>
                      <a:r>
                        <a:rPr lang="en-GB" dirty="0" err="1"/>
                        <a:t>predmetom</a:t>
                      </a:r>
                      <a:r>
                        <a:rPr lang="en-GB" dirty="0"/>
                        <a:t> </a:t>
                      </a:r>
                      <a:r>
                        <a:rPr lang="en-GB" dirty="0" err="1"/>
                        <a:t>i</a:t>
                      </a:r>
                      <a:r>
                        <a:rPr lang="en-GB" dirty="0"/>
                        <a:t> </a:t>
                      </a:r>
                      <a:r>
                        <a:rPr lang="en-GB" dirty="0" err="1"/>
                        <a:t>sadržajem</a:t>
                      </a:r>
                      <a:r>
                        <a:rPr lang="en-GB" dirty="0"/>
                        <a:t> </a:t>
                      </a:r>
                      <a:r>
                        <a:rPr lang="en-GB" dirty="0" err="1"/>
                        <a:t>vašeg</a:t>
                      </a:r>
                      <a:r>
                        <a:rPr lang="en-GB" dirty="0"/>
                        <a:t> </a:t>
                      </a:r>
                      <a:r>
                        <a:rPr lang="en-GB" dirty="0" err="1"/>
                        <a:t>proizvoda</a:t>
                      </a:r>
                      <a:r>
                        <a:rPr lang="en-GB" dirty="0"/>
                        <a:t>, </a:t>
                      </a:r>
                      <a:r>
                        <a:rPr lang="en-GB" dirty="0" err="1"/>
                        <a:t>materijala</a:t>
                      </a:r>
                      <a:r>
                        <a:rPr lang="en-GB" dirty="0"/>
                        <a:t> </a:t>
                      </a:r>
                      <a:r>
                        <a:rPr lang="en-GB" dirty="0" err="1"/>
                        <a:t>ili</a:t>
                      </a:r>
                      <a:r>
                        <a:rPr lang="en-GB" dirty="0"/>
                        <a:t> OER-a?</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3895707863"/>
                  </a:ext>
                </a:extLst>
              </a:tr>
              <a:tr h="828596">
                <a:tc>
                  <a:txBody>
                    <a:bodyPr/>
                    <a:lstStyle/>
                    <a:p>
                      <a:r>
                        <a:rPr lang="en-GB" dirty="0" err="1"/>
                        <a:t>Pitanje</a:t>
                      </a:r>
                      <a:r>
                        <a:rPr lang="en-GB" dirty="0"/>
                        <a:t> (50): </a:t>
                      </a:r>
                      <a:r>
                        <a:rPr lang="en-GB" dirty="0" err="1"/>
                        <a:t>Promičete</a:t>
                      </a:r>
                      <a:r>
                        <a:rPr lang="en-GB" dirty="0"/>
                        <a:t> li </a:t>
                      </a:r>
                      <a:r>
                        <a:rPr lang="en-GB" dirty="0" err="1"/>
                        <a:t>umreženo</a:t>
                      </a:r>
                      <a:r>
                        <a:rPr lang="en-GB" dirty="0"/>
                        <a:t> </a:t>
                      </a:r>
                      <a:r>
                        <a:rPr lang="en-GB" dirty="0" err="1"/>
                        <a:t>razmišljanje</a:t>
                      </a:r>
                      <a:r>
                        <a:rPr lang="en-GB" dirty="0"/>
                        <a:t> </a:t>
                      </a:r>
                      <a:r>
                        <a:rPr lang="en-GB" dirty="0" err="1"/>
                        <a:t>svojih</a:t>
                      </a:r>
                      <a:r>
                        <a:rPr lang="en-GB" dirty="0"/>
                        <a:t> </a:t>
                      </a:r>
                      <a:r>
                        <a:rPr lang="en-GB" dirty="0" err="1"/>
                        <a:t>učenika</a:t>
                      </a:r>
                      <a:r>
                        <a:rPr lang="en-GB" dirty="0"/>
                        <a:t> </a:t>
                      </a:r>
                      <a:r>
                        <a:rPr lang="en-GB" dirty="0" err="1"/>
                        <a:t>predmetom</a:t>
                      </a:r>
                      <a:r>
                        <a:rPr lang="en-GB" dirty="0"/>
                        <a:t> </a:t>
                      </a:r>
                      <a:r>
                        <a:rPr lang="en-GB" dirty="0" err="1"/>
                        <a:t>i</a:t>
                      </a:r>
                      <a:r>
                        <a:rPr lang="en-GB" dirty="0"/>
                        <a:t> </a:t>
                      </a:r>
                      <a:r>
                        <a:rPr lang="en-GB" dirty="0" err="1"/>
                        <a:t>sadržajem</a:t>
                      </a:r>
                      <a:r>
                        <a:rPr lang="en-GB" dirty="0"/>
                        <a:t> </a:t>
                      </a:r>
                      <a:r>
                        <a:rPr lang="en-GB" dirty="0" err="1"/>
                        <a:t>vašeg</a:t>
                      </a:r>
                      <a:r>
                        <a:rPr lang="en-GB" dirty="0"/>
                        <a:t> </a:t>
                      </a:r>
                      <a:r>
                        <a:rPr lang="en-GB" dirty="0" err="1"/>
                        <a:t>proizvoda</a:t>
                      </a:r>
                      <a:r>
                        <a:rPr lang="en-GB" dirty="0"/>
                        <a:t>, </a:t>
                      </a:r>
                      <a:r>
                        <a:rPr lang="en-GB" dirty="0" err="1"/>
                        <a:t>materijala</a:t>
                      </a:r>
                      <a:r>
                        <a:rPr lang="en-GB" dirty="0"/>
                        <a:t> </a:t>
                      </a:r>
                      <a:r>
                        <a:rPr lang="en-GB" dirty="0" err="1"/>
                        <a:t>ili</a:t>
                      </a:r>
                      <a:r>
                        <a:rPr lang="en-GB" dirty="0"/>
                        <a:t> OER-a?</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a:t>
                      </a:r>
                      <a:r>
                        <a:rPr lang="en-GB" dirty="0" err="1"/>
                        <a:t>Prijenos</a:t>
                      </a:r>
                      <a:r>
                        <a:rPr lang="en-GB" dirty="0"/>
                        <a:t> </a:t>
                      </a:r>
                      <a:r>
                        <a:rPr lang="en-GB" dirty="0" err="1"/>
                        <a:t>dokaza</a:t>
                      </a:r>
                      <a:endParaRPr lang="en-GB" dirty="0"/>
                    </a:p>
                  </a:txBody>
                  <a:tcPr/>
                </a:tc>
                <a:extLst>
                  <a:ext uri="{0D108BD9-81ED-4DB2-BD59-A6C34878D82A}">
                    <a16:rowId xmlns:a16="http://schemas.microsoft.com/office/drawing/2014/main" val="3678603365"/>
                  </a:ext>
                </a:extLst>
              </a:tr>
              <a:tr h="828596">
                <a:tc>
                  <a:txBody>
                    <a:bodyPr/>
                    <a:lstStyle/>
                    <a:p>
                      <a:r>
                        <a:rPr lang="en-GB" dirty="0" err="1"/>
                        <a:t>Pitanje</a:t>
                      </a:r>
                      <a:r>
                        <a:rPr lang="en-GB" dirty="0"/>
                        <a:t> (52): </a:t>
                      </a:r>
                      <a:r>
                        <a:rPr lang="en-GB" dirty="0" err="1"/>
                        <a:t>Osiguravate</a:t>
                      </a:r>
                      <a:r>
                        <a:rPr lang="en-GB" dirty="0"/>
                        <a:t> li </a:t>
                      </a:r>
                      <a:r>
                        <a:rPr lang="en-GB" dirty="0" err="1"/>
                        <a:t>kvalitetu</a:t>
                      </a:r>
                      <a:r>
                        <a:rPr lang="en-GB" dirty="0"/>
                        <a:t> </a:t>
                      </a:r>
                      <a:r>
                        <a:rPr lang="en-GB" dirty="0" err="1"/>
                        <a:t>unutar</a:t>
                      </a:r>
                      <a:r>
                        <a:rPr lang="en-GB" dirty="0"/>
                        <a:t> </a:t>
                      </a:r>
                      <a:r>
                        <a:rPr lang="en-GB" dirty="0" err="1"/>
                        <a:t>teme</a:t>
                      </a:r>
                      <a:r>
                        <a:rPr lang="en-GB" dirty="0"/>
                        <a:t> </a:t>
                      </a:r>
                      <a:r>
                        <a:rPr lang="en-GB" dirty="0" err="1"/>
                        <a:t>i</a:t>
                      </a:r>
                      <a:r>
                        <a:rPr lang="en-GB" dirty="0"/>
                        <a:t> </a:t>
                      </a:r>
                      <a:r>
                        <a:rPr lang="en-GB" dirty="0" err="1"/>
                        <a:t>sadržaja</a:t>
                      </a:r>
                      <a:r>
                        <a:rPr lang="en-GB" dirty="0"/>
                        <a:t> </a:t>
                      </a:r>
                      <a:r>
                        <a:rPr lang="en-GB" dirty="0" err="1"/>
                        <a:t>vašeg</a:t>
                      </a:r>
                      <a:r>
                        <a:rPr lang="en-GB" dirty="0"/>
                        <a:t> </a:t>
                      </a:r>
                      <a:r>
                        <a:rPr lang="en-GB" dirty="0" err="1"/>
                        <a:t>proizvoda</a:t>
                      </a:r>
                      <a:r>
                        <a:rPr lang="en-GB" dirty="0"/>
                        <a:t>, </a:t>
                      </a:r>
                      <a:r>
                        <a:rPr lang="en-GB" dirty="0" err="1"/>
                        <a:t>materijala</a:t>
                      </a:r>
                      <a:r>
                        <a:rPr lang="en-GB" dirty="0"/>
                        <a:t> </a:t>
                      </a:r>
                      <a:r>
                        <a:rPr lang="en-GB" dirty="0" err="1"/>
                        <a:t>ili</a:t>
                      </a:r>
                      <a:r>
                        <a:rPr lang="en-GB" dirty="0"/>
                        <a:t> OER-a?</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 Upload </a:t>
                      </a:r>
                      <a:r>
                        <a:rPr lang="en-GB" dirty="0" err="1"/>
                        <a:t>dokumenata</a:t>
                      </a:r>
                      <a:r>
                        <a:rPr lang="en-GB" dirty="0"/>
                        <a:t>, </a:t>
                      </a:r>
                      <a:r>
                        <a:rPr lang="en-GB" dirty="0" err="1"/>
                        <a:t>listova</a:t>
                      </a:r>
                      <a:r>
                        <a:rPr lang="en-GB" dirty="0"/>
                        <a:t>, </a:t>
                      </a:r>
                      <a:r>
                        <a:rPr lang="en-GB" dirty="0" err="1"/>
                        <a:t>linkova</a:t>
                      </a:r>
                      <a:endParaRPr lang="en-GB" dirty="0"/>
                    </a:p>
                  </a:txBody>
                  <a:tcPr/>
                </a:tc>
                <a:extLst>
                  <a:ext uri="{0D108BD9-81ED-4DB2-BD59-A6C34878D82A}">
                    <a16:rowId xmlns:a16="http://schemas.microsoft.com/office/drawing/2014/main" val="10010328"/>
                  </a:ext>
                </a:extLst>
              </a:tr>
            </a:tbl>
          </a:graphicData>
        </a:graphic>
      </p:graphicFrame>
    </p:spTree>
    <p:extLst>
      <p:ext uri="{BB962C8B-B14F-4D97-AF65-F5344CB8AC3E}">
        <p14:creationId xmlns:p14="http://schemas.microsoft.com/office/powerpoint/2010/main" val="298931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88887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467701647"/>
              </p:ext>
            </p:extLst>
          </p:nvPr>
        </p:nvGraphicFramePr>
        <p:xfrm>
          <a:off x="1097280" y="2132679"/>
          <a:ext cx="9615747" cy="276352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en-GB" dirty="0" err="1"/>
                        <a:t>Pitanje</a:t>
                      </a:r>
                      <a:r>
                        <a:rPr lang="en-GB" dirty="0"/>
                        <a:t> (54): </a:t>
                      </a:r>
                      <a:r>
                        <a:rPr lang="en-GB" dirty="0" err="1"/>
                        <a:t>Kakav</a:t>
                      </a:r>
                      <a:r>
                        <a:rPr lang="en-GB" dirty="0"/>
                        <a:t> je </a:t>
                      </a:r>
                      <a:r>
                        <a:rPr lang="en-GB" dirty="0" err="1"/>
                        <a:t>kurikulum</a:t>
                      </a:r>
                      <a:r>
                        <a:rPr lang="en-GB" dirty="0"/>
                        <a:t> </a:t>
                      </a:r>
                      <a:r>
                        <a:rPr lang="en-GB" dirty="0" err="1"/>
                        <a:t>vašeg</a:t>
                      </a:r>
                      <a:r>
                        <a:rPr lang="en-GB" dirty="0"/>
                        <a:t> </a:t>
                      </a:r>
                      <a:r>
                        <a:rPr lang="en-GB" dirty="0" err="1"/>
                        <a:t>predmeta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Prenesite</a:t>
                      </a:r>
                      <a:r>
                        <a:rPr lang="en-GB" dirty="0"/>
                        <a:t> </a:t>
                      </a:r>
                      <a:r>
                        <a:rPr lang="en-GB" dirty="0" err="1"/>
                        <a:t>nastavni</a:t>
                      </a:r>
                      <a:r>
                        <a:rPr lang="en-GB" dirty="0"/>
                        <a:t> plan </a:t>
                      </a:r>
                      <a:r>
                        <a:rPr lang="en-GB" dirty="0" err="1"/>
                        <a:t>i</a:t>
                      </a:r>
                      <a:r>
                        <a:rPr lang="en-GB" dirty="0"/>
                        <a:t> program </a:t>
                      </a:r>
                      <a:r>
                        <a:rPr lang="en-GB" dirty="0" err="1"/>
                        <a:t>tečaja</a:t>
                      </a:r>
                      <a:endParaRPr lang="en-GB" dirty="0"/>
                    </a:p>
                  </a:txBody>
                  <a:tcPr/>
                </a:tc>
                <a:extLst>
                  <a:ext uri="{0D108BD9-81ED-4DB2-BD59-A6C34878D82A}">
                    <a16:rowId xmlns:a16="http://schemas.microsoft.com/office/drawing/2014/main" val="2712946395"/>
                  </a:ext>
                </a:extLst>
              </a:tr>
              <a:tr h="370840">
                <a:tc>
                  <a:txBody>
                    <a:bodyPr/>
                    <a:lstStyle/>
                    <a:p>
                      <a:r>
                        <a:rPr lang="en-GB" dirty="0" err="1"/>
                        <a:t>Pitanje</a:t>
                      </a:r>
                      <a:r>
                        <a:rPr lang="en-GB" dirty="0"/>
                        <a:t> (65): </a:t>
                      </a:r>
                      <a:r>
                        <a:rPr lang="en-GB" dirty="0" err="1"/>
                        <a:t>Kako</a:t>
                      </a:r>
                      <a:r>
                        <a:rPr lang="en-GB" dirty="0"/>
                        <a:t> </a:t>
                      </a:r>
                      <a:r>
                        <a:rPr lang="en-GB" dirty="0" err="1"/>
                        <a:t>potvrđujete</a:t>
                      </a:r>
                      <a:r>
                        <a:rPr lang="en-GB" dirty="0"/>
                        <a:t> </a:t>
                      </a:r>
                      <a:r>
                        <a:rPr lang="en-GB" dirty="0" err="1"/>
                        <a:t>pohađanje</a:t>
                      </a:r>
                      <a:r>
                        <a:rPr lang="en-GB" dirty="0"/>
                        <a:t> </a:t>
                      </a:r>
                      <a:r>
                        <a:rPr lang="en-GB" dirty="0" err="1"/>
                        <a:t>tečaja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certifikata</a:t>
                      </a:r>
                      <a:r>
                        <a:rPr lang="en-GB" dirty="0"/>
                        <a:t> (</a:t>
                      </a:r>
                      <a:r>
                        <a:rPr lang="en-GB" dirty="0" err="1"/>
                        <a:t>ili</a:t>
                      </a:r>
                      <a:r>
                        <a:rPr lang="en-GB" dirty="0"/>
                        <a:t> </a:t>
                      </a:r>
                      <a:r>
                        <a:rPr lang="en-GB" dirty="0" err="1"/>
                        <a:t>sličnog</a:t>
                      </a:r>
                      <a:r>
                        <a:rPr lang="en-GB" dirty="0"/>
                        <a:t>)</a:t>
                      </a:r>
                    </a:p>
                  </a:txBody>
                  <a:tcPr/>
                </a:tc>
                <a:extLst>
                  <a:ext uri="{0D108BD9-81ED-4DB2-BD59-A6C34878D82A}">
                    <a16:rowId xmlns:a16="http://schemas.microsoft.com/office/drawing/2014/main" val="1851947129"/>
                  </a:ext>
                </a:extLst>
              </a:tr>
              <a:tr h="370840">
                <a:tc>
                  <a:txBody>
                    <a:bodyPr/>
                    <a:lstStyle/>
                    <a:p>
                      <a:r>
                        <a:rPr lang="en-GB" dirty="0" err="1"/>
                        <a:t>Pitanje</a:t>
                      </a:r>
                      <a:r>
                        <a:rPr lang="en-GB" dirty="0"/>
                        <a:t> (66): </a:t>
                      </a:r>
                      <a:r>
                        <a:rPr lang="en-GB" dirty="0" err="1"/>
                        <a:t>Koju</a:t>
                      </a:r>
                      <a:r>
                        <a:rPr lang="en-GB" dirty="0"/>
                        <a:t> </a:t>
                      </a:r>
                      <a:r>
                        <a:rPr lang="en-GB" dirty="0" err="1"/>
                        <a:t>vrstu</a:t>
                      </a:r>
                      <a:r>
                        <a:rPr lang="en-GB" dirty="0"/>
                        <a:t> </a:t>
                      </a:r>
                      <a:r>
                        <a:rPr lang="en-GB" dirty="0" err="1"/>
                        <a:t>naziva</a:t>
                      </a:r>
                      <a:r>
                        <a:rPr lang="en-GB" dirty="0"/>
                        <a:t> student </a:t>
                      </a:r>
                      <a:r>
                        <a:rPr lang="en-GB" dirty="0" err="1"/>
                        <a:t>može</a:t>
                      </a:r>
                      <a:r>
                        <a:rPr lang="en-GB" dirty="0"/>
                        <a:t> </a:t>
                      </a:r>
                      <a:r>
                        <a:rPr lang="en-GB" dirty="0" err="1"/>
                        <a:t>steći</a:t>
                      </a:r>
                      <a:r>
                        <a:rPr lang="en-GB" dirty="0"/>
                        <a:t> </a:t>
                      </a:r>
                      <a:r>
                        <a:rPr lang="en-GB" dirty="0" err="1"/>
                        <a:t>na</a:t>
                      </a:r>
                      <a:r>
                        <a:rPr lang="en-GB" dirty="0"/>
                        <a:t> </a:t>
                      </a:r>
                      <a:r>
                        <a:rPr lang="en-GB" dirty="0" err="1"/>
                        <a:t>ovom</a:t>
                      </a:r>
                      <a:r>
                        <a:rPr lang="en-GB" dirty="0"/>
                        <a:t> </a:t>
                      </a:r>
                      <a:r>
                        <a:rPr lang="en-GB" dirty="0" err="1"/>
                        <a:t>kolegiju</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diplome</a:t>
                      </a:r>
                      <a:r>
                        <a:rPr lang="en-GB" dirty="0"/>
                        <a:t>, link</a:t>
                      </a:r>
                    </a:p>
                  </a:txBody>
                  <a:tcPr/>
                </a:tc>
                <a:extLst>
                  <a:ext uri="{0D108BD9-81ED-4DB2-BD59-A6C34878D82A}">
                    <a16:rowId xmlns:a16="http://schemas.microsoft.com/office/drawing/2014/main" val="4059584150"/>
                  </a:ext>
                </a:extLst>
              </a:tr>
              <a:tr h="370840">
                <a:tc>
                  <a:txBody>
                    <a:bodyPr/>
                    <a:lstStyle/>
                    <a:p>
                      <a:r>
                        <a:rPr lang="en-GB" dirty="0" err="1"/>
                        <a:t>Pitanje</a:t>
                      </a:r>
                      <a:r>
                        <a:rPr lang="en-GB" dirty="0"/>
                        <a:t> (67): Koji </a:t>
                      </a:r>
                      <a:r>
                        <a:rPr lang="en-GB" dirty="0" err="1"/>
                        <a:t>su</a:t>
                      </a:r>
                      <a:r>
                        <a:rPr lang="en-GB" dirty="0"/>
                        <a:t> </a:t>
                      </a:r>
                      <a:r>
                        <a:rPr lang="en-GB" dirty="0" err="1"/>
                        <a:t>uvjeti</a:t>
                      </a:r>
                      <a:r>
                        <a:rPr lang="en-GB" dirty="0"/>
                        <a:t> za </a:t>
                      </a:r>
                      <a:r>
                        <a:rPr lang="en-GB" dirty="0" err="1"/>
                        <a:t>upis</a:t>
                      </a:r>
                      <a:r>
                        <a:rPr lang="en-GB" dirty="0"/>
                        <a:t> </a:t>
                      </a:r>
                      <a:r>
                        <a:rPr lang="en-GB" dirty="0" err="1"/>
                        <a:t>na</a:t>
                      </a:r>
                      <a:r>
                        <a:rPr lang="en-GB" dirty="0"/>
                        <a:t> </a:t>
                      </a:r>
                      <a:r>
                        <a:rPr lang="en-GB" dirty="0" err="1"/>
                        <a:t>ovaj</a:t>
                      </a:r>
                      <a:r>
                        <a:rPr lang="en-GB" dirty="0"/>
                        <a:t> </a:t>
                      </a:r>
                      <a:r>
                        <a:rPr lang="en-GB" dirty="0" err="1"/>
                        <a:t>predmet</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pregleda</a:t>
                      </a:r>
                      <a:r>
                        <a:rPr lang="en-GB" dirty="0"/>
                        <a:t> </a:t>
                      </a:r>
                      <a:r>
                        <a:rPr lang="en-GB" dirty="0" err="1"/>
                        <a:t>zahtjeva</a:t>
                      </a:r>
                      <a:r>
                        <a:rPr lang="en-GB" dirty="0"/>
                        <a:t>, link</a:t>
                      </a:r>
                    </a:p>
                  </a:txBody>
                  <a:tcPr/>
                </a:tc>
                <a:extLst>
                  <a:ext uri="{0D108BD9-81ED-4DB2-BD59-A6C34878D82A}">
                    <a16:rowId xmlns:a16="http://schemas.microsoft.com/office/drawing/2014/main" val="3017634332"/>
                  </a:ext>
                </a:extLst>
              </a:tr>
              <a:tr h="370840">
                <a:tc>
                  <a:txBody>
                    <a:bodyPr/>
                    <a:lstStyle/>
                    <a:p>
                      <a:r>
                        <a:rPr lang="en-GB" dirty="0" err="1"/>
                        <a:t>Pitanje</a:t>
                      </a:r>
                      <a:r>
                        <a:rPr lang="en-GB" dirty="0"/>
                        <a:t> (69): </a:t>
                      </a:r>
                      <a:r>
                        <a:rPr lang="en-GB" dirty="0" err="1"/>
                        <a:t>Kako</a:t>
                      </a:r>
                      <a:r>
                        <a:rPr lang="en-GB" dirty="0"/>
                        <a:t> </a:t>
                      </a:r>
                      <a:r>
                        <a:rPr lang="en-GB" dirty="0" err="1"/>
                        <a:t>izgleda</a:t>
                      </a:r>
                      <a:r>
                        <a:rPr lang="en-GB" dirty="0"/>
                        <a:t> </a:t>
                      </a:r>
                      <a:r>
                        <a:rPr lang="en-GB" dirty="0" err="1"/>
                        <a:t>ocjenjivanje</a:t>
                      </a:r>
                      <a:r>
                        <a:rPr lang="en-GB" dirty="0"/>
                        <a:t> </a:t>
                      </a:r>
                      <a:r>
                        <a:rPr lang="en-GB" dirty="0" err="1"/>
                        <a:t>kolegija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pregleda</a:t>
                      </a:r>
                      <a:r>
                        <a:rPr lang="en-GB" dirty="0"/>
                        <a:t> </a:t>
                      </a:r>
                      <a:r>
                        <a:rPr lang="en-GB" dirty="0" err="1"/>
                        <a:t>ocjenjivanja</a:t>
                      </a:r>
                      <a:r>
                        <a:rPr lang="en-GB" dirty="0"/>
                        <a:t> </a:t>
                      </a:r>
                      <a:r>
                        <a:rPr lang="en-GB" dirty="0" err="1"/>
                        <a:t>tečaja</a:t>
                      </a:r>
                      <a:endParaRPr lang="en-GB" dirty="0"/>
                    </a:p>
                  </a:txBody>
                  <a:tcPr/>
                </a:tc>
                <a:extLst>
                  <a:ext uri="{0D108BD9-81ED-4DB2-BD59-A6C34878D82A}">
                    <a16:rowId xmlns:a16="http://schemas.microsoft.com/office/drawing/2014/main" val="4017839215"/>
                  </a:ext>
                </a:extLst>
              </a:tr>
            </a:tbl>
          </a:graphicData>
        </a:graphic>
      </p:graphicFrame>
      <p:sp>
        <p:nvSpPr>
          <p:cNvPr id="7" name="Titel 1">
            <a:extLst>
              <a:ext uri="{FF2B5EF4-FFF2-40B4-BE49-F238E27FC236}">
                <a16:creationId xmlns:a16="http://schemas.microsoft.com/office/drawing/2014/main" id="{E3B82CB0-E9EA-A5A6-F920-A43C7CB759C4}"/>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spTree>
    <p:extLst>
      <p:ext uri="{BB962C8B-B14F-4D97-AF65-F5344CB8AC3E}">
        <p14:creationId xmlns:p14="http://schemas.microsoft.com/office/powerpoint/2010/main" val="215508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390146450"/>
              </p:ext>
            </p:extLst>
          </p:nvPr>
        </p:nvGraphicFramePr>
        <p:xfrm>
          <a:off x="1097280" y="2132679"/>
          <a:ext cx="9615747" cy="192532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en-GB" dirty="0" err="1"/>
                        <a:t>Pitanje</a:t>
                      </a:r>
                      <a:r>
                        <a:rPr lang="en-GB" dirty="0"/>
                        <a:t> (70): Koja je </a:t>
                      </a:r>
                      <a:r>
                        <a:rPr lang="en-GB" dirty="0" err="1"/>
                        <a:t>didaktička</a:t>
                      </a:r>
                      <a:r>
                        <a:rPr lang="en-GB" dirty="0"/>
                        <a:t> </a:t>
                      </a:r>
                      <a:r>
                        <a:rPr lang="en-GB" dirty="0" err="1"/>
                        <a:t>postavka</a:t>
                      </a:r>
                      <a:r>
                        <a:rPr lang="en-GB" dirty="0"/>
                        <a:t> </a:t>
                      </a:r>
                      <a:r>
                        <a:rPr lang="en-GB" dirty="0" err="1"/>
                        <a:t>ovog</a:t>
                      </a:r>
                      <a:r>
                        <a:rPr lang="en-GB" dirty="0"/>
                        <a:t> </a:t>
                      </a:r>
                      <a:r>
                        <a:rPr lang="en-GB" dirty="0" err="1"/>
                        <a:t>predmeta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didaktičke</a:t>
                      </a:r>
                      <a:r>
                        <a:rPr lang="en-GB" dirty="0"/>
                        <a:t> </a:t>
                      </a:r>
                      <a:r>
                        <a:rPr lang="en-GB" dirty="0" err="1"/>
                        <a:t>postavke</a:t>
                      </a:r>
                      <a:r>
                        <a:rPr lang="en-GB" dirty="0"/>
                        <a:t> </a:t>
                      </a:r>
                      <a:r>
                        <a:rPr lang="en-GB" dirty="0" err="1"/>
                        <a:t>kolegija</a:t>
                      </a:r>
                      <a:r>
                        <a:rPr lang="en-GB" dirty="0"/>
                        <a:t>, link</a:t>
                      </a:r>
                    </a:p>
                  </a:txBody>
                  <a:tcPr/>
                </a:tc>
                <a:extLst>
                  <a:ext uri="{0D108BD9-81ED-4DB2-BD59-A6C34878D82A}">
                    <a16:rowId xmlns:a16="http://schemas.microsoft.com/office/drawing/2014/main" val="2712946395"/>
                  </a:ext>
                </a:extLst>
              </a:tr>
              <a:tr h="370840">
                <a:tc>
                  <a:txBody>
                    <a:bodyPr/>
                    <a:lstStyle/>
                    <a:p>
                      <a:r>
                        <a:rPr lang="en-GB" dirty="0" err="1"/>
                        <a:t>Pitanje</a:t>
                      </a:r>
                      <a:r>
                        <a:rPr lang="en-GB" dirty="0"/>
                        <a:t> (71): </a:t>
                      </a:r>
                      <a:r>
                        <a:rPr lang="en-GB" dirty="0" err="1"/>
                        <a:t>Kakvim</a:t>
                      </a:r>
                      <a:r>
                        <a:rPr lang="en-GB" dirty="0"/>
                        <a:t> se </a:t>
                      </a:r>
                      <a:r>
                        <a:rPr lang="en-GB" dirty="0" err="1"/>
                        <a:t>kompetencijama</a:t>
                      </a:r>
                      <a:r>
                        <a:rPr lang="en-GB" dirty="0"/>
                        <a:t>/</a:t>
                      </a:r>
                      <a:r>
                        <a:rPr lang="en-GB" dirty="0" err="1"/>
                        <a:t>vještinama</a:t>
                      </a:r>
                      <a:r>
                        <a:rPr lang="en-GB" dirty="0"/>
                        <a:t> </a:t>
                      </a:r>
                      <a:r>
                        <a:rPr lang="en-GB" dirty="0" err="1"/>
                        <a:t>bavite</a:t>
                      </a:r>
                      <a:r>
                        <a:rPr lang="en-GB" dirty="0"/>
                        <a:t> </a:t>
                      </a:r>
                      <a:r>
                        <a:rPr lang="en-GB" dirty="0" err="1"/>
                        <a:t>na</a:t>
                      </a:r>
                      <a:r>
                        <a:rPr lang="en-GB" dirty="0"/>
                        <a:t> </a:t>
                      </a:r>
                      <a:r>
                        <a:rPr lang="en-GB" dirty="0" err="1"/>
                        <a:t>tečaju</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pregleda</a:t>
                      </a:r>
                      <a:r>
                        <a:rPr lang="en-GB" dirty="0"/>
                        <a:t> </a:t>
                      </a:r>
                      <a:r>
                        <a:rPr lang="en-GB" dirty="0" err="1"/>
                        <a:t>kompetencija</a:t>
                      </a:r>
                      <a:r>
                        <a:rPr lang="en-GB" dirty="0"/>
                        <a:t>/</a:t>
                      </a:r>
                      <a:r>
                        <a:rPr lang="en-GB" dirty="0" err="1"/>
                        <a:t>vještina</a:t>
                      </a:r>
                      <a:r>
                        <a:rPr lang="en-GB" dirty="0"/>
                        <a:t> </a:t>
                      </a:r>
                      <a:r>
                        <a:rPr lang="en-GB" dirty="0" err="1"/>
                        <a:t>koje</a:t>
                      </a:r>
                      <a:r>
                        <a:rPr lang="en-GB" dirty="0"/>
                        <a:t> se </a:t>
                      </a:r>
                      <a:r>
                        <a:rPr lang="en-GB" dirty="0" err="1"/>
                        <a:t>obrađuju</a:t>
                      </a:r>
                      <a:r>
                        <a:rPr lang="en-GB" dirty="0"/>
                        <a:t> u </a:t>
                      </a:r>
                      <a:r>
                        <a:rPr lang="en-GB" dirty="0" err="1"/>
                        <a:t>tečaju</a:t>
                      </a:r>
                      <a:r>
                        <a:rPr lang="en-GB" dirty="0"/>
                        <a:t>, </a:t>
                      </a:r>
                      <a:r>
                        <a:rPr lang="en-GB" dirty="0" err="1"/>
                        <a:t>poveznica</a:t>
                      </a:r>
                      <a:endParaRPr lang="en-GB" dirty="0"/>
                    </a:p>
                  </a:txBody>
                  <a:tcPr/>
                </a:tc>
                <a:extLst>
                  <a:ext uri="{0D108BD9-81ED-4DB2-BD59-A6C34878D82A}">
                    <a16:rowId xmlns:a16="http://schemas.microsoft.com/office/drawing/2014/main" val="1851947129"/>
                  </a:ext>
                </a:extLst>
              </a:tr>
            </a:tbl>
          </a:graphicData>
        </a:graphic>
      </p:graphicFrame>
      <p:sp>
        <p:nvSpPr>
          <p:cNvPr id="7" name="Titel 1">
            <a:extLst>
              <a:ext uri="{FF2B5EF4-FFF2-40B4-BE49-F238E27FC236}">
                <a16:creationId xmlns:a16="http://schemas.microsoft.com/office/drawing/2014/main" id="{ED090F85-1AF9-AB86-B4E1-B2FBF92183CD}"/>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spTree>
    <p:extLst>
      <p:ext uri="{BB962C8B-B14F-4D97-AF65-F5344CB8AC3E}">
        <p14:creationId xmlns:p14="http://schemas.microsoft.com/office/powerpoint/2010/main" val="13010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053255665"/>
              </p:ext>
            </p:extLst>
          </p:nvPr>
        </p:nvGraphicFramePr>
        <p:xfrm>
          <a:off x="1097280" y="2256857"/>
          <a:ext cx="9615747" cy="12852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370840">
                <a:tc>
                  <a:txBody>
                    <a:bodyPr/>
                    <a:lstStyle/>
                    <a:p>
                      <a:r>
                        <a:rPr lang="pl-PL" dirty="0"/>
                        <a:t>Pitanje (61): Postoji li digitalna podrška u ovom tečaju?</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a:t>
                      </a:r>
                      <a:r>
                        <a:rPr lang="en-GB" dirty="0" err="1"/>
                        <a:t>ako</a:t>
                      </a:r>
                      <a:r>
                        <a:rPr lang="en-GB" dirty="0"/>
                        <a:t> da)</a:t>
                      </a:r>
                    </a:p>
                    <a:p>
                      <a:r>
                        <a:rPr lang="en-GB" dirty="0"/>
                        <a:t>Upload </a:t>
                      </a:r>
                      <a:r>
                        <a:rPr lang="en-GB" dirty="0" err="1"/>
                        <a:t>pregleda</a:t>
                      </a:r>
                      <a:r>
                        <a:rPr lang="en-GB" dirty="0"/>
                        <a:t> </a:t>
                      </a:r>
                      <a:r>
                        <a:rPr lang="en-GB" dirty="0" err="1"/>
                        <a:t>digitalne</a:t>
                      </a:r>
                      <a:r>
                        <a:rPr lang="en-GB" dirty="0"/>
                        <a:t> </a:t>
                      </a:r>
                      <a:r>
                        <a:rPr lang="en-GB" dirty="0" err="1"/>
                        <a:t>podrške</a:t>
                      </a:r>
                      <a:r>
                        <a:rPr lang="en-GB" dirty="0"/>
                        <a:t> u </a:t>
                      </a:r>
                      <a:r>
                        <a:rPr lang="en-GB" dirty="0" err="1"/>
                        <a:t>tečaju</a:t>
                      </a:r>
                      <a:r>
                        <a:rPr lang="en-GB" dirty="0"/>
                        <a:t>, </a:t>
                      </a:r>
                      <a:r>
                        <a:rPr lang="en-GB" dirty="0" err="1"/>
                        <a:t>poveznica</a:t>
                      </a:r>
                      <a:endParaRPr lang="en-GB" dirty="0"/>
                    </a:p>
                  </a:txBody>
                  <a:tcPr/>
                </a:tc>
                <a:extLst>
                  <a:ext uri="{0D108BD9-81ED-4DB2-BD59-A6C34878D82A}">
                    <a16:rowId xmlns:a16="http://schemas.microsoft.com/office/drawing/2014/main" val="2712946395"/>
                  </a:ext>
                </a:extLst>
              </a:tr>
            </a:tbl>
          </a:graphicData>
        </a:graphic>
      </p:graphicFrame>
      <p:sp>
        <p:nvSpPr>
          <p:cNvPr id="7" name="Titel 1">
            <a:extLst>
              <a:ext uri="{FF2B5EF4-FFF2-40B4-BE49-F238E27FC236}">
                <a16:creationId xmlns:a16="http://schemas.microsoft.com/office/drawing/2014/main" id="{E88248A5-380B-7FC9-3167-F47588686851}"/>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IV </a:t>
            </a:r>
            <a:r>
              <a:rPr lang="en-GB" sz="4000" dirty="0" err="1">
                <a:solidFill>
                  <a:schemeClr val="tx1">
                    <a:lumMod val="50000"/>
                    <a:lumOff val="50000"/>
                  </a:schemeClr>
                </a:solidFill>
              </a:rPr>
              <a:t>Proizvod</a:t>
            </a:r>
            <a:r>
              <a:rPr lang="en-GB" sz="4000" dirty="0">
                <a:solidFill>
                  <a:schemeClr val="tx1">
                    <a:lumMod val="50000"/>
                    <a:lumOff val="50000"/>
                  </a:schemeClr>
                </a:solidFill>
              </a:rPr>
              <a:t>, </a:t>
            </a:r>
            <a:r>
              <a:rPr lang="en-GB" sz="4000" dirty="0" err="1">
                <a:solidFill>
                  <a:schemeClr val="tx1">
                    <a:lumMod val="50000"/>
                    <a:lumOff val="50000"/>
                  </a:schemeClr>
                </a:solidFill>
              </a:rPr>
              <a:t>materijal</a:t>
            </a:r>
            <a:r>
              <a:rPr lang="en-GB" sz="4000" dirty="0">
                <a:solidFill>
                  <a:schemeClr val="tx1">
                    <a:lumMod val="50000"/>
                    <a:lumOff val="50000"/>
                  </a:schemeClr>
                </a:solidFill>
              </a:rPr>
              <a:t>, OER </a:t>
            </a:r>
            <a:r>
              <a:rPr lang="en-GB" sz="4000" dirty="0" err="1">
                <a:solidFill>
                  <a:schemeClr val="tx1">
                    <a:lumMod val="50000"/>
                    <a:lumOff val="50000"/>
                  </a:schemeClr>
                </a:solidFill>
              </a:rPr>
              <a:t>i</a:t>
            </a:r>
            <a:r>
              <a:rPr lang="en-GB" sz="4000" dirty="0">
                <a:solidFill>
                  <a:schemeClr val="tx1">
                    <a:lumMod val="50000"/>
                    <a:lumOff val="50000"/>
                  </a:schemeClr>
                </a:solidFill>
              </a:rPr>
              <a:t>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tečaja</a:t>
            </a:r>
            <a:br>
              <a:rPr lang="en-GB" sz="4000" dirty="0">
                <a:solidFill>
                  <a:schemeClr val="tx1">
                    <a:lumMod val="50000"/>
                    <a:lumOff val="50000"/>
                  </a:schemeClr>
                </a:solidFill>
              </a:rPr>
            </a:br>
            <a:r>
              <a:rPr lang="en-GB" sz="4000" dirty="0">
                <a:solidFill>
                  <a:schemeClr val="tx1">
                    <a:lumMod val="50000"/>
                    <a:lumOff val="50000"/>
                  </a:schemeClr>
                </a:solidFill>
              </a:rPr>
              <a:t>IV.II </a:t>
            </a:r>
            <a:r>
              <a:rPr lang="en-GB" sz="4000" dirty="0" err="1">
                <a:solidFill>
                  <a:schemeClr val="tx1">
                    <a:lumMod val="50000"/>
                    <a:lumOff val="50000"/>
                  </a:schemeClr>
                </a:solidFill>
              </a:rPr>
              <a:t>Kriteriji</a:t>
            </a:r>
            <a:r>
              <a:rPr lang="en-GB" sz="4000" dirty="0">
                <a:solidFill>
                  <a:schemeClr val="tx1">
                    <a:lumMod val="50000"/>
                    <a:lumOff val="50000"/>
                  </a:schemeClr>
                </a:solidFill>
              </a:rPr>
              <a:t> koji se </a:t>
            </a:r>
            <a:r>
              <a:rPr lang="en-GB" sz="4000" dirty="0" err="1">
                <a:solidFill>
                  <a:schemeClr val="tx1">
                    <a:lumMod val="50000"/>
                    <a:lumOff val="50000"/>
                  </a:schemeClr>
                </a:solidFill>
              </a:rPr>
              <a:t>odnose</a:t>
            </a:r>
            <a:r>
              <a:rPr lang="en-GB" sz="4000" dirty="0">
                <a:solidFill>
                  <a:schemeClr val="tx1">
                    <a:lumMod val="50000"/>
                    <a:lumOff val="50000"/>
                  </a:schemeClr>
                </a:solidFill>
              </a:rPr>
              <a:t> </a:t>
            </a:r>
            <a:r>
              <a:rPr lang="en-GB" sz="4000" dirty="0" err="1">
                <a:solidFill>
                  <a:schemeClr val="tx1">
                    <a:lumMod val="50000"/>
                    <a:lumOff val="50000"/>
                  </a:schemeClr>
                </a:solidFill>
              </a:rPr>
              <a:t>na</a:t>
            </a:r>
            <a:r>
              <a:rPr lang="en-GB" sz="4000" dirty="0">
                <a:solidFill>
                  <a:schemeClr val="tx1">
                    <a:lumMod val="50000"/>
                    <a:lumOff val="50000"/>
                  </a:schemeClr>
                </a:solidFill>
              </a:rPr>
              <a:t> </a:t>
            </a:r>
            <a:r>
              <a:rPr lang="en-GB" sz="4000" dirty="0" err="1">
                <a:solidFill>
                  <a:schemeClr val="tx1">
                    <a:lumMod val="50000"/>
                    <a:lumOff val="50000"/>
                  </a:schemeClr>
                </a:solidFill>
              </a:rPr>
              <a:t>predmet</a:t>
            </a:r>
            <a:r>
              <a:rPr lang="en-GB" sz="4000" dirty="0">
                <a:solidFill>
                  <a:schemeClr val="tx1">
                    <a:lumMod val="50000"/>
                    <a:lumOff val="50000"/>
                  </a:schemeClr>
                </a:solidFill>
              </a:rPr>
              <a:t>/</a:t>
            </a:r>
            <a:r>
              <a:rPr lang="en-GB" sz="4000" dirty="0" err="1">
                <a:solidFill>
                  <a:schemeClr val="tx1">
                    <a:lumMod val="50000"/>
                    <a:lumOff val="50000"/>
                  </a:schemeClr>
                </a:solidFill>
              </a:rPr>
              <a:t>sadržaj</a:t>
            </a:r>
            <a:endParaRPr lang="en-GB" dirty="0">
              <a:solidFill>
                <a:schemeClr val="tx1">
                  <a:lumMod val="50000"/>
                  <a:lumOff val="50000"/>
                </a:schemeClr>
              </a:solidFill>
            </a:endParaRPr>
          </a:p>
        </p:txBody>
      </p:sp>
    </p:spTree>
    <p:extLst>
      <p:ext uri="{BB962C8B-B14F-4D97-AF65-F5344CB8AC3E}">
        <p14:creationId xmlns:p14="http://schemas.microsoft.com/office/powerpoint/2010/main" val="352893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12952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dirty="0" err="1">
                <a:solidFill>
                  <a:schemeClr val="tx1">
                    <a:lumMod val="50000"/>
                    <a:lumOff val="50000"/>
                  </a:schemeClr>
                </a:solidFill>
              </a:rPr>
              <a:t>Primjer</a:t>
            </a:r>
            <a:endParaRPr lang="en-GB" dirty="0">
              <a:solidFill>
                <a:schemeClr val="tx1">
                  <a:lumMod val="50000"/>
                  <a:lumOff val="50000"/>
                </a:schemeClr>
              </a:solidFill>
            </a:endParaRPr>
          </a:p>
        </p:txBody>
      </p:sp>
      <p:graphicFrame>
        <p:nvGraphicFramePr>
          <p:cNvPr id="7" name="Inhaltsplatzhalter 5">
            <a:extLst>
              <a:ext uri="{FF2B5EF4-FFF2-40B4-BE49-F238E27FC236}">
                <a16:creationId xmlns:a16="http://schemas.microsoft.com/office/drawing/2014/main" id="{AAFD1524-C6C9-4235-2596-17DE4D2CC90E}"/>
              </a:ext>
            </a:extLst>
          </p:cNvPr>
          <p:cNvGraphicFramePr>
            <a:graphicFrameLocks noGrp="1"/>
          </p:cNvGraphicFramePr>
          <p:nvPr>
            <p:ph idx="1"/>
            <p:extLst>
              <p:ext uri="{D42A27DB-BD31-4B8C-83A1-F6EECF244321}">
                <p14:modId xmlns:p14="http://schemas.microsoft.com/office/powerpoint/2010/main" val="852350896"/>
              </p:ext>
            </p:extLst>
          </p:nvPr>
        </p:nvGraphicFramePr>
        <p:xfrm>
          <a:off x="302831" y="1748395"/>
          <a:ext cx="6604462" cy="1832815"/>
        </p:xfrm>
        <a:graphic>
          <a:graphicData uri="http://schemas.openxmlformats.org/drawingml/2006/table">
            <a:tbl>
              <a:tblPr firstRow="1" bandRow="1">
                <a:tableStyleId>{5C22544A-7EE6-4342-B048-85BDC9FD1C3A}</a:tableStyleId>
              </a:tblPr>
              <a:tblGrid>
                <a:gridCol w="3302231">
                  <a:extLst>
                    <a:ext uri="{9D8B030D-6E8A-4147-A177-3AD203B41FA5}">
                      <a16:colId xmlns:a16="http://schemas.microsoft.com/office/drawing/2014/main" val="378527794"/>
                    </a:ext>
                  </a:extLst>
                </a:gridCol>
                <a:gridCol w="3302231">
                  <a:extLst>
                    <a:ext uri="{9D8B030D-6E8A-4147-A177-3AD203B41FA5}">
                      <a16:colId xmlns:a16="http://schemas.microsoft.com/office/drawing/2014/main" val="1667483614"/>
                    </a:ext>
                  </a:extLst>
                </a:gridCol>
              </a:tblGrid>
              <a:tr h="299399">
                <a:tc>
                  <a:txBody>
                    <a:bodyPr/>
                    <a:lstStyle/>
                    <a:p>
                      <a:r>
                        <a:rPr lang="en-GB" dirty="0" err="1"/>
                        <a:t>Samoprocjena</a:t>
                      </a:r>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467055">
                <a:tc>
                  <a:txBody>
                    <a:bodyPr/>
                    <a:lstStyle/>
                    <a:p>
                      <a:r>
                        <a:rPr lang="pl-PL" dirty="0"/>
                        <a:t>Pitanje (18): Komunikacija s dionicima – Koje komunikacijske kanale i oblike komunikacije koristite za komunikaciju?</a:t>
                      </a:r>
                      <a:endParaRPr lang="en-GB" dirty="0"/>
                    </a:p>
                  </a:txBody>
                  <a:tcPr/>
                </a:tc>
                <a:tc>
                  <a:txBody>
                    <a:bodyPr/>
                    <a:lstStyle/>
                    <a:p>
                      <a:r>
                        <a:rPr lang="en-GB" dirty="0" err="1"/>
                        <a:t>Veza</a:t>
                      </a:r>
                      <a:r>
                        <a:rPr lang="en-GB" dirty="0"/>
                        <a:t> </a:t>
                      </a:r>
                      <a:r>
                        <a:rPr lang="en-GB" dirty="0" err="1"/>
                        <a:t>na</a:t>
                      </a:r>
                      <a:r>
                        <a:rPr lang="en-GB" dirty="0"/>
                        <a:t> (</a:t>
                      </a:r>
                      <a:r>
                        <a:rPr lang="en-GB" dirty="0" err="1"/>
                        <a:t>ako</a:t>
                      </a:r>
                      <a:r>
                        <a:rPr lang="en-GB" dirty="0"/>
                        <a:t> </a:t>
                      </a:r>
                      <a:r>
                        <a:rPr lang="en-GB" dirty="0" err="1"/>
                        <a:t>korisnik</a:t>
                      </a:r>
                      <a:r>
                        <a:rPr lang="en-GB" dirty="0"/>
                        <a:t> </a:t>
                      </a:r>
                      <a:r>
                        <a:rPr lang="en-GB" dirty="0" err="1"/>
                        <a:t>odabere</a:t>
                      </a:r>
                      <a:r>
                        <a:rPr lang="en-GB" dirty="0"/>
                        <a:t>)</a:t>
                      </a:r>
                    </a:p>
                    <a:p>
                      <a:r>
                        <a:rPr lang="en-GB" dirty="0"/>
                        <a:t>- Web </a:t>
                      </a:r>
                      <a:r>
                        <a:rPr lang="en-GB" dirty="0" err="1"/>
                        <a:t>stranica</a:t>
                      </a:r>
                      <a:r>
                        <a:rPr lang="en-GB" dirty="0"/>
                        <a:t> </a:t>
                      </a:r>
                      <a:r>
                        <a:rPr lang="en-GB" dirty="0" err="1"/>
                        <a:t>ustanove</a:t>
                      </a:r>
                      <a:endParaRPr lang="en-GB" dirty="0"/>
                    </a:p>
                    <a:p>
                      <a:r>
                        <a:rPr lang="en-GB" dirty="0"/>
                        <a:t>- Blog </a:t>
                      </a:r>
                      <a:r>
                        <a:rPr lang="en-GB" dirty="0" err="1"/>
                        <a:t>ustanove</a:t>
                      </a:r>
                      <a:endParaRPr lang="en-GB" dirty="0"/>
                    </a:p>
                    <a:p>
                      <a:r>
                        <a:rPr lang="en-GB" dirty="0"/>
                        <a:t>- </a:t>
                      </a:r>
                      <a:r>
                        <a:rPr lang="en-GB" dirty="0" err="1"/>
                        <a:t>Glasilo</a:t>
                      </a:r>
                      <a:r>
                        <a:rPr lang="en-GB" dirty="0"/>
                        <a:t> </a:t>
                      </a:r>
                      <a:r>
                        <a:rPr lang="en-GB" dirty="0" err="1"/>
                        <a:t>ustanove</a:t>
                      </a:r>
                      <a:endParaRPr lang="en-GB" dirty="0"/>
                    </a:p>
                    <a:p>
                      <a:r>
                        <a:rPr lang="en-GB" dirty="0"/>
                        <a:t>- </a:t>
                      </a:r>
                      <a:r>
                        <a:rPr lang="en-GB" dirty="0" err="1"/>
                        <a:t>itd</a:t>
                      </a:r>
                      <a:r>
                        <a:rPr lang="en-GB" dirty="0"/>
                        <a:t>.</a:t>
                      </a:r>
                    </a:p>
                  </a:txBody>
                  <a:tcPr/>
                </a:tc>
                <a:extLst>
                  <a:ext uri="{0D108BD9-81ED-4DB2-BD59-A6C34878D82A}">
                    <a16:rowId xmlns:a16="http://schemas.microsoft.com/office/drawing/2014/main" val="4224333432"/>
                  </a:ext>
                </a:extLst>
              </a:tr>
            </a:tbl>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600" y="22340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i="1" dirty="0"/>
              <a:t>Link na web stranicu ustanove</a:t>
            </a:r>
            <a:endParaRPr lang="en-GB" i="1" dirty="0"/>
          </a:p>
        </p:txBody>
      </p:sp>
      <p:sp>
        <p:nvSpPr>
          <p:cNvPr id="10" name="Rechteck 9">
            <a:extLst>
              <a:ext uri="{FF2B5EF4-FFF2-40B4-BE49-F238E27FC236}">
                <a16:creationId xmlns:a16="http://schemas.microsoft.com/office/drawing/2014/main" id="{FF310A6E-07BB-AC56-0A79-6F2DE72713FF}"/>
              </a:ext>
            </a:extLst>
          </p:cNvPr>
          <p:cNvSpPr/>
          <p:nvPr/>
        </p:nvSpPr>
        <p:spPr>
          <a:xfrm>
            <a:off x="7086600" y="27293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a:t>
            </a:r>
            <a:r>
              <a:rPr lang="en-GB" i="1" dirty="0" err="1"/>
              <a:t>na</a:t>
            </a:r>
            <a:r>
              <a:rPr lang="en-GB" i="1" dirty="0"/>
              <a:t> blog </a:t>
            </a:r>
            <a:r>
              <a:rPr lang="en-GB" i="1" dirty="0" err="1"/>
              <a:t>Ustanove</a:t>
            </a:r>
            <a:endParaRPr lang="en-GB" i="1" dirty="0"/>
          </a:p>
        </p:txBody>
      </p:sp>
      <p:sp>
        <p:nvSpPr>
          <p:cNvPr id="11" name="Rechteck 10">
            <a:extLst>
              <a:ext uri="{FF2B5EF4-FFF2-40B4-BE49-F238E27FC236}">
                <a16:creationId xmlns:a16="http://schemas.microsoft.com/office/drawing/2014/main" id="{F7507956-348D-BC1B-D9C3-C5174BC2B62B}"/>
              </a:ext>
            </a:extLst>
          </p:cNvPr>
          <p:cNvSpPr/>
          <p:nvPr/>
        </p:nvSpPr>
        <p:spPr>
          <a:xfrm>
            <a:off x="7086600" y="32246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Poveznica</a:t>
            </a:r>
            <a:r>
              <a:rPr lang="en-GB" i="1" dirty="0"/>
              <a:t> </a:t>
            </a:r>
            <a:r>
              <a:rPr lang="en-GB" i="1" dirty="0" err="1"/>
              <a:t>na</a:t>
            </a:r>
            <a:r>
              <a:rPr lang="en-GB" i="1" dirty="0"/>
              <a:t> </a:t>
            </a:r>
            <a:r>
              <a:rPr lang="en-GB" i="1" dirty="0" err="1"/>
              <a:t>bilten</a:t>
            </a:r>
            <a:r>
              <a:rPr lang="en-GB" i="1" dirty="0"/>
              <a:t> </a:t>
            </a:r>
            <a:r>
              <a:rPr lang="en-GB" i="1" dirty="0" err="1"/>
              <a:t>ustanove</a:t>
            </a:r>
            <a:endParaRPr lang="en-GB" i="1" dirty="0"/>
          </a:p>
        </p:txBody>
      </p:sp>
      <p:sp>
        <p:nvSpPr>
          <p:cNvPr id="12" name="Rechteck 11">
            <a:extLst>
              <a:ext uri="{FF2B5EF4-FFF2-40B4-BE49-F238E27FC236}">
                <a16:creationId xmlns:a16="http://schemas.microsoft.com/office/drawing/2014/main" id="{0587F988-5BF8-6482-16F5-B2229277AB4F}"/>
              </a:ext>
            </a:extLst>
          </p:cNvPr>
          <p:cNvSpPr/>
          <p:nvPr/>
        </p:nvSpPr>
        <p:spPr>
          <a:xfrm>
            <a:off x="7086599" y="174839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Korisnik</a:t>
            </a:r>
            <a:r>
              <a:rPr lang="en-GB" dirty="0"/>
              <a:t> </a:t>
            </a:r>
            <a:r>
              <a:rPr lang="en-GB" dirty="0" err="1"/>
              <a:t>unosi</a:t>
            </a:r>
            <a:r>
              <a:rPr lang="en-GB" dirty="0"/>
              <a:t>:</a:t>
            </a:r>
          </a:p>
        </p:txBody>
      </p:sp>
    </p:spTree>
    <p:extLst>
      <p:ext uri="{BB962C8B-B14F-4D97-AF65-F5344CB8AC3E}">
        <p14:creationId xmlns:p14="http://schemas.microsoft.com/office/powerpoint/2010/main" val="2087106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06381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599" y="199604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Prijenos</a:t>
            </a:r>
            <a:r>
              <a:rPr lang="en-GB" i="1" dirty="0"/>
              <a:t> </a:t>
            </a:r>
            <a:r>
              <a:rPr lang="en-GB" i="1" dirty="0" err="1"/>
              <a:t>institucionalnih</a:t>
            </a:r>
            <a:r>
              <a:rPr lang="en-GB" i="1" dirty="0"/>
              <a:t> </a:t>
            </a:r>
            <a:r>
              <a:rPr lang="en-GB" i="1" dirty="0" err="1"/>
              <a:t>politika</a:t>
            </a:r>
            <a:endParaRPr lang="en-GB" i="1" dirty="0"/>
          </a:p>
        </p:txBody>
      </p:sp>
      <p:sp>
        <p:nvSpPr>
          <p:cNvPr id="10" name="Rechteck 9">
            <a:extLst>
              <a:ext uri="{FF2B5EF4-FFF2-40B4-BE49-F238E27FC236}">
                <a16:creationId xmlns:a16="http://schemas.microsoft.com/office/drawing/2014/main" id="{FF310A6E-07BB-AC56-0A79-6F2DE72713FF}"/>
              </a:ext>
            </a:extLst>
          </p:cNvPr>
          <p:cNvSpPr/>
          <p:nvPr/>
        </p:nvSpPr>
        <p:spPr>
          <a:xfrm>
            <a:off x="7086597" y="3079670"/>
            <a:ext cx="3491345" cy="4715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Prijenos</a:t>
            </a:r>
            <a:r>
              <a:rPr lang="en-GB" i="1" dirty="0"/>
              <a:t> </a:t>
            </a:r>
            <a:r>
              <a:rPr lang="en-GB" i="1" dirty="0" err="1"/>
              <a:t>nastavnog</a:t>
            </a:r>
            <a:r>
              <a:rPr lang="en-GB" i="1" dirty="0"/>
              <a:t> plana </a:t>
            </a:r>
            <a:r>
              <a:rPr lang="en-GB" i="1" dirty="0" err="1"/>
              <a:t>i</a:t>
            </a:r>
            <a:r>
              <a:rPr lang="en-GB" i="1" dirty="0"/>
              <a:t> </a:t>
            </a:r>
            <a:r>
              <a:rPr lang="en-GB" i="1" dirty="0" err="1"/>
              <a:t>programa</a:t>
            </a:r>
            <a:endParaRPr lang="en-GB" i="1" dirty="0"/>
          </a:p>
        </p:txBody>
      </p:sp>
      <p:sp>
        <p:nvSpPr>
          <p:cNvPr id="11" name="Rechteck 10">
            <a:extLst>
              <a:ext uri="{FF2B5EF4-FFF2-40B4-BE49-F238E27FC236}">
                <a16:creationId xmlns:a16="http://schemas.microsoft.com/office/drawing/2014/main" id="{F7507956-348D-BC1B-D9C3-C5174BC2B62B}"/>
              </a:ext>
            </a:extLst>
          </p:cNvPr>
          <p:cNvSpPr/>
          <p:nvPr/>
        </p:nvSpPr>
        <p:spPr>
          <a:xfrm>
            <a:off x="7086598" y="4128656"/>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i="1" dirty="0"/>
              <a:t>Link na sustav podrške studentima</a:t>
            </a:r>
            <a:endParaRPr lang="en-GB" i="1" dirty="0"/>
          </a:p>
        </p:txBody>
      </p:sp>
      <p:graphicFrame>
        <p:nvGraphicFramePr>
          <p:cNvPr id="6" name="Inhaltsplatzhalter 5">
            <a:extLst>
              <a:ext uri="{FF2B5EF4-FFF2-40B4-BE49-F238E27FC236}">
                <a16:creationId xmlns:a16="http://schemas.microsoft.com/office/drawing/2014/main" id="{1D374E74-5441-A6F1-9ADB-AA3EC6DB3AF4}"/>
              </a:ext>
            </a:extLst>
          </p:cNvPr>
          <p:cNvGraphicFramePr>
            <a:graphicFrameLocks noGrp="1"/>
          </p:cNvGraphicFramePr>
          <p:nvPr>
            <p:ph idx="1"/>
            <p:extLst>
              <p:ext uri="{D42A27DB-BD31-4B8C-83A1-F6EECF244321}">
                <p14:modId xmlns:p14="http://schemas.microsoft.com/office/powerpoint/2010/main" val="1583579244"/>
              </p:ext>
            </p:extLst>
          </p:nvPr>
        </p:nvGraphicFramePr>
        <p:xfrm>
          <a:off x="307570" y="1230338"/>
          <a:ext cx="6571212" cy="4937384"/>
        </p:xfrm>
        <a:graphic>
          <a:graphicData uri="http://schemas.openxmlformats.org/drawingml/2006/table">
            <a:tbl>
              <a:tblPr firstRow="1" bandRow="1">
                <a:tableStyleId>{5C22544A-7EE6-4342-B048-85BDC9FD1C3A}</a:tableStyleId>
              </a:tblPr>
              <a:tblGrid>
                <a:gridCol w="3285606">
                  <a:extLst>
                    <a:ext uri="{9D8B030D-6E8A-4147-A177-3AD203B41FA5}">
                      <a16:colId xmlns:a16="http://schemas.microsoft.com/office/drawing/2014/main" val="378527794"/>
                    </a:ext>
                  </a:extLst>
                </a:gridCol>
                <a:gridCol w="3285606">
                  <a:extLst>
                    <a:ext uri="{9D8B030D-6E8A-4147-A177-3AD203B41FA5}">
                      <a16:colId xmlns:a16="http://schemas.microsoft.com/office/drawing/2014/main" val="4033390107"/>
                    </a:ext>
                  </a:extLst>
                </a:gridCol>
              </a:tblGrid>
              <a:tr h="217040">
                <a:tc>
                  <a:txBody>
                    <a:bodyPr/>
                    <a:lstStyle/>
                    <a:p>
                      <a:r>
                        <a:rPr lang="en-GB" dirty="0" err="1"/>
                        <a:t>Samoprocjena</a:t>
                      </a:r>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177367">
                <a:tc>
                  <a:txBody>
                    <a:bodyPr/>
                    <a:lstStyle/>
                    <a:p>
                      <a:r>
                        <a:rPr lang="en-GB" dirty="0" err="1"/>
                        <a:t>Pitanje</a:t>
                      </a:r>
                      <a:r>
                        <a:rPr lang="en-GB" dirty="0"/>
                        <a:t> (22): </a:t>
                      </a:r>
                      <a:r>
                        <a:rPr lang="en-GB" dirty="0" err="1"/>
                        <a:t>Koje</a:t>
                      </a:r>
                      <a:r>
                        <a:rPr lang="en-GB" dirty="0"/>
                        <a:t> </a:t>
                      </a:r>
                      <a:r>
                        <a:rPr lang="en-GB" dirty="0" err="1"/>
                        <a:t>su</a:t>
                      </a:r>
                      <a:r>
                        <a:rPr lang="en-GB" dirty="0"/>
                        <a:t> </a:t>
                      </a:r>
                      <a:r>
                        <a:rPr lang="en-GB" dirty="0" err="1"/>
                        <a:t>neovisne</a:t>
                      </a:r>
                      <a:r>
                        <a:rPr lang="en-GB" dirty="0"/>
                        <a:t> </a:t>
                      </a:r>
                      <a:r>
                        <a:rPr lang="en-GB" dirty="0" err="1"/>
                        <a:t>procjene</a:t>
                      </a:r>
                      <a:r>
                        <a:rPr lang="en-GB" dirty="0"/>
                        <a:t> </a:t>
                      </a:r>
                      <a:r>
                        <a:rPr lang="en-GB" dirty="0" err="1"/>
                        <a:t>kvalitete</a:t>
                      </a:r>
                      <a:r>
                        <a:rPr lang="en-GB" dirty="0"/>
                        <a:t> </a:t>
                      </a:r>
                      <a:r>
                        <a:rPr lang="en-GB" dirty="0" err="1"/>
                        <a:t>ugrađene</a:t>
                      </a:r>
                      <a:r>
                        <a:rPr lang="en-GB" dirty="0"/>
                        <a:t> u </a:t>
                      </a:r>
                      <a:r>
                        <a:rPr lang="en-GB" dirty="0" err="1"/>
                        <a:t>vašu</a:t>
                      </a:r>
                      <a:r>
                        <a:rPr lang="en-GB" dirty="0"/>
                        <a:t> </a:t>
                      </a:r>
                      <a:r>
                        <a:rPr lang="en-GB" dirty="0" err="1"/>
                        <a:t>ustanovu</a:t>
                      </a:r>
                      <a:r>
                        <a:rPr lang="en-GB" dirty="0"/>
                        <a:t>?</a:t>
                      </a:r>
                    </a:p>
                  </a:txBody>
                  <a:tcPr/>
                </a:tc>
                <a:tc>
                  <a:txBody>
                    <a:bodyPr/>
                    <a:lstStyle/>
                    <a:p>
                      <a:r>
                        <a:rPr lang="en-GB" dirty="0"/>
                        <a:t>(</a:t>
                      </a:r>
                      <a:r>
                        <a:rPr lang="en-GB" dirty="0" err="1"/>
                        <a:t>ako</a:t>
                      </a:r>
                      <a:r>
                        <a:rPr lang="en-GB" dirty="0"/>
                        <a:t> </a:t>
                      </a:r>
                      <a:r>
                        <a:rPr lang="en-GB" dirty="0" err="1"/>
                        <a:t>odabere</a:t>
                      </a:r>
                      <a:r>
                        <a:rPr lang="en-GB" dirty="0"/>
                        <a:t> </a:t>
                      </a:r>
                      <a:r>
                        <a:rPr lang="en-GB" dirty="0" err="1"/>
                        <a:t>korisnik</a:t>
                      </a:r>
                      <a:r>
                        <a:rPr lang="en-GB" dirty="0"/>
                        <a:t>)</a:t>
                      </a:r>
                    </a:p>
                    <a:p>
                      <a:r>
                        <a:rPr lang="en-GB" dirty="0"/>
                        <a:t>- </a:t>
                      </a:r>
                      <a:r>
                        <a:rPr lang="en-GB" dirty="0" err="1"/>
                        <a:t>institucionalne</a:t>
                      </a:r>
                      <a:r>
                        <a:rPr lang="en-GB" dirty="0"/>
                        <a:t> </a:t>
                      </a:r>
                      <a:r>
                        <a:rPr lang="en-GB" dirty="0" err="1"/>
                        <a:t>politike</a:t>
                      </a:r>
                      <a:endParaRPr lang="en-GB" dirty="0"/>
                    </a:p>
                    <a:p>
                      <a:r>
                        <a:rPr lang="en-GB" dirty="0"/>
                        <a:t>- </a:t>
                      </a:r>
                      <a:r>
                        <a:rPr lang="en-GB" dirty="0" err="1"/>
                        <a:t>itd</a:t>
                      </a:r>
                      <a:r>
                        <a:rPr lang="en-GB" dirty="0"/>
                        <a:t>.</a:t>
                      </a:r>
                    </a:p>
                  </a:txBody>
                  <a:tcPr/>
                </a:tc>
                <a:extLst>
                  <a:ext uri="{0D108BD9-81ED-4DB2-BD59-A6C34878D82A}">
                    <a16:rowId xmlns:a16="http://schemas.microsoft.com/office/drawing/2014/main" val="4224333432"/>
                  </a:ext>
                </a:extLst>
              </a:tr>
              <a:tr h="1016817">
                <a:tc>
                  <a:txBody>
                    <a:bodyPr/>
                    <a:lstStyle/>
                    <a:p>
                      <a:r>
                        <a:rPr lang="sv-SE" dirty="0"/>
                        <a:t>Pitanje (24): Koristi li vaša institucija dobro osmišljenu strukturu kurikuluma?</a:t>
                      </a:r>
                      <a:endParaRPr lang="en-GB" dirty="0"/>
                    </a:p>
                  </a:txBody>
                  <a:tcPr/>
                </a:tc>
                <a:tc>
                  <a:txBody>
                    <a:bodyPr/>
                    <a:lstStyle/>
                    <a:p>
                      <a:r>
                        <a:rPr lang="en-GB" dirty="0"/>
                        <a:t>(</a:t>
                      </a:r>
                      <a:r>
                        <a:rPr lang="en-GB" dirty="0" err="1"/>
                        <a:t>ako</a:t>
                      </a:r>
                      <a:r>
                        <a:rPr lang="en-GB" dirty="0"/>
                        <a:t> da)</a:t>
                      </a:r>
                    </a:p>
                    <a:p>
                      <a:r>
                        <a:rPr lang="en-GB" dirty="0"/>
                        <a:t>- </a:t>
                      </a:r>
                      <a:r>
                        <a:rPr lang="en-GB" dirty="0" err="1"/>
                        <a:t>Učitavanje</a:t>
                      </a:r>
                      <a:r>
                        <a:rPr lang="en-GB" dirty="0"/>
                        <a:t> </a:t>
                      </a:r>
                      <a:r>
                        <a:rPr lang="en-GB" dirty="0" err="1"/>
                        <a:t>nastavnog</a:t>
                      </a:r>
                      <a:r>
                        <a:rPr lang="en-GB" dirty="0"/>
                        <a:t> plana </a:t>
                      </a:r>
                      <a:r>
                        <a:rPr lang="en-GB" dirty="0" err="1"/>
                        <a:t>i</a:t>
                      </a:r>
                      <a:r>
                        <a:rPr lang="en-GB" dirty="0"/>
                        <a:t> </a:t>
                      </a:r>
                      <a:r>
                        <a:rPr lang="en-GB" dirty="0" err="1"/>
                        <a:t>programa</a:t>
                      </a:r>
                      <a:endParaRPr lang="en-GB" dirty="0"/>
                    </a:p>
                  </a:txBody>
                  <a:tcPr/>
                </a:tc>
                <a:extLst>
                  <a:ext uri="{0D108BD9-81ED-4DB2-BD59-A6C34878D82A}">
                    <a16:rowId xmlns:a16="http://schemas.microsoft.com/office/drawing/2014/main" val="4277190436"/>
                  </a:ext>
                </a:extLst>
              </a:tr>
              <a:tr h="856267">
                <a:tc>
                  <a:txBody>
                    <a:bodyPr/>
                    <a:lstStyle/>
                    <a:p>
                      <a:r>
                        <a:rPr lang="en-GB" dirty="0" err="1"/>
                        <a:t>Pitanje</a:t>
                      </a:r>
                      <a:r>
                        <a:rPr lang="en-GB" dirty="0"/>
                        <a:t> (25): Ima li </a:t>
                      </a:r>
                      <a:r>
                        <a:rPr lang="en-GB" dirty="0" err="1"/>
                        <a:t>vaša</a:t>
                      </a:r>
                      <a:r>
                        <a:rPr lang="en-GB" dirty="0"/>
                        <a:t> </a:t>
                      </a:r>
                      <a:r>
                        <a:rPr lang="en-GB" dirty="0" err="1"/>
                        <a:t>institucija</a:t>
                      </a:r>
                      <a:r>
                        <a:rPr lang="en-GB" dirty="0"/>
                        <a:t> “</a:t>
                      </a:r>
                      <a:r>
                        <a:rPr lang="en-GB" dirty="0" err="1"/>
                        <a:t>Sustav</a:t>
                      </a:r>
                      <a:r>
                        <a:rPr lang="en-GB" dirty="0"/>
                        <a:t> </a:t>
                      </a:r>
                      <a:r>
                        <a:rPr lang="en-GB" dirty="0" err="1"/>
                        <a:t>podrške</a:t>
                      </a:r>
                      <a:r>
                        <a:rPr lang="en-GB" dirty="0"/>
                        <a:t> </a:t>
                      </a:r>
                      <a:r>
                        <a:rPr lang="en-GB" dirty="0" err="1"/>
                        <a:t>studentima</a:t>
                      </a:r>
                      <a:r>
                        <a:rPr lang="en-GB" dirty="0"/>
                        <a:t>”?</a:t>
                      </a:r>
                    </a:p>
                  </a:txBody>
                  <a:tcPr/>
                </a:tc>
                <a:tc>
                  <a:txBody>
                    <a:bodyPr/>
                    <a:lstStyle/>
                    <a:p>
                      <a:r>
                        <a:rPr lang="en-GB" dirty="0"/>
                        <a:t>(</a:t>
                      </a:r>
                      <a:r>
                        <a:rPr lang="en-GB" dirty="0" err="1"/>
                        <a:t>ako</a:t>
                      </a:r>
                      <a:r>
                        <a:rPr lang="en-GB" dirty="0"/>
                        <a:t> da)</a:t>
                      </a:r>
                    </a:p>
                    <a:p>
                      <a:r>
                        <a:rPr lang="en-GB" dirty="0"/>
                        <a:t>- </a:t>
                      </a:r>
                      <a:r>
                        <a:rPr lang="en-GB" dirty="0" err="1"/>
                        <a:t>poveznica</a:t>
                      </a:r>
                      <a:r>
                        <a:rPr lang="en-GB" dirty="0"/>
                        <a:t> </a:t>
                      </a:r>
                      <a:r>
                        <a:rPr lang="en-GB" dirty="0" err="1"/>
                        <a:t>na</a:t>
                      </a:r>
                      <a:r>
                        <a:rPr lang="en-GB" dirty="0"/>
                        <a:t> </a:t>
                      </a:r>
                      <a:r>
                        <a:rPr lang="en-GB" dirty="0" err="1"/>
                        <a:t>sustav</a:t>
                      </a:r>
                      <a:r>
                        <a:rPr lang="en-GB" dirty="0"/>
                        <a:t> </a:t>
                      </a:r>
                      <a:r>
                        <a:rPr lang="en-GB" dirty="0" err="1"/>
                        <a:t>podrške</a:t>
                      </a:r>
                      <a:r>
                        <a:rPr lang="en-GB" dirty="0"/>
                        <a:t> </a:t>
                      </a:r>
                      <a:r>
                        <a:rPr lang="en-GB" dirty="0" err="1"/>
                        <a:t>studentima</a:t>
                      </a:r>
                      <a:endParaRPr lang="en-GB" dirty="0"/>
                    </a:p>
                  </a:txBody>
                  <a:tcPr/>
                </a:tc>
                <a:extLst>
                  <a:ext uri="{0D108BD9-81ED-4DB2-BD59-A6C34878D82A}">
                    <a16:rowId xmlns:a16="http://schemas.microsoft.com/office/drawing/2014/main" val="803648250"/>
                  </a:ext>
                </a:extLst>
              </a:tr>
              <a:tr h="695717">
                <a:tc>
                  <a:txBody>
                    <a:bodyPr/>
                    <a:lstStyle/>
                    <a:p>
                      <a:r>
                        <a:rPr lang="it-IT" dirty="0" err="1"/>
                        <a:t>Pitanje</a:t>
                      </a:r>
                      <a:r>
                        <a:rPr lang="it-IT" dirty="0"/>
                        <a:t> (28): Ima li </a:t>
                      </a:r>
                      <a:r>
                        <a:rPr lang="it-IT" dirty="0" err="1"/>
                        <a:t>vaša</a:t>
                      </a:r>
                      <a:r>
                        <a:rPr lang="it-IT" dirty="0"/>
                        <a:t> </a:t>
                      </a:r>
                      <a:r>
                        <a:rPr lang="it-IT" dirty="0" err="1"/>
                        <a:t>ustanova</a:t>
                      </a:r>
                      <a:r>
                        <a:rPr lang="it-IT" dirty="0"/>
                        <a:t> </a:t>
                      </a:r>
                      <a:r>
                        <a:rPr lang="it-IT" dirty="0" err="1"/>
                        <a:t>sustav</a:t>
                      </a:r>
                      <a:r>
                        <a:rPr lang="it-IT" dirty="0"/>
                        <a:t> </a:t>
                      </a:r>
                      <a:r>
                        <a:rPr lang="it-IT" dirty="0" err="1"/>
                        <a:t>povratnih</a:t>
                      </a:r>
                      <a:r>
                        <a:rPr lang="it-IT" dirty="0"/>
                        <a:t> </a:t>
                      </a:r>
                      <a:r>
                        <a:rPr lang="it-IT" dirty="0" err="1"/>
                        <a:t>informacija</a:t>
                      </a:r>
                      <a:r>
                        <a:rPr lang="it-IT" dirty="0"/>
                        <a:t>?</a:t>
                      </a:r>
                      <a:endParaRPr lang="en-GB" dirty="0"/>
                    </a:p>
                  </a:txBody>
                  <a:tcPr/>
                </a:tc>
                <a:tc>
                  <a:txBody>
                    <a:bodyPr/>
                    <a:lstStyle/>
                    <a:p>
                      <a:r>
                        <a:rPr lang="en-GB" dirty="0"/>
                        <a:t>(</a:t>
                      </a:r>
                      <a:r>
                        <a:rPr lang="en-GB" dirty="0" err="1"/>
                        <a:t>ako</a:t>
                      </a:r>
                      <a:r>
                        <a:rPr lang="en-GB" dirty="0"/>
                        <a:t> da)</a:t>
                      </a:r>
                    </a:p>
                    <a:p>
                      <a:r>
                        <a:rPr lang="en-GB" dirty="0"/>
                        <a:t>- </a:t>
                      </a:r>
                      <a:r>
                        <a:rPr lang="en-GB" dirty="0" err="1"/>
                        <a:t>Učitavanje</a:t>
                      </a:r>
                      <a:r>
                        <a:rPr lang="en-GB" dirty="0"/>
                        <a:t> </a:t>
                      </a:r>
                      <a:r>
                        <a:rPr lang="en-GB" dirty="0" err="1"/>
                        <a:t>sustava</a:t>
                      </a:r>
                      <a:r>
                        <a:rPr lang="en-GB" dirty="0"/>
                        <a:t> </a:t>
                      </a:r>
                      <a:r>
                        <a:rPr lang="en-GB" dirty="0" err="1"/>
                        <a:t>povratnih</a:t>
                      </a:r>
                      <a:r>
                        <a:rPr lang="en-GB" dirty="0"/>
                        <a:t> </a:t>
                      </a:r>
                      <a:r>
                        <a:rPr lang="en-GB" dirty="0" err="1"/>
                        <a:t>informacija</a:t>
                      </a:r>
                      <a:endParaRPr lang="en-GB" dirty="0"/>
                    </a:p>
                    <a:p>
                      <a:r>
                        <a:rPr lang="en-GB" dirty="0"/>
                        <a:t>- </a:t>
                      </a:r>
                      <a:r>
                        <a:rPr lang="en-GB" dirty="0" err="1"/>
                        <a:t>Učitavanje</a:t>
                      </a:r>
                      <a:r>
                        <a:rPr lang="en-GB" dirty="0"/>
                        <a:t> </a:t>
                      </a:r>
                      <a:r>
                        <a:rPr lang="en-GB" dirty="0" err="1"/>
                        <a:t>upitnika</a:t>
                      </a:r>
                      <a:r>
                        <a:rPr lang="en-GB" dirty="0"/>
                        <a:t> za </a:t>
                      </a:r>
                      <a:r>
                        <a:rPr lang="en-GB" dirty="0" err="1"/>
                        <a:t>povratne</a:t>
                      </a:r>
                      <a:r>
                        <a:rPr lang="en-GB" dirty="0"/>
                        <a:t> </a:t>
                      </a:r>
                      <a:r>
                        <a:rPr lang="en-GB" dirty="0" err="1"/>
                        <a:t>informacije</a:t>
                      </a:r>
                      <a:r>
                        <a:rPr lang="en-GB" dirty="0"/>
                        <a:t> </a:t>
                      </a:r>
                      <a:r>
                        <a:rPr lang="en-GB" dirty="0" err="1"/>
                        <a:t>itd</a:t>
                      </a:r>
                      <a:r>
                        <a:rPr lang="en-GB" dirty="0"/>
                        <a:t>.</a:t>
                      </a:r>
                    </a:p>
                  </a:txBody>
                  <a:tcPr/>
                </a:tc>
                <a:extLst>
                  <a:ext uri="{0D108BD9-81ED-4DB2-BD59-A6C34878D82A}">
                    <a16:rowId xmlns:a16="http://schemas.microsoft.com/office/drawing/2014/main" val="466803272"/>
                  </a:ext>
                </a:extLst>
              </a:tr>
            </a:tbl>
          </a:graphicData>
        </a:graphic>
      </p:graphicFrame>
      <p:sp>
        <p:nvSpPr>
          <p:cNvPr id="8" name="Rechteck 7">
            <a:extLst>
              <a:ext uri="{FF2B5EF4-FFF2-40B4-BE49-F238E27FC236}">
                <a16:creationId xmlns:a16="http://schemas.microsoft.com/office/drawing/2014/main" id="{7A4DD395-F12F-33CF-481D-058351FF764E}"/>
              </a:ext>
            </a:extLst>
          </p:cNvPr>
          <p:cNvSpPr/>
          <p:nvPr/>
        </p:nvSpPr>
        <p:spPr>
          <a:xfrm>
            <a:off x="7086597" y="4920350"/>
            <a:ext cx="3491345" cy="4715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Prijenos</a:t>
            </a:r>
            <a:r>
              <a:rPr lang="en-GB" i="1" dirty="0"/>
              <a:t> </a:t>
            </a:r>
            <a:r>
              <a:rPr lang="en-GB" i="1" dirty="0" err="1"/>
              <a:t>sustava</a:t>
            </a:r>
            <a:r>
              <a:rPr lang="en-GB" i="1" dirty="0"/>
              <a:t> </a:t>
            </a:r>
            <a:r>
              <a:rPr lang="en-GB" i="1" dirty="0" err="1"/>
              <a:t>povratnih</a:t>
            </a:r>
            <a:r>
              <a:rPr lang="en-GB" i="1" dirty="0"/>
              <a:t> </a:t>
            </a:r>
            <a:r>
              <a:rPr lang="en-GB" i="1" dirty="0" err="1"/>
              <a:t>informacija</a:t>
            </a:r>
            <a:endParaRPr lang="en-GB" i="1" dirty="0"/>
          </a:p>
        </p:txBody>
      </p:sp>
      <p:sp>
        <p:nvSpPr>
          <p:cNvPr id="12" name="Rechteck 11">
            <a:extLst>
              <a:ext uri="{FF2B5EF4-FFF2-40B4-BE49-F238E27FC236}">
                <a16:creationId xmlns:a16="http://schemas.microsoft.com/office/drawing/2014/main" id="{1EF0A517-1F70-5216-A8E0-21B158823DEC}"/>
              </a:ext>
            </a:extLst>
          </p:cNvPr>
          <p:cNvSpPr/>
          <p:nvPr/>
        </p:nvSpPr>
        <p:spPr>
          <a:xfrm>
            <a:off x="7086596" y="5481950"/>
            <a:ext cx="3491345" cy="4715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i="1" dirty="0"/>
              <a:t>Prijenos upitnika za povratne informacije</a:t>
            </a:r>
            <a:endParaRPr lang="en-GB" i="1" dirty="0"/>
          </a:p>
        </p:txBody>
      </p:sp>
      <p:sp>
        <p:nvSpPr>
          <p:cNvPr id="13" name="Rechteck 12">
            <a:extLst>
              <a:ext uri="{FF2B5EF4-FFF2-40B4-BE49-F238E27FC236}">
                <a16:creationId xmlns:a16="http://schemas.microsoft.com/office/drawing/2014/main" id="{196BEB48-EE65-6007-A1BF-76B7BBF65415}"/>
              </a:ext>
            </a:extLst>
          </p:cNvPr>
          <p:cNvSpPr/>
          <p:nvPr/>
        </p:nvSpPr>
        <p:spPr>
          <a:xfrm>
            <a:off x="7086596" y="125532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Korisnik</a:t>
            </a:r>
            <a:r>
              <a:rPr lang="en-GB" dirty="0"/>
              <a:t> </a:t>
            </a:r>
            <a:r>
              <a:rPr lang="en-GB" dirty="0" err="1"/>
              <a:t>unosi</a:t>
            </a:r>
            <a:r>
              <a:rPr lang="en-GB" dirty="0"/>
              <a:t>:</a:t>
            </a:r>
          </a:p>
        </p:txBody>
      </p:sp>
      <p:sp>
        <p:nvSpPr>
          <p:cNvPr id="7" name="Titel 1">
            <a:extLst>
              <a:ext uri="{FF2B5EF4-FFF2-40B4-BE49-F238E27FC236}">
                <a16:creationId xmlns:a16="http://schemas.microsoft.com/office/drawing/2014/main" id="{FFDC3290-1AC7-90BA-BC22-638C5B33498A}"/>
              </a:ext>
            </a:extLst>
          </p:cNvPr>
          <p:cNvSpPr>
            <a:spLocks noGrp="1"/>
          </p:cNvSpPr>
          <p:nvPr>
            <p:ph type="title"/>
          </p:nvPr>
        </p:nvSpPr>
        <p:spPr>
          <a:xfrm>
            <a:off x="1097280" y="286604"/>
            <a:ext cx="10058400" cy="823740"/>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dirty="0" err="1">
                <a:solidFill>
                  <a:schemeClr val="tx1">
                    <a:lumMod val="50000"/>
                    <a:lumOff val="50000"/>
                  </a:schemeClr>
                </a:solidFill>
              </a:rPr>
              <a:t>Primjer</a:t>
            </a:r>
            <a:endParaRPr lang="en-GB" dirty="0">
              <a:solidFill>
                <a:schemeClr val="tx1">
                  <a:lumMod val="50000"/>
                  <a:lumOff val="50000"/>
                </a:schemeClr>
              </a:solidFill>
            </a:endParaRPr>
          </a:p>
        </p:txBody>
      </p:sp>
    </p:spTree>
    <p:extLst>
      <p:ext uri="{BB962C8B-B14F-4D97-AF65-F5344CB8AC3E}">
        <p14:creationId xmlns:p14="http://schemas.microsoft.com/office/powerpoint/2010/main" val="18551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err="1"/>
              <a:t>Procjena</a:t>
            </a:r>
            <a:r>
              <a:rPr lang="en-GB" dirty="0"/>
              <a:t> </a:t>
            </a:r>
            <a:r>
              <a:rPr lang="en-GB" dirty="0" err="1"/>
              <a:t>materijala</a:t>
            </a:r>
            <a:endParaRPr lang="en-GB" dirty="0"/>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1300608"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3630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269886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a:t>
            </a:r>
            <a:r>
              <a:rPr lang="en-GB" dirty="0" err="1"/>
              <a:t>Stručni</a:t>
            </a:r>
            <a:r>
              <a:rPr lang="en-GB" dirty="0"/>
              <a:t> </a:t>
            </a:r>
            <a:r>
              <a:rPr lang="en-GB" dirty="0" err="1"/>
              <a:t>zadatak</a:t>
            </a:r>
            <a:br>
              <a:rPr lang="en-GB" dirty="0"/>
            </a:br>
            <a:r>
              <a:rPr lang="en-GB" dirty="0" err="1">
                <a:solidFill>
                  <a:schemeClr val="tx1">
                    <a:lumMod val="50000"/>
                    <a:lumOff val="50000"/>
                  </a:schemeClr>
                </a:solidFill>
              </a:rPr>
              <a:t>Primjer</a:t>
            </a:r>
            <a:endParaRPr lang="en-GB" dirty="0">
              <a:solidFill>
                <a:schemeClr val="tx1">
                  <a:lumMod val="50000"/>
                  <a:lumOff val="50000"/>
                </a:schemeClr>
              </a:solidFill>
            </a:endParaRPr>
          </a:p>
        </p:txBody>
      </p:sp>
      <p:graphicFrame>
        <p:nvGraphicFramePr>
          <p:cNvPr id="10" name="Inhaltsplatzhalter 5">
            <a:extLst>
              <a:ext uri="{FF2B5EF4-FFF2-40B4-BE49-F238E27FC236}">
                <a16:creationId xmlns:a16="http://schemas.microsoft.com/office/drawing/2014/main" id="{FE3AE37B-8E60-338C-5266-5F00146C3F54}"/>
              </a:ext>
            </a:extLst>
          </p:cNvPr>
          <p:cNvGraphicFramePr>
            <a:graphicFrameLocks noGrp="1"/>
          </p:cNvGraphicFramePr>
          <p:nvPr>
            <p:ph idx="1"/>
            <p:extLst>
              <p:ext uri="{D42A27DB-BD31-4B8C-83A1-F6EECF244321}">
                <p14:modId xmlns:p14="http://schemas.microsoft.com/office/powerpoint/2010/main" val="2154647423"/>
              </p:ext>
            </p:extLst>
          </p:nvPr>
        </p:nvGraphicFramePr>
        <p:xfrm>
          <a:off x="286788" y="1787236"/>
          <a:ext cx="3620194" cy="2926080"/>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378527794"/>
                    </a:ext>
                  </a:extLst>
                </a:gridCol>
                <a:gridCol w="1810097">
                  <a:extLst>
                    <a:ext uri="{9D8B030D-6E8A-4147-A177-3AD203B41FA5}">
                      <a16:colId xmlns:a16="http://schemas.microsoft.com/office/drawing/2014/main" val="1667483614"/>
                    </a:ext>
                  </a:extLst>
                </a:gridCol>
              </a:tblGrid>
              <a:tr h="217976">
                <a:tc>
                  <a:txBody>
                    <a:bodyPr/>
                    <a:lstStyle/>
                    <a:p>
                      <a:r>
                        <a:rPr lang="en-GB" dirty="0" err="1"/>
                        <a:t>Samoprocjena</a:t>
                      </a:r>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874299">
                <a:tc>
                  <a:txBody>
                    <a:bodyPr/>
                    <a:lstStyle/>
                    <a:p>
                      <a:r>
                        <a:rPr lang="pl-PL" dirty="0"/>
                        <a:t>Pitanje (18): Komunikacija s dionicima – Koje komunikacijske kanale i oblike komunikacije koristite za komunikaciju?</a:t>
                      </a:r>
                      <a:endParaRPr lang="en-GB" dirty="0"/>
                    </a:p>
                  </a:txBody>
                  <a:tcPr/>
                </a:tc>
                <a:tc>
                  <a:txBody>
                    <a:bodyPr/>
                    <a:lstStyle/>
                    <a:p>
                      <a:r>
                        <a:rPr lang="en-GB" dirty="0" err="1"/>
                        <a:t>Veza</a:t>
                      </a:r>
                      <a:r>
                        <a:rPr lang="en-GB" dirty="0"/>
                        <a:t> </a:t>
                      </a:r>
                      <a:r>
                        <a:rPr lang="en-GB" dirty="0" err="1"/>
                        <a:t>na</a:t>
                      </a:r>
                      <a:r>
                        <a:rPr lang="en-GB" dirty="0"/>
                        <a:t> (</a:t>
                      </a:r>
                      <a:r>
                        <a:rPr lang="en-GB" dirty="0" err="1"/>
                        <a:t>ako</a:t>
                      </a:r>
                      <a:r>
                        <a:rPr lang="en-GB" dirty="0"/>
                        <a:t> </a:t>
                      </a:r>
                      <a:r>
                        <a:rPr lang="en-GB" dirty="0" err="1"/>
                        <a:t>korisnik</a:t>
                      </a:r>
                      <a:r>
                        <a:rPr lang="en-GB" dirty="0"/>
                        <a:t> </a:t>
                      </a:r>
                      <a:r>
                        <a:rPr lang="en-GB" dirty="0" err="1"/>
                        <a:t>odabere</a:t>
                      </a:r>
                      <a:r>
                        <a:rPr lang="en-GB" dirty="0"/>
                        <a:t>)</a:t>
                      </a:r>
                    </a:p>
                    <a:p>
                      <a:r>
                        <a:rPr lang="en-GB" dirty="0"/>
                        <a:t>- Web </a:t>
                      </a:r>
                      <a:r>
                        <a:rPr lang="en-GB" dirty="0" err="1"/>
                        <a:t>stranica</a:t>
                      </a:r>
                      <a:r>
                        <a:rPr lang="en-GB" dirty="0"/>
                        <a:t> </a:t>
                      </a:r>
                      <a:r>
                        <a:rPr lang="en-GB" dirty="0" err="1"/>
                        <a:t>ustanove</a:t>
                      </a:r>
                      <a:endParaRPr lang="en-GB" dirty="0"/>
                    </a:p>
                    <a:p>
                      <a:r>
                        <a:rPr lang="en-GB" dirty="0"/>
                        <a:t>- Blog </a:t>
                      </a:r>
                      <a:r>
                        <a:rPr lang="en-GB" dirty="0" err="1"/>
                        <a:t>ustanove</a:t>
                      </a:r>
                      <a:endParaRPr lang="en-GB" dirty="0"/>
                    </a:p>
                    <a:p>
                      <a:r>
                        <a:rPr lang="en-GB" dirty="0"/>
                        <a:t>- </a:t>
                      </a:r>
                      <a:r>
                        <a:rPr lang="en-GB" dirty="0" err="1"/>
                        <a:t>Glasilo</a:t>
                      </a:r>
                      <a:r>
                        <a:rPr lang="en-GB" dirty="0"/>
                        <a:t> </a:t>
                      </a:r>
                      <a:r>
                        <a:rPr lang="en-GB" dirty="0" err="1"/>
                        <a:t>ustanove</a:t>
                      </a:r>
                      <a:endParaRPr lang="en-GB" dirty="0"/>
                    </a:p>
                    <a:p>
                      <a:r>
                        <a:rPr lang="en-GB" dirty="0"/>
                        <a:t>- </a:t>
                      </a:r>
                      <a:r>
                        <a:rPr lang="en-GB" dirty="0" err="1"/>
                        <a:t>itd</a:t>
                      </a:r>
                      <a:r>
                        <a:rPr lang="en-GB" dirty="0"/>
                        <a:t>.</a:t>
                      </a:r>
                    </a:p>
                  </a:txBody>
                  <a:tcPr/>
                </a:tc>
                <a:extLst>
                  <a:ext uri="{0D108BD9-81ED-4DB2-BD59-A6C34878D82A}">
                    <a16:rowId xmlns:a16="http://schemas.microsoft.com/office/drawing/2014/main" val="4224333432"/>
                  </a:ext>
                </a:extLst>
              </a:tr>
            </a:tbl>
          </a:graphicData>
        </a:graphic>
      </p:graphicFrame>
      <p:sp>
        <p:nvSpPr>
          <p:cNvPr id="11" name="Rechteck 10">
            <a:extLst>
              <a:ext uri="{FF2B5EF4-FFF2-40B4-BE49-F238E27FC236}">
                <a16:creationId xmlns:a16="http://schemas.microsoft.com/office/drawing/2014/main" id="{F82995F7-CD67-6329-CAB8-DE034FCB1E05}"/>
              </a:ext>
            </a:extLst>
          </p:cNvPr>
          <p:cNvSpPr/>
          <p:nvPr/>
        </p:nvSpPr>
        <p:spPr>
          <a:xfrm>
            <a:off x="4052449" y="32731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i="1" dirty="0"/>
              <a:t>Link na web stranicu ustanove</a:t>
            </a:r>
            <a:endParaRPr lang="en-GB" i="1" dirty="0"/>
          </a:p>
        </p:txBody>
      </p:sp>
      <p:sp>
        <p:nvSpPr>
          <p:cNvPr id="12" name="Rechteck 11">
            <a:extLst>
              <a:ext uri="{FF2B5EF4-FFF2-40B4-BE49-F238E27FC236}">
                <a16:creationId xmlns:a16="http://schemas.microsoft.com/office/drawing/2014/main" id="{76DFAAD3-DDE3-BE92-CFE2-EA9E036FF740}"/>
              </a:ext>
            </a:extLst>
          </p:cNvPr>
          <p:cNvSpPr/>
          <p:nvPr/>
        </p:nvSpPr>
        <p:spPr>
          <a:xfrm>
            <a:off x="4052449" y="37684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a:t>
            </a:r>
            <a:r>
              <a:rPr lang="en-GB" i="1" dirty="0" err="1"/>
              <a:t>na</a:t>
            </a:r>
            <a:r>
              <a:rPr lang="en-GB" i="1" dirty="0"/>
              <a:t> blog </a:t>
            </a:r>
            <a:r>
              <a:rPr lang="en-GB" i="1" dirty="0" err="1"/>
              <a:t>Ustanove</a:t>
            </a:r>
            <a:endParaRPr lang="en-GB" i="1" dirty="0"/>
          </a:p>
        </p:txBody>
      </p:sp>
      <p:sp>
        <p:nvSpPr>
          <p:cNvPr id="13" name="Rechteck 12">
            <a:extLst>
              <a:ext uri="{FF2B5EF4-FFF2-40B4-BE49-F238E27FC236}">
                <a16:creationId xmlns:a16="http://schemas.microsoft.com/office/drawing/2014/main" id="{C6D65BB5-9A8F-D15C-3A83-6F3076783656}"/>
              </a:ext>
            </a:extLst>
          </p:cNvPr>
          <p:cNvSpPr/>
          <p:nvPr/>
        </p:nvSpPr>
        <p:spPr>
          <a:xfrm>
            <a:off x="4052449" y="42637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Poveznica</a:t>
            </a:r>
            <a:r>
              <a:rPr lang="en-GB" i="1" dirty="0"/>
              <a:t> </a:t>
            </a:r>
            <a:r>
              <a:rPr lang="en-GB" i="1" dirty="0" err="1"/>
              <a:t>na</a:t>
            </a:r>
            <a:r>
              <a:rPr lang="en-GB" i="1" dirty="0"/>
              <a:t> </a:t>
            </a:r>
            <a:r>
              <a:rPr lang="en-GB" i="1" dirty="0" err="1"/>
              <a:t>bilten</a:t>
            </a:r>
            <a:r>
              <a:rPr lang="en-GB" i="1" dirty="0"/>
              <a:t> </a:t>
            </a:r>
            <a:r>
              <a:rPr lang="en-GB" i="1" dirty="0" err="1"/>
              <a:t>ustanove</a:t>
            </a:r>
            <a:endParaRPr lang="en-GB" i="1" dirty="0"/>
          </a:p>
        </p:txBody>
      </p:sp>
      <p:sp>
        <p:nvSpPr>
          <p:cNvPr id="14" name="Rechteck 13">
            <a:extLst>
              <a:ext uri="{FF2B5EF4-FFF2-40B4-BE49-F238E27FC236}">
                <a16:creationId xmlns:a16="http://schemas.microsoft.com/office/drawing/2014/main" id="{E72A7D1E-167B-1120-E21C-6244E5912913}"/>
              </a:ext>
            </a:extLst>
          </p:cNvPr>
          <p:cNvSpPr/>
          <p:nvPr/>
        </p:nvSpPr>
        <p:spPr>
          <a:xfrm>
            <a:off x="4052448" y="2787487"/>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Korisnik</a:t>
            </a:r>
            <a:r>
              <a:rPr lang="en-GB" dirty="0"/>
              <a:t> </a:t>
            </a:r>
            <a:r>
              <a:rPr lang="en-GB" dirty="0" err="1"/>
              <a:t>unosi</a:t>
            </a:r>
            <a:r>
              <a:rPr lang="en-GB" dirty="0"/>
              <a:t>:</a:t>
            </a:r>
          </a:p>
        </p:txBody>
      </p:sp>
      <p:sp>
        <p:nvSpPr>
          <p:cNvPr id="15" name="Rechteck 14">
            <a:extLst>
              <a:ext uri="{FF2B5EF4-FFF2-40B4-BE49-F238E27FC236}">
                <a16:creationId xmlns:a16="http://schemas.microsoft.com/office/drawing/2014/main" id="{87E8C495-FCED-A8C1-EBF6-CEE977CEC408}"/>
              </a:ext>
            </a:extLst>
          </p:cNvPr>
          <p:cNvSpPr/>
          <p:nvPr/>
        </p:nvSpPr>
        <p:spPr>
          <a:xfrm>
            <a:off x="8694421" y="3273139"/>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i="1" dirty="0"/>
              <a:t>Otvara poveznicu na web stranicu ustanove</a:t>
            </a:r>
            <a:endParaRPr lang="en-GB" i="1" dirty="0"/>
          </a:p>
        </p:txBody>
      </p:sp>
      <p:sp>
        <p:nvSpPr>
          <p:cNvPr id="16" name="Rechteck 15">
            <a:extLst>
              <a:ext uri="{FF2B5EF4-FFF2-40B4-BE49-F238E27FC236}">
                <a16:creationId xmlns:a16="http://schemas.microsoft.com/office/drawing/2014/main" id="{8F40E1D0-678A-EFB8-7367-9D57C802EC70}"/>
              </a:ext>
            </a:extLst>
          </p:cNvPr>
          <p:cNvSpPr/>
          <p:nvPr/>
        </p:nvSpPr>
        <p:spPr>
          <a:xfrm>
            <a:off x="8694419" y="3863444"/>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i="1" dirty="0"/>
              <a:t>Otvara poveznicu na blog Ustanove</a:t>
            </a:r>
            <a:endParaRPr lang="en-GB" i="1" dirty="0"/>
          </a:p>
        </p:txBody>
      </p:sp>
      <p:sp>
        <p:nvSpPr>
          <p:cNvPr id="17" name="Rechteck 16">
            <a:extLst>
              <a:ext uri="{FF2B5EF4-FFF2-40B4-BE49-F238E27FC236}">
                <a16:creationId xmlns:a16="http://schemas.microsoft.com/office/drawing/2014/main" id="{6085C922-90D8-8DB9-0A17-93F645E9CB1D}"/>
              </a:ext>
            </a:extLst>
          </p:cNvPr>
          <p:cNvSpPr/>
          <p:nvPr/>
        </p:nvSpPr>
        <p:spPr>
          <a:xfrm>
            <a:off x="8694421" y="447228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Otvara</a:t>
            </a:r>
            <a:r>
              <a:rPr lang="en-GB" i="1" dirty="0"/>
              <a:t> </a:t>
            </a:r>
            <a:r>
              <a:rPr lang="en-GB" i="1" dirty="0" err="1"/>
              <a:t>poveznicu</a:t>
            </a:r>
            <a:r>
              <a:rPr lang="en-GB" i="1" dirty="0"/>
              <a:t> </a:t>
            </a:r>
            <a:r>
              <a:rPr lang="en-GB" i="1" dirty="0" err="1"/>
              <a:t>na</a:t>
            </a:r>
            <a:r>
              <a:rPr lang="en-GB" i="1" dirty="0"/>
              <a:t> </a:t>
            </a:r>
            <a:r>
              <a:rPr lang="en-GB" i="1" dirty="0" err="1"/>
              <a:t>Bilten</a:t>
            </a:r>
            <a:r>
              <a:rPr lang="en-GB" i="1" dirty="0"/>
              <a:t> </a:t>
            </a:r>
            <a:r>
              <a:rPr lang="en-GB" i="1" dirty="0" err="1"/>
              <a:t>ustanove</a:t>
            </a:r>
            <a:endParaRPr lang="en-GB" i="1" dirty="0"/>
          </a:p>
        </p:txBody>
      </p:sp>
      <p:sp>
        <p:nvSpPr>
          <p:cNvPr id="18" name="Rechteck 17">
            <a:extLst>
              <a:ext uri="{FF2B5EF4-FFF2-40B4-BE49-F238E27FC236}">
                <a16:creationId xmlns:a16="http://schemas.microsoft.com/office/drawing/2014/main" id="{CDA55789-9FC7-54F5-70BB-A23DD29A5249}"/>
              </a:ext>
            </a:extLst>
          </p:cNvPr>
          <p:cNvSpPr/>
          <p:nvPr/>
        </p:nvSpPr>
        <p:spPr>
          <a:xfrm>
            <a:off x="8694420" y="2787487"/>
            <a:ext cx="3210791" cy="20435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Evaluator: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708665" y="338570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272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875529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2B25AF5A-08CD-B17A-2212-2268BD811D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5" name="Rechteck 14">
            <a:extLst>
              <a:ext uri="{FF2B5EF4-FFF2-40B4-BE49-F238E27FC236}">
                <a16:creationId xmlns:a16="http://schemas.microsoft.com/office/drawing/2014/main" id="{87E8C495-FCED-A8C1-EBF6-CEE977CEC408}"/>
              </a:ext>
            </a:extLst>
          </p:cNvPr>
          <p:cNvSpPr/>
          <p:nvPr/>
        </p:nvSpPr>
        <p:spPr>
          <a:xfrm>
            <a:off x="8393085" y="1785386"/>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Pregledava</a:t>
            </a:r>
            <a:r>
              <a:rPr lang="en-GB" i="1" dirty="0"/>
              <a:t>/</a:t>
            </a:r>
            <a:r>
              <a:rPr lang="en-GB" i="1" dirty="0" err="1"/>
              <a:t>preuzima</a:t>
            </a:r>
            <a:r>
              <a:rPr lang="en-GB" i="1" dirty="0"/>
              <a:t> </a:t>
            </a:r>
            <a:r>
              <a:rPr lang="en-GB" i="1" dirty="0" err="1"/>
              <a:t>institucionalne</a:t>
            </a:r>
            <a:r>
              <a:rPr lang="en-GB" i="1" dirty="0"/>
              <a:t> </a:t>
            </a:r>
            <a:r>
              <a:rPr lang="en-GB" i="1" dirty="0" err="1"/>
              <a:t>politike</a:t>
            </a:r>
            <a:endParaRPr lang="en-GB" i="1" dirty="0"/>
          </a:p>
        </p:txBody>
      </p:sp>
      <p:sp>
        <p:nvSpPr>
          <p:cNvPr id="16" name="Rechteck 15">
            <a:extLst>
              <a:ext uri="{FF2B5EF4-FFF2-40B4-BE49-F238E27FC236}">
                <a16:creationId xmlns:a16="http://schemas.microsoft.com/office/drawing/2014/main" id="{8F40E1D0-678A-EFB8-7367-9D57C802EC70}"/>
              </a:ext>
            </a:extLst>
          </p:cNvPr>
          <p:cNvSpPr/>
          <p:nvPr/>
        </p:nvSpPr>
        <p:spPr>
          <a:xfrm>
            <a:off x="8393085" y="2919119"/>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Pregledi</a:t>
            </a:r>
            <a:r>
              <a:rPr lang="en-GB" i="1" dirty="0"/>
              <a:t>/</a:t>
            </a:r>
            <a:r>
              <a:rPr lang="en-GB" i="1" dirty="0" err="1"/>
              <a:t>preuzimanja</a:t>
            </a:r>
            <a:r>
              <a:rPr lang="en-GB" i="1" dirty="0"/>
              <a:t> </a:t>
            </a:r>
            <a:r>
              <a:rPr lang="en-GB" i="1" dirty="0" err="1"/>
              <a:t>kurikuluma</a:t>
            </a:r>
            <a:endParaRPr lang="en-GB" i="1" dirty="0"/>
          </a:p>
        </p:txBody>
      </p:sp>
      <p:sp>
        <p:nvSpPr>
          <p:cNvPr id="17" name="Rechteck 16">
            <a:extLst>
              <a:ext uri="{FF2B5EF4-FFF2-40B4-BE49-F238E27FC236}">
                <a16:creationId xmlns:a16="http://schemas.microsoft.com/office/drawing/2014/main" id="{6085C922-90D8-8DB9-0A17-93F645E9CB1D}"/>
              </a:ext>
            </a:extLst>
          </p:cNvPr>
          <p:cNvSpPr/>
          <p:nvPr/>
        </p:nvSpPr>
        <p:spPr>
          <a:xfrm>
            <a:off x="8393084" y="396859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t-BR" i="1" dirty="0"/>
              <a:t>Otvara vezu na sustav podrške studentima</a:t>
            </a:r>
            <a:endParaRPr lang="en-GB" i="1" dirty="0"/>
          </a:p>
        </p:txBody>
      </p:sp>
      <p:sp>
        <p:nvSpPr>
          <p:cNvPr id="18" name="Rechteck 17">
            <a:extLst>
              <a:ext uri="{FF2B5EF4-FFF2-40B4-BE49-F238E27FC236}">
                <a16:creationId xmlns:a16="http://schemas.microsoft.com/office/drawing/2014/main" id="{CDA55789-9FC7-54F5-70BB-A23DD29A5249}"/>
              </a:ext>
            </a:extLst>
          </p:cNvPr>
          <p:cNvSpPr/>
          <p:nvPr/>
        </p:nvSpPr>
        <p:spPr>
          <a:xfrm>
            <a:off x="8393086" y="1281057"/>
            <a:ext cx="3210791" cy="27758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Evaluator: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386547" y="335428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90D0EDB4-13A9-F773-F332-9957CEF98F3D}"/>
              </a:ext>
            </a:extLst>
          </p:cNvPr>
          <p:cNvSpPr/>
          <p:nvPr/>
        </p:nvSpPr>
        <p:spPr>
          <a:xfrm>
            <a:off x="4008117" y="172699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Prijenos</a:t>
            </a:r>
            <a:r>
              <a:rPr lang="en-GB" i="1" dirty="0"/>
              <a:t> </a:t>
            </a:r>
            <a:r>
              <a:rPr lang="en-GB" i="1" dirty="0" err="1"/>
              <a:t>institucionalnih</a:t>
            </a:r>
            <a:r>
              <a:rPr lang="en-GB" i="1" dirty="0"/>
              <a:t> </a:t>
            </a:r>
            <a:r>
              <a:rPr lang="en-GB" i="1" dirty="0" err="1"/>
              <a:t>politika</a:t>
            </a:r>
            <a:endParaRPr lang="en-GB" i="1" dirty="0"/>
          </a:p>
        </p:txBody>
      </p:sp>
      <p:sp>
        <p:nvSpPr>
          <p:cNvPr id="7" name="Rechteck 6">
            <a:extLst>
              <a:ext uri="{FF2B5EF4-FFF2-40B4-BE49-F238E27FC236}">
                <a16:creationId xmlns:a16="http://schemas.microsoft.com/office/drawing/2014/main" id="{D1147AB4-A1C4-FF00-471E-96CF5D48738B}"/>
              </a:ext>
            </a:extLst>
          </p:cNvPr>
          <p:cNvSpPr/>
          <p:nvPr/>
        </p:nvSpPr>
        <p:spPr>
          <a:xfrm>
            <a:off x="4008116" y="2941875"/>
            <a:ext cx="2795159" cy="507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Prijenos</a:t>
            </a:r>
            <a:r>
              <a:rPr lang="en-GB" i="1" dirty="0"/>
              <a:t> </a:t>
            </a:r>
            <a:r>
              <a:rPr lang="en-GB" i="1" dirty="0" err="1"/>
              <a:t>nastavnog</a:t>
            </a:r>
            <a:r>
              <a:rPr lang="en-GB" i="1" dirty="0"/>
              <a:t> plana </a:t>
            </a:r>
            <a:r>
              <a:rPr lang="en-GB" i="1" dirty="0" err="1"/>
              <a:t>i</a:t>
            </a:r>
            <a:r>
              <a:rPr lang="en-GB" i="1" dirty="0"/>
              <a:t> </a:t>
            </a:r>
            <a:r>
              <a:rPr lang="en-GB" i="1" dirty="0" err="1"/>
              <a:t>programa</a:t>
            </a:r>
            <a:endParaRPr lang="en-GB" i="1" dirty="0"/>
          </a:p>
        </p:txBody>
      </p:sp>
      <p:sp>
        <p:nvSpPr>
          <p:cNvPr id="8" name="Rechteck 7">
            <a:extLst>
              <a:ext uri="{FF2B5EF4-FFF2-40B4-BE49-F238E27FC236}">
                <a16:creationId xmlns:a16="http://schemas.microsoft.com/office/drawing/2014/main" id="{809C4745-3818-A21E-C1DA-6DF55DDC4191}"/>
              </a:ext>
            </a:extLst>
          </p:cNvPr>
          <p:cNvSpPr/>
          <p:nvPr/>
        </p:nvSpPr>
        <p:spPr>
          <a:xfrm>
            <a:off x="4008115" y="3922825"/>
            <a:ext cx="2795159" cy="5972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i="1" dirty="0"/>
              <a:t>Link na sustav podrške studentima</a:t>
            </a:r>
            <a:endParaRPr lang="en-GB" i="1" dirty="0"/>
          </a:p>
        </p:txBody>
      </p:sp>
      <p:graphicFrame>
        <p:nvGraphicFramePr>
          <p:cNvPr id="9" name="Inhaltsplatzhalter 5">
            <a:extLst>
              <a:ext uri="{FF2B5EF4-FFF2-40B4-BE49-F238E27FC236}">
                <a16:creationId xmlns:a16="http://schemas.microsoft.com/office/drawing/2014/main" id="{49A58A91-1B17-C4F4-CD90-FE8FB130EB87}"/>
              </a:ext>
            </a:extLst>
          </p:cNvPr>
          <p:cNvGraphicFramePr>
            <a:graphicFrameLocks noGrp="1"/>
          </p:cNvGraphicFramePr>
          <p:nvPr>
            <p:ph idx="1"/>
            <p:extLst>
              <p:ext uri="{D42A27DB-BD31-4B8C-83A1-F6EECF244321}">
                <p14:modId xmlns:p14="http://schemas.microsoft.com/office/powerpoint/2010/main" val="3989932024"/>
              </p:ext>
            </p:extLst>
          </p:nvPr>
        </p:nvGraphicFramePr>
        <p:xfrm>
          <a:off x="307570" y="1277846"/>
          <a:ext cx="3491346" cy="5214744"/>
        </p:xfrm>
        <a:graphic>
          <a:graphicData uri="http://schemas.openxmlformats.org/drawingml/2006/table">
            <a:tbl>
              <a:tblPr firstRow="1" bandRow="1">
                <a:tableStyleId>{5C22544A-7EE6-4342-B048-85BDC9FD1C3A}</a:tableStyleId>
              </a:tblPr>
              <a:tblGrid>
                <a:gridCol w="1745673">
                  <a:extLst>
                    <a:ext uri="{9D8B030D-6E8A-4147-A177-3AD203B41FA5}">
                      <a16:colId xmlns:a16="http://schemas.microsoft.com/office/drawing/2014/main" val="378527794"/>
                    </a:ext>
                  </a:extLst>
                </a:gridCol>
                <a:gridCol w="1745673">
                  <a:extLst>
                    <a:ext uri="{9D8B030D-6E8A-4147-A177-3AD203B41FA5}">
                      <a16:colId xmlns:a16="http://schemas.microsoft.com/office/drawing/2014/main" val="4033390107"/>
                    </a:ext>
                  </a:extLst>
                </a:gridCol>
              </a:tblGrid>
              <a:tr h="374491">
                <a:tc>
                  <a:txBody>
                    <a:bodyPr/>
                    <a:lstStyle/>
                    <a:p>
                      <a:r>
                        <a:rPr lang="en-GB" dirty="0" err="1"/>
                        <a:t>Samoprocjena</a:t>
                      </a:r>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217095">
                <a:tc>
                  <a:txBody>
                    <a:bodyPr/>
                    <a:lstStyle/>
                    <a:p>
                      <a:r>
                        <a:rPr lang="en-GB" sz="1400" dirty="0" err="1"/>
                        <a:t>Pitanje</a:t>
                      </a:r>
                      <a:r>
                        <a:rPr lang="en-GB" sz="1400" dirty="0"/>
                        <a:t> (22): </a:t>
                      </a:r>
                      <a:r>
                        <a:rPr lang="en-GB" sz="1400" dirty="0" err="1"/>
                        <a:t>Koje</a:t>
                      </a:r>
                      <a:r>
                        <a:rPr lang="en-GB" sz="1400" dirty="0"/>
                        <a:t> </a:t>
                      </a:r>
                      <a:r>
                        <a:rPr lang="en-GB" sz="1400" dirty="0" err="1"/>
                        <a:t>su</a:t>
                      </a:r>
                      <a:r>
                        <a:rPr lang="en-GB" sz="1400" dirty="0"/>
                        <a:t> </a:t>
                      </a:r>
                      <a:r>
                        <a:rPr lang="en-GB" sz="1400" dirty="0" err="1"/>
                        <a:t>neovisne</a:t>
                      </a:r>
                      <a:r>
                        <a:rPr lang="en-GB" sz="1400" dirty="0"/>
                        <a:t> </a:t>
                      </a:r>
                      <a:r>
                        <a:rPr lang="en-GB" sz="1400" dirty="0" err="1"/>
                        <a:t>procjene</a:t>
                      </a:r>
                      <a:r>
                        <a:rPr lang="en-GB" sz="1400" dirty="0"/>
                        <a:t> </a:t>
                      </a:r>
                      <a:r>
                        <a:rPr lang="en-GB" sz="1400" dirty="0" err="1"/>
                        <a:t>kvalitete</a:t>
                      </a:r>
                      <a:r>
                        <a:rPr lang="en-GB" sz="1400" dirty="0"/>
                        <a:t> </a:t>
                      </a:r>
                      <a:r>
                        <a:rPr lang="en-GB" sz="1400" dirty="0" err="1"/>
                        <a:t>ugrađene</a:t>
                      </a:r>
                      <a:r>
                        <a:rPr lang="en-GB" sz="1400" dirty="0"/>
                        <a:t> u </a:t>
                      </a:r>
                      <a:r>
                        <a:rPr lang="en-GB" sz="1400" dirty="0" err="1"/>
                        <a:t>vašu</a:t>
                      </a:r>
                      <a:r>
                        <a:rPr lang="en-GB" sz="1400" dirty="0"/>
                        <a:t> </a:t>
                      </a:r>
                      <a:r>
                        <a:rPr lang="en-GB" sz="1400" dirty="0" err="1"/>
                        <a:t>ustanovu</a:t>
                      </a:r>
                      <a:r>
                        <a:rPr lang="en-GB" sz="1400" dirty="0"/>
                        <a:t>?</a:t>
                      </a:r>
                    </a:p>
                  </a:txBody>
                  <a:tcPr/>
                </a:tc>
                <a:tc>
                  <a:txBody>
                    <a:bodyPr/>
                    <a:lstStyle/>
                    <a:p>
                      <a:r>
                        <a:rPr lang="en-GB" sz="1400" dirty="0"/>
                        <a:t>(</a:t>
                      </a:r>
                      <a:r>
                        <a:rPr lang="en-GB" sz="1400" dirty="0" err="1"/>
                        <a:t>ako</a:t>
                      </a:r>
                      <a:r>
                        <a:rPr lang="en-GB" sz="1400" dirty="0"/>
                        <a:t> </a:t>
                      </a:r>
                      <a:r>
                        <a:rPr lang="en-GB" sz="1400" dirty="0" err="1"/>
                        <a:t>odabere</a:t>
                      </a:r>
                      <a:r>
                        <a:rPr lang="en-GB" sz="1400" dirty="0"/>
                        <a:t> </a:t>
                      </a:r>
                      <a:r>
                        <a:rPr lang="en-GB" sz="1400" dirty="0" err="1"/>
                        <a:t>korisnik</a:t>
                      </a:r>
                      <a:r>
                        <a:rPr lang="en-GB" sz="1400" dirty="0"/>
                        <a:t>)</a:t>
                      </a:r>
                    </a:p>
                    <a:p>
                      <a:r>
                        <a:rPr lang="en-GB" sz="1400" dirty="0"/>
                        <a:t>- </a:t>
                      </a:r>
                      <a:r>
                        <a:rPr lang="en-GB" sz="1400" dirty="0" err="1"/>
                        <a:t>institucionalne</a:t>
                      </a:r>
                      <a:r>
                        <a:rPr lang="en-GB" sz="1400" dirty="0"/>
                        <a:t> </a:t>
                      </a:r>
                      <a:r>
                        <a:rPr lang="en-GB" sz="1400" dirty="0" err="1"/>
                        <a:t>politike</a:t>
                      </a:r>
                      <a:endParaRPr lang="en-GB" sz="1400" dirty="0"/>
                    </a:p>
                    <a:p>
                      <a:r>
                        <a:rPr lang="en-GB" sz="1400" dirty="0"/>
                        <a:t>- </a:t>
                      </a:r>
                      <a:r>
                        <a:rPr lang="en-GB" sz="1400" dirty="0" err="1"/>
                        <a:t>itd</a:t>
                      </a:r>
                      <a:r>
                        <a:rPr lang="en-GB" sz="1400" dirty="0"/>
                        <a:t>.</a:t>
                      </a:r>
                    </a:p>
                  </a:txBody>
                  <a:tcPr/>
                </a:tc>
                <a:extLst>
                  <a:ext uri="{0D108BD9-81ED-4DB2-BD59-A6C34878D82A}">
                    <a16:rowId xmlns:a16="http://schemas.microsoft.com/office/drawing/2014/main" val="4224333432"/>
                  </a:ext>
                </a:extLst>
              </a:tr>
              <a:tr h="1041089">
                <a:tc>
                  <a:txBody>
                    <a:bodyPr/>
                    <a:lstStyle/>
                    <a:p>
                      <a:r>
                        <a:rPr lang="sv-SE" sz="1400" dirty="0"/>
                        <a:t>Pitanje (24): Koristi li vaša institucija dobro osmišljenu strukturu kurikuluma?</a:t>
                      </a:r>
                      <a:endParaRPr lang="en-GB" sz="1400" dirty="0"/>
                    </a:p>
                  </a:txBody>
                  <a:tcPr/>
                </a:tc>
                <a:tc>
                  <a:txBody>
                    <a:bodyPr/>
                    <a:lstStyle/>
                    <a:p>
                      <a:r>
                        <a:rPr lang="en-GB" sz="1400" dirty="0"/>
                        <a:t>(</a:t>
                      </a:r>
                      <a:r>
                        <a:rPr lang="en-GB" sz="1400" dirty="0" err="1"/>
                        <a:t>ako</a:t>
                      </a:r>
                      <a:r>
                        <a:rPr lang="en-GB" sz="1400" dirty="0"/>
                        <a:t> da)</a:t>
                      </a:r>
                    </a:p>
                    <a:p>
                      <a:r>
                        <a:rPr lang="en-GB" sz="1400" dirty="0"/>
                        <a:t>- </a:t>
                      </a:r>
                      <a:r>
                        <a:rPr lang="en-GB" sz="1400" dirty="0" err="1"/>
                        <a:t>Učitavanje</a:t>
                      </a:r>
                      <a:r>
                        <a:rPr lang="en-GB" sz="1400" dirty="0"/>
                        <a:t> </a:t>
                      </a:r>
                      <a:r>
                        <a:rPr lang="en-GB" sz="1400" dirty="0" err="1"/>
                        <a:t>nastavnog</a:t>
                      </a:r>
                      <a:r>
                        <a:rPr lang="en-GB" sz="1400" dirty="0"/>
                        <a:t> plana </a:t>
                      </a:r>
                      <a:r>
                        <a:rPr lang="en-GB" sz="1400" dirty="0" err="1"/>
                        <a:t>i</a:t>
                      </a:r>
                      <a:r>
                        <a:rPr lang="en-GB" sz="1400" dirty="0"/>
                        <a:t> </a:t>
                      </a:r>
                      <a:r>
                        <a:rPr lang="en-GB" sz="1400" dirty="0" err="1"/>
                        <a:t>programa</a:t>
                      </a:r>
                      <a:endParaRPr lang="en-GB" sz="1400" dirty="0"/>
                    </a:p>
                  </a:txBody>
                  <a:tcPr/>
                </a:tc>
                <a:extLst>
                  <a:ext uri="{0D108BD9-81ED-4DB2-BD59-A6C34878D82A}">
                    <a16:rowId xmlns:a16="http://schemas.microsoft.com/office/drawing/2014/main" val="4277190436"/>
                  </a:ext>
                </a:extLst>
              </a:tr>
              <a:tr h="936227">
                <a:tc>
                  <a:txBody>
                    <a:bodyPr/>
                    <a:lstStyle/>
                    <a:p>
                      <a:r>
                        <a:rPr lang="en-GB" sz="1400" dirty="0" err="1"/>
                        <a:t>Pitanje</a:t>
                      </a:r>
                      <a:r>
                        <a:rPr lang="en-GB" sz="1400" dirty="0"/>
                        <a:t> (25): Ima li </a:t>
                      </a:r>
                      <a:r>
                        <a:rPr lang="en-GB" sz="1400" dirty="0" err="1"/>
                        <a:t>vaša</a:t>
                      </a:r>
                      <a:r>
                        <a:rPr lang="en-GB" sz="1400" dirty="0"/>
                        <a:t> </a:t>
                      </a:r>
                      <a:r>
                        <a:rPr lang="en-GB" sz="1400" dirty="0" err="1"/>
                        <a:t>institucija</a:t>
                      </a:r>
                      <a:r>
                        <a:rPr lang="en-GB" sz="1400" dirty="0"/>
                        <a:t> “</a:t>
                      </a:r>
                      <a:r>
                        <a:rPr lang="en-GB" sz="1400" dirty="0" err="1"/>
                        <a:t>Sustav</a:t>
                      </a:r>
                      <a:r>
                        <a:rPr lang="en-GB" sz="1400" dirty="0"/>
                        <a:t> </a:t>
                      </a:r>
                      <a:r>
                        <a:rPr lang="en-GB" sz="1400" dirty="0" err="1"/>
                        <a:t>podrške</a:t>
                      </a:r>
                      <a:r>
                        <a:rPr lang="en-GB" sz="1400" dirty="0"/>
                        <a:t> </a:t>
                      </a:r>
                      <a:r>
                        <a:rPr lang="en-GB" sz="1400" dirty="0" err="1"/>
                        <a:t>studentima</a:t>
                      </a:r>
                      <a:r>
                        <a:rPr lang="en-GB" sz="1400" dirty="0"/>
                        <a:t>”?</a:t>
                      </a:r>
                    </a:p>
                  </a:txBody>
                  <a:tcPr/>
                </a:tc>
                <a:tc>
                  <a:txBody>
                    <a:bodyPr/>
                    <a:lstStyle/>
                    <a:p>
                      <a:r>
                        <a:rPr lang="en-GB" sz="1400" dirty="0"/>
                        <a:t>(</a:t>
                      </a:r>
                      <a:r>
                        <a:rPr lang="en-GB" sz="1400" dirty="0" err="1"/>
                        <a:t>ako</a:t>
                      </a:r>
                      <a:r>
                        <a:rPr lang="en-GB" sz="1400" dirty="0"/>
                        <a:t> da)</a:t>
                      </a:r>
                    </a:p>
                    <a:p>
                      <a:r>
                        <a:rPr lang="en-GB" sz="1400" dirty="0"/>
                        <a:t>- </a:t>
                      </a:r>
                      <a:r>
                        <a:rPr lang="en-GB" sz="1400" dirty="0" err="1"/>
                        <a:t>poveznica</a:t>
                      </a:r>
                      <a:r>
                        <a:rPr lang="en-GB" sz="1400" dirty="0"/>
                        <a:t> </a:t>
                      </a:r>
                      <a:r>
                        <a:rPr lang="en-GB" sz="1400" dirty="0" err="1"/>
                        <a:t>na</a:t>
                      </a:r>
                      <a:r>
                        <a:rPr lang="en-GB" sz="1400" dirty="0"/>
                        <a:t> </a:t>
                      </a:r>
                      <a:r>
                        <a:rPr lang="en-GB" sz="1400" dirty="0" err="1"/>
                        <a:t>sustav</a:t>
                      </a:r>
                      <a:r>
                        <a:rPr lang="en-GB" sz="1400" dirty="0"/>
                        <a:t> </a:t>
                      </a:r>
                      <a:r>
                        <a:rPr lang="en-GB" sz="1400" dirty="0" err="1"/>
                        <a:t>podrške</a:t>
                      </a:r>
                      <a:r>
                        <a:rPr lang="en-GB" sz="1400" dirty="0"/>
                        <a:t> </a:t>
                      </a:r>
                      <a:r>
                        <a:rPr lang="en-GB" sz="1400" dirty="0" err="1"/>
                        <a:t>studentima</a:t>
                      </a:r>
                      <a:endParaRPr lang="en-GB" sz="1400" dirty="0"/>
                    </a:p>
                  </a:txBody>
                  <a:tcPr/>
                </a:tc>
                <a:extLst>
                  <a:ext uri="{0D108BD9-81ED-4DB2-BD59-A6C34878D82A}">
                    <a16:rowId xmlns:a16="http://schemas.microsoft.com/office/drawing/2014/main" val="803648250"/>
                  </a:ext>
                </a:extLst>
              </a:tr>
              <a:tr h="1217095">
                <a:tc>
                  <a:txBody>
                    <a:bodyPr/>
                    <a:lstStyle/>
                    <a:p>
                      <a:r>
                        <a:rPr lang="it-IT" sz="1400" dirty="0" err="1"/>
                        <a:t>Pitanje</a:t>
                      </a:r>
                      <a:r>
                        <a:rPr lang="it-IT" sz="1400" dirty="0"/>
                        <a:t> (28): Ima li </a:t>
                      </a:r>
                      <a:r>
                        <a:rPr lang="it-IT" sz="1400" dirty="0" err="1"/>
                        <a:t>vaša</a:t>
                      </a:r>
                      <a:r>
                        <a:rPr lang="it-IT" sz="1400" dirty="0"/>
                        <a:t> </a:t>
                      </a:r>
                      <a:r>
                        <a:rPr lang="it-IT" sz="1400" dirty="0" err="1"/>
                        <a:t>ustanova</a:t>
                      </a:r>
                      <a:r>
                        <a:rPr lang="it-IT" sz="1400" dirty="0"/>
                        <a:t> </a:t>
                      </a:r>
                      <a:r>
                        <a:rPr lang="it-IT" sz="1400" dirty="0" err="1"/>
                        <a:t>sustav</a:t>
                      </a:r>
                      <a:r>
                        <a:rPr lang="it-IT" sz="1400" dirty="0"/>
                        <a:t> </a:t>
                      </a:r>
                      <a:r>
                        <a:rPr lang="it-IT" sz="1400" dirty="0" err="1"/>
                        <a:t>povratnih</a:t>
                      </a:r>
                      <a:r>
                        <a:rPr lang="it-IT" sz="1400" dirty="0"/>
                        <a:t> </a:t>
                      </a:r>
                      <a:r>
                        <a:rPr lang="it-IT" sz="1400" dirty="0" err="1"/>
                        <a:t>informacija</a:t>
                      </a:r>
                      <a:r>
                        <a:rPr lang="it-IT" sz="1400" dirty="0"/>
                        <a:t>?</a:t>
                      </a:r>
                      <a:endParaRPr lang="en-GB" sz="1400" dirty="0"/>
                    </a:p>
                  </a:txBody>
                  <a:tcPr/>
                </a:tc>
                <a:tc>
                  <a:txBody>
                    <a:bodyPr/>
                    <a:lstStyle/>
                    <a:p>
                      <a:r>
                        <a:rPr lang="en-GB" sz="1400" dirty="0"/>
                        <a:t>(</a:t>
                      </a:r>
                      <a:r>
                        <a:rPr lang="en-GB" sz="1400" dirty="0" err="1"/>
                        <a:t>ako</a:t>
                      </a:r>
                      <a:r>
                        <a:rPr lang="en-GB" sz="1400" dirty="0"/>
                        <a:t> da)</a:t>
                      </a:r>
                    </a:p>
                    <a:p>
                      <a:r>
                        <a:rPr lang="en-GB" sz="1400" dirty="0"/>
                        <a:t>- </a:t>
                      </a:r>
                      <a:r>
                        <a:rPr lang="en-GB" sz="1400" dirty="0" err="1"/>
                        <a:t>Učitavanje</a:t>
                      </a:r>
                      <a:r>
                        <a:rPr lang="en-GB" sz="1400" dirty="0"/>
                        <a:t> </a:t>
                      </a:r>
                      <a:r>
                        <a:rPr lang="en-GB" sz="1400" dirty="0" err="1"/>
                        <a:t>sustava</a:t>
                      </a:r>
                      <a:r>
                        <a:rPr lang="en-GB" sz="1400" dirty="0"/>
                        <a:t> </a:t>
                      </a:r>
                      <a:r>
                        <a:rPr lang="en-GB" sz="1400" dirty="0" err="1"/>
                        <a:t>povratnih</a:t>
                      </a:r>
                      <a:r>
                        <a:rPr lang="en-GB" sz="1400" dirty="0"/>
                        <a:t> </a:t>
                      </a:r>
                      <a:r>
                        <a:rPr lang="en-GB" sz="1400" dirty="0" err="1"/>
                        <a:t>informacija</a:t>
                      </a:r>
                      <a:endParaRPr lang="en-GB" sz="1400" dirty="0"/>
                    </a:p>
                    <a:p>
                      <a:r>
                        <a:rPr lang="en-GB" sz="1400" dirty="0"/>
                        <a:t>- </a:t>
                      </a:r>
                      <a:r>
                        <a:rPr lang="en-GB" sz="1400" dirty="0" err="1"/>
                        <a:t>Učitavanje</a:t>
                      </a:r>
                      <a:r>
                        <a:rPr lang="en-GB" sz="1400" dirty="0"/>
                        <a:t> </a:t>
                      </a:r>
                      <a:r>
                        <a:rPr lang="en-GB" sz="1400" dirty="0" err="1"/>
                        <a:t>upitnika</a:t>
                      </a:r>
                      <a:r>
                        <a:rPr lang="en-GB" sz="1400" dirty="0"/>
                        <a:t> za </a:t>
                      </a:r>
                      <a:r>
                        <a:rPr lang="en-GB" sz="1400" dirty="0" err="1"/>
                        <a:t>povratne</a:t>
                      </a:r>
                      <a:r>
                        <a:rPr lang="en-GB" sz="1400" dirty="0"/>
                        <a:t> </a:t>
                      </a:r>
                      <a:r>
                        <a:rPr lang="en-GB" sz="1400" dirty="0" err="1"/>
                        <a:t>informacije</a:t>
                      </a:r>
                      <a:r>
                        <a:rPr lang="en-GB" sz="1400" dirty="0"/>
                        <a:t> </a:t>
                      </a:r>
                      <a:r>
                        <a:rPr lang="en-GB" sz="1400" dirty="0" err="1"/>
                        <a:t>itd</a:t>
                      </a:r>
                      <a:r>
                        <a:rPr lang="en-GB" sz="1400" dirty="0"/>
                        <a:t>.</a:t>
                      </a:r>
                    </a:p>
                  </a:txBody>
                  <a:tcPr/>
                </a:tc>
                <a:extLst>
                  <a:ext uri="{0D108BD9-81ED-4DB2-BD59-A6C34878D82A}">
                    <a16:rowId xmlns:a16="http://schemas.microsoft.com/office/drawing/2014/main" val="466803272"/>
                  </a:ext>
                </a:extLst>
              </a:tr>
            </a:tbl>
          </a:graphicData>
        </a:graphic>
      </p:graphicFrame>
      <p:sp>
        <p:nvSpPr>
          <p:cNvPr id="20" name="Rechteck 19">
            <a:extLst>
              <a:ext uri="{FF2B5EF4-FFF2-40B4-BE49-F238E27FC236}">
                <a16:creationId xmlns:a16="http://schemas.microsoft.com/office/drawing/2014/main" id="{D05EC779-74AC-2BFA-5529-179946AD87FC}"/>
              </a:ext>
            </a:extLst>
          </p:cNvPr>
          <p:cNvSpPr/>
          <p:nvPr/>
        </p:nvSpPr>
        <p:spPr>
          <a:xfrm>
            <a:off x="4045176" y="4716369"/>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err="1"/>
              <a:t>Prijenos</a:t>
            </a:r>
            <a:r>
              <a:rPr lang="en-GB" i="1" dirty="0"/>
              <a:t> </a:t>
            </a:r>
            <a:r>
              <a:rPr lang="en-GB" i="1" dirty="0" err="1"/>
              <a:t>sustava</a:t>
            </a:r>
            <a:r>
              <a:rPr lang="en-GB" i="1" dirty="0"/>
              <a:t> </a:t>
            </a:r>
            <a:r>
              <a:rPr lang="en-GB" i="1" dirty="0" err="1"/>
              <a:t>povratnih</a:t>
            </a:r>
            <a:r>
              <a:rPr lang="en-GB" i="1" dirty="0"/>
              <a:t> </a:t>
            </a:r>
            <a:r>
              <a:rPr lang="en-GB" i="1" dirty="0" err="1"/>
              <a:t>informacija</a:t>
            </a:r>
            <a:endParaRPr lang="en-GB" i="1" dirty="0"/>
          </a:p>
        </p:txBody>
      </p:sp>
      <p:sp>
        <p:nvSpPr>
          <p:cNvPr id="21" name="Rechteck 20">
            <a:extLst>
              <a:ext uri="{FF2B5EF4-FFF2-40B4-BE49-F238E27FC236}">
                <a16:creationId xmlns:a16="http://schemas.microsoft.com/office/drawing/2014/main" id="{F032D01C-497F-EC1F-AD14-DD7005C00718}"/>
              </a:ext>
            </a:extLst>
          </p:cNvPr>
          <p:cNvSpPr/>
          <p:nvPr/>
        </p:nvSpPr>
        <p:spPr>
          <a:xfrm>
            <a:off x="4045176" y="5438433"/>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i="1" dirty="0"/>
              <a:t>Prijenos upitnika za povratne informacije</a:t>
            </a:r>
            <a:endParaRPr lang="en-GB" i="1" dirty="0"/>
          </a:p>
        </p:txBody>
      </p:sp>
      <p:sp>
        <p:nvSpPr>
          <p:cNvPr id="22" name="Rechteck 21">
            <a:extLst>
              <a:ext uri="{FF2B5EF4-FFF2-40B4-BE49-F238E27FC236}">
                <a16:creationId xmlns:a16="http://schemas.microsoft.com/office/drawing/2014/main" id="{403E725A-3109-7617-75DB-FF839C66D982}"/>
              </a:ext>
            </a:extLst>
          </p:cNvPr>
          <p:cNvSpPr/>
          <p:nvPr/>
        </p:nvSpPr>
        <p:spPr>
          <a:xfrm>
            <a:off x="4008118" y="1281057"/>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Korisnik</a:t>
            </a:r>
            <a:r>
              <a:rPr lang="en-GB" dirty="0"/>
              <a:t> </a:t>
            </a:r>
            <a:r>
              <a:rPr lang="en-GB" dirty="0" err="1"/>
              <a:t>unosi</a:t>
            </a:r>
            <a:r>
              <a:rPr lang="en-GB" dirty="0"/>
              <a:t>:</a:t>
            </a:r>
          </a:p>
        </p:txBody>
      </p:sp>
      <p:sp>
        <p:nvSpPr>
          <p:cNvPr id="23" name="Rechteck 22">
            <a:extLst>
              <a:ext uri="{FF2B5EF4-FFF2-40B4-BE49-F238E27FC236}">
                <a16:creationId xmlns:a16="http://schemas.microsoft.com/office/drawing/2014/main" id="{02CA147D-4B4A-A9A4-5383-25E1608E803B}"/>
              </a:ext>
            </a:extLst>
          </p:cNvPr>
          <p:cNvSpPr/>
          <p:nvPr/>
        </p:nvSpPr>
        <p:spPr>
          <a:xfrm>
            <a:off x="8393084" y="5569778"/>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i="1" dirty="0"/>
              <a:t>Pogledi/preuzimanja upitnika za povratne informacije</a:t>
            </a:r>
            <a:endParaRPr lang="en-GB" i="1" dirty="0"/>
          </a:p>
        </p:txBody>
      </p:sp>
      <p:sp>
        <p:nvSpPr>
          <p:cNvPr id="24" name="Rechteck 23">
            <a:extLst>
              <a:ext uri="{FF2B5EF4-FFF2-40B4-BE49-F238E27FC236}">
                <a16:creationId xmlns:a16="http://schemas.microsoft.com/office/drawing/2014/main" id="{A8BF679F-24B7-4884-1B2D-D2AA604D4010}"/>
              </a:ext>
            </a:extLst>
          </p:cNvPr>
          <p:cNvSpPr/>
          <p:nvPr/>
        </p:nvSpPr>
        <p:spPr>
          <a:xfrm>
            <a:off x="8393084" y="4919487"/>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Sustav</a:t>
            </a:r>
            <a:r>
              <a:rPr lang="en-GB" i="1" dirty="0"/>
              <a:t> </a:t>
            </a:r>
            <a:r>
              <a:rPr lang="en-GB" i="1" dirty="0" err="1"/>
              <a:t>povratnih</a:t>
            </a:r>
            <a:r>
              <a:rPr lang="en-GB" i="1" dirty="0"/>
              <a:t> </a:t>
            </a:r>
            <a:r>
              <a:rPr lang="en-GB" i="1" dirty="0" err="1"/>
              <a:t>informacija</a:t>
            </a:r>
            <a:r>
              <a:rPr lang="en-GB" i="1" dirty="0"/>
              <a:t> o </a:t>
            </a:r>
            <a:r>
              <a:rPr lang="en-GB" i="1" dirty="0" err="1"/>
              <a:t>pregledima</a:t>
            </a:r>
            <a:r>
              <a:rPr lang="en-GB" i="1" dirty="0"/>
              <a:t>/</a:t>
            </a:r>
            <a:r>
              <a:rPr lang="en-GB" i="1" dirty="0" err="1"/>
              <a:t>preuzimanjima</a:t>
            </a:r>
            <a:endParaRPr lang="en-GB" i="1" dirty="0"/>
          </a:p>
        </p:txBody>
      </p:sp>
      <p:sp>
        <p:nvSpPr>
          <p:cNvPr id="10" name="Titel 1">
            <a:extLst>
              <a:ext uri="{FF2B5EF4-FFF2-40B4-BE49-F238E27FC236}">
                <a16:creationId xmlns:a16="http://schemas.microsoft.com/office/drawing/2014/main" id="{D079A7FA-2E20-D41A-4F5D-212A8E8F5F2D}"/>
              </a:ext>
            </a:extLst>
          </p:cNvPr>
          <p:cNvSpPr>
            <a:spLocks noGrp="1"/>
          </p:cNvSpPr>
          <p:nvPr>
            <p:ph type="title"/>
          </p:nvPr>
        </p:nvSpPr>
        <p:spPr>
          <a:xfrm>
            <a:off x="1097280" y="286604"/>
            <a:ext cx="10058400" cy="823740"/>
          </a:xfrm>
        </p:spPr>
        <p:txBody>
          <a:bodyPr vert="horz">
            <a:normAutofit fontScale="90000"/>
          </a:bodyPr>
          <a:lstStyle/>
          <a:p>
            <a:r>
              <a:rPr lang="en-GB" dirty="0"/>
              <a:t>2. </a:t>
            </a:r>
            <a:r>
              <a:rPr lang="en-GB" dirty="0" err="1"/>
              <a:t>Stručni</a:t>
            </a:r>
            <a:r>
              <a:rPr lang="en-GB" dirty="0"/>
              <a:t> </a:t>
            </a:r>
            <a:r>
              <a:rPr lang="en-GB" dirty="0" err="1"/>
              <a:t>zadatak</a:t>
            </a:r>
            <a:br>
              <a:rPr lang="en-GB" dirty="0"/>
            </a:br>
            <a:r>
              <a:rPr lang="en-GB" dirty="0" err="1">
                <a:solidFill>
                  <a:schemeClr val="tx1">
                    <a:lumMod val="50000"/>
                    <a:lumOff val="50000"/>
                  </a:schemeClr>
                </a:solidFill>
              </a:rPr>
              <a:t>Primjer</a:t>
            </a:r>
            <a:endParaRPr lang="en-GB" dirty="0">
              <a:solidFill>
                <a:schemeClr val="tx1">
                  <a:lumMod val="50000"/>
                  <a:lumOff val="50000"/>
                </a:schemeClr>
              </a:solidFill>
            </a:endParaRPr>
          </a:p>
        </p:txBody>
      </p:sp>
    </p:spTree>
    <p:extLst>
      <p:ext uri="{BB962C8B-B14F-4D97-AF65-F5344CB8AC3E}">
        <p14:creationId xmlns:p14="http://schemas.microsoft.com/office/powerpoint/2010/main" val="356066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err="1"/>
              <a:t>Procjena</a:t>
            </a:r>
            <a:r>
              <a:rPr lang="en-GB" dirty="0"/>
              <a:t> </a:t>
            </a:r>
            <a:r>
              <a:rPr lang="en-GB" dirty="0" err="1"/>
              <a:t>materijala</a:t>
            </a:r>
            <a:endParaRPr lang="en-GB" dirty="0"/>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lstStyle/>
          <a:p>
            <a:pPr marL="457200" indent="-457200">
              <a:buFont typeface="+mj-lt"/>
              <a:buAutoNum type="arabicPeriod"/>
            </a:pPr>
            <a:r>
              <a:rPr lang="en-GB" dirty="0" err="1"/>
              <a:t>Prijenos</a:t>
            </a:r>
            <a:r>
              <a:rPr lang="en-GB" dirty="0"/>
              <a:t> </a:t>
            </a:r>
            <a:r>
              <a:rPr lang="en-GB" dirty="0" err="1"/>
              <a:t>materijala</a:t>
            </a:r>
            <a:endParaRPr lang="en-GB" dirty="0"/>
          </a:p>
          <a:p>
            <a:pPr marL="457200" indent="-457200">
              <a:buFont typeface="+mj-lt"/>
              <a:buAutoNum type="arabicPeriod"/>
            </a:pPr>
            <a:r>
              <a:rPr lang="en-GB" dirty="0" err="1"/>
              <a:t>Stručni</a:t>
            </a:r>
            <a:r>
              <a:rPr lang="en-GB" dirty="0"/>
              <a:t> </a:t>
            </a:r>
            <a:r>
              <a:rPr lang="en-GB" dirty="0" err="1"/>
              <a:t>zadatak</a:t>
            </a:r>
            <a:endParaRPr lang="en-GB" dirty="0"/>
          </a:p>
          <a:p>
            <a:pPr marL="457200" indent="-457200">
              <a:buFont typeface="+mj-lt"/>
              <a:buAutoNum type="arabicPeriod"/>
            </a:pPr>
            <a:r>
              <a:rPr lang="en-GB" dirty="0" err="1"/>
              <a:t>Stručna</a:t>
            </a:r>
            <a:r>
              <a:rPr lang="en-GB" dirty="0"/>
              <a:t> </a:t>
            </a:r>
            <a:r>
              <a:rPr lang="en-GB" dirty="0" err="1"/>
              <a:t>analiza</a:t>
            </a:r>
            <a:endParaRPr lang="en-GB" dirty="0"/>
          </a:p>
          <a:p>
            <a:pPr marL="457200" indent="-457200">
              <a:buFont typeface="+mj-lt"/>
              <a:buAutoNum type="arabicPeriod"/>
            </a:pPr>
            <a:r>
              <a:rPr lang="en-GB" dirty="0" err="1"/>
              <a:t>Povratne</a:t>
            </a:r>
            <a:r>
              <a:rPr lang="en-GB" dirty="0"/>
              <a:t> </a:t>
            </a:r>
            <a:r>
              <a:rPr lang="en-GB" dirty="0" err="1"/>
              <a:t>informacije</a:t>
            </a:r>
            <a:r>
              <a:rPr lang="en-GB" dirty="0"/>
              <a:t> </a:t>
            </a:r>
            <a:r>
              <a:rPr lang="en-GB" dirty="0" err="1"/>
              <a:t>stručnjaka</a:t>
            </a: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err="1"/>
              <a:t>Stručna</a:t>
            </a:r>
            <a:r>
              <a:rPr lang="en-GB" dirty="0"/>
              <a:t> </a:t>
            </a:r>
            <a:r>
              <a:rPr lang="en-GB" dirty="0" err="1"/>
              <a:t>analiza</a:t>
            </a:r>
            <a:endParaRPr lang="en-GB" dirty="0"/>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2983936"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19574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DF263CF-588F-3AE9-2F29-021647861E8E}"/>
              </a:ext>
            </a:extLst>
          </p:cNvPr>
          <p:cNvGraphicFramePr>
            <a:graphicFrameLocks noChangeAspect="1"/>
          </p:cNvGraphicFramePr>
          <p:nvPr>
            <p:custDataLst>
              <p:tags r:id="rId1"/>
            </p:custDataLst>
            <p:extLst>
              <p:ext uri="{D42A27DB-BD31-4B8C-83A1-F6EECF244321}">
                <p14:modId xmlns:p14="http://schemas.microsoft.com/office/powerpoint/2010/main" val="2913262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FB0253-34C1-0FE3-C6B7-91405FF1F501}"/>
              </a:ext>
            </a:extLst>
          </p:cNvPr>
          <p:cNvSpPr>
            <a:spLocks noGrp="1"/>
          </p:cNvSpPr>
          <p:nvPr>
            <p:ph type="title"/>
          </p:nvPr>
        </p:nvSpPr>
        <p:spPr/>
        <p:txBody>
          <a:bodyPr vert="horz">
            <a:normAutofit fontScale="90000"/>
          </a:bodyPr>
          <a:lstStyle/>
          <a:p>
            <a:r>
              <a:rPr lang="en-GB" dirty="0"/>
              <a:t>3. </a:t>
            </a:r>
            <a:r>
              <a:rPr lang="en-GB" dirty="0" err="1"/>
              <a:t>Stručna</a:t>
            </a:r>
            <a:r>
              <a:rPr lang="en-GB" dirty="0"/>
              <a:t> </a:t>
            </a:r>
            <a:r>
              <a:rPr lang="en-GB" dirty="0" err="1"/>
              <a:t>analiza</a:t>
            </a:r>
            <a:br>
              <a:rPr lang="en-GB" dirty="0"/>
            </a:br>
            <a:r>
              <a:rPr lang="en-GB" dirty="0" err="1">
                <a:solidFill>
                  <a:schemeClr val="tx1">
                    <a:lumMod val="50000"/>
                    <a:lumOff val="50000"/>
                  </a:schemeClr>
                </a:solidFill>
              </a:rPr>
              <a:t>Primjer</a:t>
            </a:r>
            <a:endParaRPr lang="en-GB" dirty="0">
              <a:solidFill>
                <a:schemeClr val="tx1">
                  <a:lumMod val="50000"/>
                  <a:lumOff val="50000"/>
                </a:schemeClr>
              </a:solidFill>
            </a:endParaRPr>
          </a:p>
        </p:txBody>
      </p:sp>
      <p:sp>
        <p:nvSpPr>
          <p:cNvPr id="9" name="Rechteck 8">
            <a:extLst>
              <a:ext uri="{FF2B5EF4-FFF2-40B4-BE49-F238E27FC236}">
                <a16:creationId xmlns:a16="http://schemas.microsoft.com/office/drawing/2014/main" id="{0BF2D5EB-45FF-6970-A574-8A3B6F967358}"/>
              </a:ext>
            </a:extLst>
          </p:cNvPr>
          <p:cNvSpPr/>
          <p:nvPr/>
        </p:nvSpPr>
        <p:spPr>
          <a:xfrm>
            <a:off x="1097280" y="1572635"/>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i="1" dirty="0"/>
              <a:t>Otvara poveznicu na web stranicu ustanove</a:t>
            </a:r>
            <a:endParaRPr lang="en-GB" i="1" dirty="0"/>
          </a:p>
        </p:txBody>
      </p:sp>
      <p:sp>
        <p:nvSpPr>
          <p:cNvPr id="10" name="Rechteck 9">
            <a:extLst>
              <a:ext uri="{FF2B5EF4-FFF2-40B4-BE49-F238E27FC236}">
                <a16:creationId xmlns:a16="http://schemas.microsoft.com/office/drawing/2014/main" id="{A35D66EC-5E38-965E-EF91-AD9FE521D168}"/>
              </a:ext>
            </a:extLst>
          </p:cNvPr>
          <p:cNvSpPr/>
          <p:nvPr/>
        </p:nvSpPr>
        <p:spPr>
          <a:xfrm>
            <a:off x="1097281" y="2091297"/>
            <a:ext cx="3210791" cy="495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i="1" dirty="0"/>
              <a:t>Otvara poveznicu na blog Ustanove</a:t>
            </a:r>
            <a:endParaRPr lang="en-GB" i="1" dirty="0"/>
          </a:p>
        </p:txBody>
      </p:sp>
      <p:sp>
        <p:nvSpPr>
          <p:cNvPr id="11" name="Rechteck 10">
            <a:extLst>
              <a:ext uri="{FF2B5EF4-FFF2-40B4-BE49-F238E27FC236}">
                <a16:creationId xmlns:a16="http://schemas.microsoft.com/office/drawing/2014/main" id="{44C2A9D0-0F31-5C0F-D625-F8BAAC430B7D}"/>
              </a:ext>
            </a:extLst>
          </p:cNvPr>
          <p:cNvSpPr/>
          <p:nvPr/>
        </p:nvSpPr>
        <p:spPr>
          <a:xfrm>
            <a:off x="1097283" y="258659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Otvara</a:t>
            </a:r>
            <a:r>
              <a:rPr lang="en-GB" i="1" dirty="0"/>
              <a:t> </a:t>
            </a:r>
            <a:r>
              <a:rPr lang="en-GB" i="1" dirty="0" err="1"/>
              <a:t>poveznicu</a:t>
            </a:r>
            <a:r>
              <a:rPr lang="en-GB" i="1" dirty="0"/>
              <a:t> </a:t>
            </a:r>
            <a:r>
              <a:rPr lang="en-GB" i="1" dirty="0" err="1"/>
              <a:t>na</a:t>
            </a:r>
            <a:r>
              <a:rPr lang="en-GB" i="1" dirty="0"/>
              <a:t> </a:t>
            </a:r>
            <a:r>
              <a:rPr lang="en-GB" i="1" dirty="0" err="1"/>
              <a:t>Bilten</a:t>
            </a:r>
            <a:r>
              <a:rPr lang="en-GB" i="1" dirty="0"/>
              <a:t> </a:t>
            </a:r>
            <a:r>
              <a:rPr lang="en-GB" i="1" dirty="0" err="1"/>
              <a:t>ustanove</a:t>
            </a:r>
            <a:endParaRPr lang="en-GB" i="1" dirty="0"/>
          </a:p>
        </p:txBody>
      </p:sp>
      <p:sp>
        <p:nvSpPr>
          <p:cNvPr id="12" name="Rechteck 11">
            <a:extLst>
              <a:ext uri="{FF2B5EF4-FFF2-40B4-BE49-F238E27FC236}">
                <a16:creationId xmlns:a16="http://schemas.microsoft.com/office/drawing/2014/main" id="{8404CC59-4CC0-9CFF-3084-3E3E73840144}"/>
              </a:ext>
            </a:extLst>
          </p:cNvPr>
          <p:cNvSpPr/>
          <p:nvPr/>
        </p:nvSpPr>
        <p:spPr>
          <a:xfrm>
            <a:off x="1097282" y="1110344"/>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Evaluator:</a:t>
            </a:r>
          </a:p>
        </p:txBody>
      </p:sp>
      <p:sp>
        <p:nvSpPr>
          <p:cNvPr id="13" name="Rechteck 12">
            <a:extLst>
              <a:ext uri="{FF2B5EF4-FFF2-40B4-BE49-F238E27FC236}">
                <a16:creationId xmlns:a16="http://schemas.microsoft.com/office/drawing/2014/main" id="{D68CE2D5-37BD-8BF0-F061-86A02EFD6520}"/>
              </a:ext>
            </a:extLst>
          </p:cNvPr>
          <p:cNvSpPr/>
          <p:nvPr/>
        </p:nvSpPr>
        <p:spPr>
          <a:xfrm>
            <a:off x="1097280" y="321128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Pregledava</a:t>
            </a:r>
            <a:r>
              <a:rPr lang="en-GB" i="1" dirty="0"/>
              <a:t>/</a:t>
            </a:r>
            <a:r>
              <a:rPr lang="en-GB" i="1" dirty="0" err="1"/>
              <a:t>preuzima</a:t>
            </a:r>
            <a:r>
              <a:rPr lang="en-GB" i="1" dirty="0"/>
              <a:t> </a:t>
            </a:r>
            <a:r>
              <a:rPr lang="en-GB" i="1" dirty="0" err="1"/>
              <a:t>institucionalne</a:t>
            </a:r>
            <a:r>
              <a:rPr lang="en-GB" i="1" dirty="0"/>
              <a:t> </a:t>
            </a:r>
            <a:r>
              <a:rPr lang="en-GB" i="1" dirty="0" err="1"/>
              <a:t>politike</a:t>
            </a:r>
            <a:endParaRPr lang="en-GB" i="1" dirty="0"/>
          </a:p>
        </p:txBody>
      </p:sp>
      <p:sp>
        <p:nvSpPr>
          <p:cNvPr id="14" name="Rechteck 13">
            <a:extLst>
              <a:ext uri="{FF2B5EF4-FFF2-40B4-BE49-F238E27FC236}">
                <a16:creationId xmlns:a16="http://schemas.microsoft.com/office/drawing/2014/main" id="{F6AF5217-ACE5-DB53-B178-857AEEB10E0E}"/>
              </a:ext>
            </a:extLst>
          </p:cNvPr>
          <p:cNvSpPr/>
          <p:nvPr/>
        </p:nvSpPr>
        <p:spPr>
          <a:xfrm>
            <a:off x="1097280" y="374033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Pregledi</a:t>
            </a:r>
            <a:r>
              <a:rPr lang="en-GB" i="1" dirty="0"/>
              <a:t>/</a:t>
            </a:r>
            <a:r>
              <a:rPr lang="en-GB" i="1" dirty="0" err="1"/>
              <a:t>preuzimanja</a:t>
            </a:r>
            <a:r>
              <a:rPr lang="en-GB" i="1" dirty="0"/>
              <a:t> </a:t>
            </a:r>
            <a:r>
              <a:rPr lang="en-GB" i="1" dirty="0" err="1"/>
              <a:t>kurikuluma</a:t>
            </a:r>
            <a:endParaRPr lang="en-GB" i="1" dirty="0"/>
          </a:p>
        </p:txBody>
      </p:sp>
      <p:sp>
        <p:nvSpPr>
          <p:cNvPr id="15" name="Rechteck 14">
            <a:extLst>
              <a:ext uri="{FF2B5EF4-FFF2-40B4-BE49-F238E27FC236}">
                <a16:creationId xmlns:a16="http://schemas.microsoft.com/office/drawing/2014/main" id="{6DFBD7A6-A719-B4D6-61B1-63795329A64A}"/>
              </a:ext>
            </a:extLst>
          </p:cNvPr>
          <p:cNvSpPr/>
          <p:nvPr/>
        </p:nvSpPr>
        <p:spPr>
          <a:xfrm>
            <a:off x="1097280" y="422587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t-BR" i="1" dirty="0"/>
              <a:t>Otvara vezu na sustav podrške studentima</a:t>
            </a:r>
            <a:endParaRPr lang="en-GB" i="1" dirty="0"/>
          </a:p>
        </p:txBody>
      </p:sp>
      <p:sp>
        <p:nvSpPr>
          <p:cNvPr id="16" name="Rechteck 15">
            <a:extLst>
              <a:ext uri="{FF2B5EF4-FFF2-40B4-BE49-F238E27FC236}">
                <a16:creationId xmlns:a16="http://schemas.microsoft.com/office/drawing/2014/main" id="{67270459-935F-51E8-0945-7ED33874A4EE}"/>
              </a:ext>
            </a:extLst>
          </p:cNvPr>
          <p:cNvSpPr/>
          <p:nvPr/>
        </p:nvSpPr>
        <p:spPr>
          <a:xfrm>
            <a:off x="1097280" y="547523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i="1" dirty="0"/>
              <a:t>Pogledi/preuzimanja upitnika za povratne informacije</a:t>
            </a:r>
            <a:endParaRPr lang="en-GB" i="1" dirty="0"/>
          </a:p>
        </p:txBody>
      </p:sp>
      <p:sp>
        <p:nvSpPr>
          <p:cNvPr id="17" name="Rechteck 16">
            <a:extLst>
              <a:ext uri="{FF2B5EF4-FFF2-40B4-BE49-F238E27FC236}">
                <a16:creationId xmlns:a16="http://schemas.microsoft.com/office/drawing/2014/main" id="{E3C32295-6875-0B10-18A8-9E622A91E14A}"/>
              </a:ext>
            </a:extLst>
          </p:cNvPr>
          <p:cNvSpPr/>
          <p:nvPr/>
        </p:nvSpPr>
        <p:spPr>
          <a:xfrm>
            <a:off x="1097280" y="485055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err="1"/>
              <a:t>Sustav</a:t>
            </a:r>
            <a:r>
              <a:rPr lang="en-GB" i="1" dirty="0"/>
              <a:t> </a:t>
            </a:r>
            <a:r>
              <a:rPr lang="en-GB" i="1" dirty="0" err="1"/>
              <a:t>povratnih</a:t>
            </a:r>
            <a:r>
              <a:rPr lang="en-GB" i="1" dirty="0"/>
              <a:t> </a:t>
            </a:r>
            <a:r>
              <a:rPr lang="en-GB" i="1" dirty="0" err="1"/>
              <a:t>informacija</a:t>
            </a:r>
            <a:r>
              <a:rPr lang="en-GB" i="1" dirty="0"/>
              <a:t> o </a:t>
            </a:r>
            <a:r>
              <a:rPr lang="en-GB" i="1" dirty="0" err="1"/>
              <a:t>pregledima</a:t>
            </a:r>
            <a:r>
              <a:rPr lang="en-GB" i="1" dirty="0"/>
              <a:t>/</a:t>
            </a:r>
            <a:r>
              <a:rPr lang="en-GB" i="1" dirty="0" err="1"/>
              <a:t>preuzimanjima</a:t>
            </a:r>
            <a:endParaRPr lang="en-GB" i="1" dirty="0"/>
          </a:p>
        </p:txBody>
      </p:sp>
      <p:sp>
        <p:nvSpPr>
          <p:cNvPr id="18" name="Pfeil: nach rechts 17">
            <a:extLst>
              <a:ext uri="{FF2B5EF4-FFF2-40B4-BE49-F238E27FC236}">
                <a16:creationId xmlns:a16="http://schemas.microsoft.com/office/drawing/2014/main" id="{9955C908-CB53-3082-85B5-D4C7D42572B7}"/>
              </a:ext>
            </a:extLst>
          </p:cNvPr>
          <p:cNvSpPr/>
          <p:nvPr/>
        </p:nvSpPr>
        <p:spPr>
          <a:xfrm>
            <a:off x="4915937" y="3174422"/>
            <a:ext cx="540328" cy="509155"/>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9" name="Rechteck 18">
            <a:extLst>
              <a:ext uri="{FF2B5EF4-FFF2-40B4-BE49-F238E27FC236}">
                <a16:creationId xmlns:a16="http://schemas.microsoft.com/office/drawing/2014/main" id="{C70A2FCB-7895-AF0A-BB68-F5AF541C2BF3}"/>
              </a:ext>
            </a:extLst>
          </p:cNvPr>
          <p:cNvSpPr/>
          <p:nvPr/>
        </p:nvSpPr>
        <p:spPr>
          <a:xfrm>
            <a:off x="6064132"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web </a:t>
            </a:r>
            <a:r>
              <a:rPr lang="en-GB" i="1" dirty="0" err="1"/>
              <a:t>stranicu</a:t>
            </a:r>
            <a:r>
              <a:rPr lang="en-GB" i="1" dirty="0"/>
              <a:t> </a:t>
            </a:r>
            <a:r>
              <a:rPr lang="en-GB" i="1" dirty="0" err="1"/>
              <a:t>ustanove</a:t>
            </a:r>
            <a:endParaRPr lang="en-GB" i="1" dirty="0"/>
          </a:p>
        </p:txBody>
      </p:sp>
      <p:sp>
        <p:nvSpPr>
          <p:cNvPr id="20" name="Rechteck 19">
            <a:extLst>
              <a:ext uri="{FF2B5EF4-FFF2-40B4-BE49-F238E27FC236}">
                <a16:creationId xmlns:a16="http://schemas.microsoft.com/office/drawing/2014/main" id="{CD1F449D-5D42-A7ED-CA95-B03C676FFEB0}"/>
              </a:ext>
            </a:extLst>
          </p:cNvPr>
          <p:cNvSpPr/>
          <p:nvPr/>
        </p:nvSpPr>
        <p:spPr>
          <a:xfrm>
            <a:off x="6064133"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Blog </a:t>
            </a:r>
            <a:r>
              <a:rPr lang="en-GB" i="1" dirty="0" err="1"/>
              <a:t>Institucije</a:t>
            </a:r>
            <a:r>
              <a:rPr lang="en-GB" i="1" dirty="0"/>
              <a:t> </a:t>
            </a:r>
            <a:r>
              <a:rPr lang="en-GB" i="1" dirty="0" err="1"/>
              <a:t>analiza</a:t>
            </a:r>
            <a:endParaRPr lang="en-GB" i="1" dirty="0"/>
          </a:p>
        </p:txBody>
      </p:sp>
      <p:sp>
        <p:nvSpPr>
          <p:cNvPr id="21" name="Rechteck 20">
            <a:extLst>
              <a:ext uri="{FF2B5EF4-FFF2-40B4-BE49-F238E27FC236}">
                <a16:creationId xmlns:a16="http://schemas.microsoft.com/office/drawing/2014/main" id="{CA26CD28-C978-51E7-C5BA-1F7BF4777514}"/>
              </a:ext>
            </a:extLst>
          </p:cNvPr>
          <p:cNvSpPr/>
          <p:nvPr/>
        </p:nvSpPr>
        <p:spPr>
          <a:xfrm>
            <a:off x="6064135"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Analysis Institution Newsletter</a:t>
            </a:r>
          </a:p>
        </p:txBody>
      </p:sp>
      <p:sp>
        <p:nvSpPr>
          <p:cNvPr id="22" name="Rechteck 21">
            <a:extLst>
              <a:ext uri="{FF2B5EF4-FFF2-40B4-BE49-F238E27FC236}">
                <a16:creationId xmlns:a16="http://schemas.microsoft.com/office/drawing/2014/main" id="{E13C0999-5A1F-1059-A36F-6D89511ABBA0}"/>
              </a:ext>
            </a:extLst>
          </p:cNvPr>
          <p:cNvSpPr/>
          <p:nvPr/>
        </p:nvSpPr>
        <p:spPr>
          <a:xfrm>
            <a:off x="6064134" y="1110344"/>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Evaluator:</a:t>
            </a:r>
          </a:p>
        </p:txBody>
      </p:sp>
      <p:sp>
        <p:nvSpPr>
          <p:cNvPr id="23" name="Rechteck 22">
            <a:extLst>
              <a:ext uri="{FF2B5EF4-FFF2-40B4-BE49-F238E27FC236}">
                <a16:creationId xmlns:a16="http://schemas.microsoft.com/office/drawing/2014/main" id="{C184CD63-24DE-1CAC-FD17-67663B5134A2}"/>
              </a:ext>
            </a:extLst>
          </p:cNvPr>
          <p:cNvSpPr/>
          <p:nvPr/>
        </p:nvSpPr>
        <p:spPr>
          <a:xfrm>
            <a:off x="6064132"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institucionalne</a:t>
            </a:r>
            <a:r>
              <a:rPr lang="en-GB" i="1" dirty="0"/>
              <a:t> </a:t>
            </a:r>
            <a:r>
              <a:rPr lang="en-GB" i="1" dirty="0" err="1"/>
              <a:t>politike</a:t>
            </a:r>
            <a:endParaRPr lang="en-GB" i="1" dirty="0"/>
          </a:p>
        </p:txBody>
      </p:sp>
      <p:sp>
        <p:nvSpPr>
          <p:cNvPr id="24" name="Rechteck 23">
            <a:extLst>
              <a:ext uri="{FF2B5EF4-FFF2-40B4-BE49-F238E27FC236}">
                <a16:creationId xmlns:a16="http://schemas.microsoft.com/office/drawing/2014/main" id="{5BB7D963-D71A-742A-C159-E30D5B7EDDCD}"/>
              </a:ext>
            </a:extLst>
          </p:cNvPr>
          <p:cNvSpPr/>
          <p:nvPr/>
        </p:nvSpPr>
        <p:spPr>
          <a:xfrm>
            <a:off x="6064132" y="3683578"/>
            <a:ext cx="3210791" cy="54229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nastavni</a:t>
            </a:r>
            <a:r>
              <a:rPr lang="en-GB" i="1" dirty="0"/>
              <a:t> plan </a:t>
            </a:r>
            <a:r>
              <a:rPr lang="en-GB" i="1" dirty="0" err="1"/>
              <a:t>i</a:t>
            </a:r>
            <a:r>
              <a:rPr lang="en-GB" i="1" dirty="0"/>
              <a:t> program</a:t>
            </a:r>
          </a:p>
        </p:txBody>
      </p:sp>
      <p:sp>
        <p:nvSpPr>
          <p:cNvPr id="25" name="Rechteck 24">
            <a:extLst>
              <a:ext uri="{FF2B5EF4-FFF2-40B4-BE49-F238E27FC236}">
                <a16:creationId xmlns:a16="http://schemas.microsoft.com/office/drawing/2014/main" id="{C8F3E6F5-AA35-AA49-5560-BADBBF156A45}"/>
              </a:ext>
            </a:extLst>
          </p:cNvPr>
          <p:cNvSpPr/>
          <p:nvPr/>
        </p:nvSpPr>
        <p:spPr>
          <a:xfrm>
            <a:off x="6064132"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sustav</a:t>
            </a:r>
            <a:r>
              <a:rPr lang="en-GB" i="1" dirty="0"/>
              <a:t> </a:t>
            </a:r>
            <a:r>
              <a:rPr lang="en-GB" i="1" dirty="0" err="1"/>
              <a:t>podrške</a:t>
            </a:r>
            <a:r>
              <a:rPr lang="en-GB" i="1" dirty="0"/>
              <a:t> </a:t>
            </a:r>
            <a:r>
              <a:rPr lang="en-GB" i="1" dirty="0" err="1"/>
              <a:t>studentima</a:t>
            </a:r>
            <a:endParaRPr lang="en-GB" i="1" dirty="0"/>
          </a:p>
        </p:txBody>
      </p:sp>
      <p:sp>
        <p:nvSpPr>
          <p:cNvPr id="26" name="Rechteck 25">
            <a:extLst>
              <a:ext uri="{FF2B5EF4-FFF2-40B4-BE49-F238E27FC236}">
                <a16:creationId xmlns:a16="http://schemas.microsoft.com/office/drawing/2014/main" id="{65EA9D80-ED6E-F815-4B9D-10D911C7BDB1}"/>
              </a:ext>
            </a:extLst>
          </p:cNvPr>
          <p:cNvSpPr/>
          <p:nvPr/>
        </p:nvSpPr>
        <p:spPr>
          <a:xfrm>
            <a:off x="6064132"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pl-PL" i="1" dirty="0"/>
              <a:t>Analizira upitnik za povratne informacije</a:t>
            </a:r>
            <a:endParaRPr lang="en-GB" i="1" dirty="0"/>
          </a:p>
        </p:txBody>
      </p:sp>
      <p:sp>
        <p:nvSpPr>
          <p:cNvPr id="27" name="Rechteck 26">
            <a:extLst>
              <a:ext uri="{FF2B5EF4-FFF2-40B4-BE49-F238E27FC236}">
                <a16:creationId xmlns:a16="http://schemas.microsoft.com/office/drawing/2014/main" id="{E24BC25A-6A5D-8B82-9439-B181652776D2}"/>
              </a:ext>
            </a:extLst>
          </p:cNvPr>
          <p:cNvSpPr/>
          <p:nvPr/>
        </p:nvSpPr>
        <p:spPr>
          <a:xfrm>
            <a:off x="6064132"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sustav</a:t>
            </a:r>
            <a:r>
              <a:rPr lang="en-GB" i="1" dirty="0"/>
              <a:t> </a:t>
            </a:r>
            <a:r>
              <a:rPr lang="en-GB" i="1" dirty="0" err="1"/>
              <a:t>povratnih</a:t>
            </a:r>
            <a:r>
              <a:rPr lang="en-GB" i="1" dirty="0"/>
              <a:t> </a:t>
            </a:r>
            <a:r>
              <a:rPr lang="en-GB" i="1" dirty="0" err="1"/>
              <a:t>informacija</a:t>
            </a:r>
            <a:endParaRPr lang="en-GB" i="1" dirty="0"/>
          </a:p>
        </p:txBody>
      </p:sp>
    </p:spTree>
    <p:extLst>
      <p:ext uri="{BB962C8B-B14F-4D97-AF65-F5344CB8AC3E}">
        <p14:creationId xmlns:p14="http://schemas.microsoft.com/office/powerpoint/2010/main" val="856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err="1"/>
              <a:t>Povratne</a:t>
            </a:r>
            <a:r>
              <a:rPr lang="en-GB" dirty="0"/>
              <a:t> </a:t>
            </a:r>
            <a:r>
              <a:rPr lang="en-GB" dirty="0" err="1"/>
              <a:t>informacije</a:t>
            </a:r>
            <a:r>
              <a:rPr lang="en-GB" dirty="0"/>
              <a:t> </a:t>
            </a:r>
            <a:r>
              <a:rPr lang="en-GB" dirty="0" err="1"/>
              <a:t>stručnjaka</a:t>
            </a:r>
            <a:endParaRPr lang="en-GB" dirty="0"/>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4727926" y="3611999"/>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01559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199178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a:t>
            </a:r>
            <a:r>
              <a:rPr lang="en-GB" dirty="0" err="1"/>
              <a:t>Povratne</a:t>
            </a:r>
            <a:r>
              <a:rPr lang="en-GB" dirty="0"/>
              <a:t> </a:t>
            </a:r>
            <a:r>
              <a:rPr lang="en-GB" dirty="0" err="1"/>
              <a:t>informacije</a:t>
            </a:r>
            <a:r>
              <a:rPr lang="en-GB" dirty="0"/>
              <a:t> </a:t>
            </a:r>
            <a:r>
              <a:rPr lang="en-GB" dirty="0" err="1"/>
              <a:t>stručnjaka</a:t>
            </a:r>
            <a:br>
              <a:rPr lang="en-GB" dirty="0"/>
            </a:br>
            <a:r>
              <a:rPr lang="en-GB" dirty="0" err="1">
                <a:solidFill>
                  <a:schemeClr val="tx1">
                    <a:lumMod val="50000"/>
                    <a:lumOff val="50000"/>
                  </a:schemeClr>
                </a:solidFill>
              </a:rPr>
              <a:t>Primjer</a:t>
            </a:r>
            <a:endParaRPr lang="en-GB" dirty="0">
              <a:solidFill>
                <a:schemeClr val="tx1">
                  <a:lumMod val="50000"/>
                  <a:lumOff val="50000"/>
                </a:schemeClr>
              </a:solidFill>
            </a:endParaRPr>
          </a:p>
        </p:txBody>
      </p:sp>
      <p:sp>
        <p:nvSpPr>
          <p:cNvPr id="10" name="Rechteck 9">
            <a:extLst>
              <a:ext uri="{FF2B5EF4-FFF2-40B4-BE49-F238E27FC236}">
                <a16:creationId xmlns:a16="http://schemas.microsoft.com/office/drawing/2014/main" id="{69DD576D-1027-E1DF-017D-E2478DD1992F}"/>
              </a:ext>
            </a:extLst>
          </p:cNvPr>
          <p:cNvSpPr/>
          <p:nvPr/>
        </p:nvSpPr>
        <p:spPr>
          <a:xfrm>
            <a:off x="1097282" y="1119252"/>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Evaluator:</a:t>
            </a:r>
          </a:p>
        </p:txBody>
      </p:sp>
      <p:sp>
        <p:nvSpPr>
          <p:cNvPr id="16" name="Rechteck 15">
            <a:extLst>
              <a:ext uri="{FF2B5EF4-FFF2-40B4-BE49-F238E27FC236}">
                <a16:creationId xmlns:a16="http://schemas.microsoft.com/office/drawing/2014/main" id="{EB4EDA38-F74D-312F-B8DD-927DC0EF7ABA}"/>
              </a:ext>
            </a:extLst>
          </p:cNvPr>
          <p:cNvSpPr/>
          <p:nvPr/>
        </p:nvSpPr>
        <p:spPr>
          <a:xfrm>
            <a:off x="5915198" y="1581543"/>
            <a:ext cx="3602873"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povratne informacije na web stranici ustanove</a:t>
            </a:r>
            <a:endParaRPr lang="en-GB" i="1" dirty="0"/>
          </a:p>
        </p:txBody>
      </p:sp>
      <p:sp>
        <p:nvSpPr>
          <p:cNvPr id="17" name="Rechteck 16">
            <a:extLst>
              <a:ext uri="{FF2B5EF4-FFF2-40B4-BE49-F238E27FC236}">
                <a16:creationId xmlns:a16="http://schemas.microsoft.com/office/drawing/2014/main" id="{32000708-746F-A275-5262-1EF257C6E723}"/>
              </a:ext>
            </a:extLst>
          </p:cNvPr>
          <p:cNvSpPr/>
          <p:nvPr/>
        </p:nvSpPr>
        <p:spPr>
          <a:xfrm>
            <a:off x="5915199" y="2076213"/>
            <a:ext cx="3602874"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povratne informacije na blogu Institucije</a:t>
            </a:r>
            <a:endParaRPr lang="en-GB" i="1" dirty="0"/>
          </a:p>
        </p:txBody>
      </p:sp>
      <p:sp>
        <p:nvSpPr>
          <p:cNvPr id="18" name="Rechteck 17">
            <a:extLst>
              <a:ext uri="{FF2B5EF4-FFF2-40B4-BE49-F238E27FC236}">
                <a16:creationId xmlns:a16="http://schemas.microsoft.com/office/drawing/2014/main" id="{0388104E-3A03-3367-E686-085BCFF7FA4E}"/>
              </a:ext>
            </a:extLst>
          </p:cNvPr>
          <p:cNvSpPr/>
          <p:nvPr/>
        </p:nvSpPr>
        <p:spPr>
          <a:xfrm>
            <a:off x="5915201" y="2595504"/>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povratne informacije o Glasniku ustanove</a:t>
            </a:r>
            <a:endParaRPr lang="en-GB" i="1" dirty="0"/>
          </a:p>
        </p:txBody>
      </p:sp>
      <p:sp>
        <p:nvSpPr>
          <p:cNvPr id="19" name="Rechteck 18">
            <a:extLst>
              <a:ext uri="{FF2B5EF4-FFF2-40B4-BE49-F238E27FC236}">
                <a16:creationId xmlns:a16="http://schemas.microsoft.com/office/drawing/2014/main" id="{D137E687-B41B-2B36-8AE6-C79AE86DE13B}"/>
              </a:ext>
            </a:extLst>
          </p:cNvPr>
          <p:cNvSpPr/>
          <p:nvPr/>
        </p:nvSpPr>
        <p:spPr>
          <a:xfrm>
            <a:off x="5915200" y="1119252"/>
            <a:ext cx="3602873" cy="33227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Evaluator:</a:t>
            </a:r>
          </a:p>
        </p:txBody>
      </p:sp>
      <p:sp>
        <p:nvSpPr>
          <p:cNvPr id="20" name="Rechteck 19">
            <a:extLst>
              <a:ext uri="{FF2B5EF4-FFF2-40B4-BE49-F238E27FC236}">
                <a16:creationId xmlns:a16="http://schemas.microsoft.com/office/drawing/2014/main" id="{A7FA6EB6-8EB8-5CE7-99E2-95C40E2CEFEB}"/>
              </a:ext>
            </a:extLst>
          </p:cNvPr>
          <p:cNvSpPr/>
          <p:nvPr/>
        </p:nvSpPr>
        <p:spPr>
          <a:xfrm>
            <a:off x="5915198" y="3220188"/>
            <a:ext cx="3602870" cy="4953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povratne informacije o institucionalnim politikama</a:t>
            </a:r>
            <a:endParaRPr lang="en-GB" i="1" dirty="0"/>
          </a:p>
        </p:txBody>
      </p:sp>
      <p:sp>
        <p:nvSpPr>
          <p:cNvPr id="21" name="Rechteck 20">
            <a:extLst>
              <a:ext uri="{FF2B5EF4-FFF2-40B4-BE49-F238E27FC236}">
                <a16:creationId xmlns:a16="http://schemas.microsoft.com/office/drawing/2014/main" id="{5326B488-A7CC-653C-401A-BAF6C8A36158}"/>
              </a:ext>
            </a:extLst>
          </p:cNvPr>
          <p:cNvSpPr/>
          <p:nvPr/>
        </p:nvSpPr>
        <p:spPr>
          <a:xfrm>
            <a:off x="5915198" y="3714858"/>
            <a:ext cx="3602870" cy="511013"/>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povratne informacije o nastavnom planu i programu</a:t>
            </a:r>
            <a:endParaRPr lang="en-GB" i="1" dirty="0"/>
          </a:p>
        </p:txBody>
      </p:sp>
      <p:sp>
        <p:nvSpPr>
          <p:cNvPr id="22" name="Rechteck 21">
            <a:extLst>
              <a:ext uri="{FF2B5EF4-FFF2-40B4-BE49-F238E27FC236}">
                <a16:creationId xmlns:a16="http://schemas.microsoft.com/office/drawing/2014/main" id="{E7EB1275-D837-7535-A1E5-84AB5C4F6BE5}"/>
              </a:ext>
            </a:extLst>
          </p:cNvPr>
          <p:cNvSpPr/>
          <p:nvPr/>
        </p:nvSpPr>
        <p:spPr>
          <a:xfrm>
            <a:off x="5915198" y="4234779"/>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povratne informacije o sustavu podrške studentima</a:t>
            </a:r>
            <a:endParaRPr lang="en-GB" i="1" dirty="0"/>
          </a:p>
        </p:txBody>
      </p:sp>
      <p:sp>
        <p:nvSpPr>
          <p:cNvPr id="23" name="Rechteck 22">
            <a:extLst>
              <a:ext uri="{FF2B5EF4-FFF2-40B4-BE49-F238E27FC236}">
                <a16:creationId xmlns:a16="http://schemas.microsoft.com/office/drawing/2014/main" id="{2F867941-1EA5-D4DD-7557-74A538510918}"/>
              </a:ext>
            </a:extLst>
          </p:cNvPr>
          <p:cNvSpPr/>
          <p:nvPr/>
        </p:nvSpPr>
        <p:spPr>
          <a:xfrm>
            <a:off x="5915199" y="5484147"/>
            <a:ext cx="3602870" cy="5821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i="1" dirty="0"/>
              <a:t>Daje povratnu informaciju o povratnom upitniku</a:t>
            </a:r>
            <a:endParaRPr lang="en-GB" i="1" dirty="0"/>
          </a:p>
        </p:txBody>
      </p:sp>
      <p:sp>
        <p:nvSpPr>
          <p:cNvPr id="24" name="Rechteck 23">
            <a:extLst>
              <a:ext uri="{FF2B5EF4-FFF2-40B4-BE49-F238E27FC236}">
                <a16:creationId xmlns:a16="http://schemas.microsoft.com/office/drawing/2014/main" id="{9B352036-A607-DA7A-FEF4-56912DCCBCF8}"/>
              </a:ext>
            </a:extLst>
          </p:cNvPr>
          <p:cNvSpPr/>
          <p:nvPr/>
        </p:nvSpPr>
        <p:spPr>
          <a:xfrm>
            <a:off x="5915198" y="4859463"/>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err="1"/>
              <a:t>Daje</a:t>
            </a:r>
            <a:r>
              <a:rPr lang="en-GB" i="1" dirty="0"/>
              <a:t> </a:t>
            </a:r>
            <a:r>
              <a:rPr lang="en-GB" i="1" dirty="0" err="1"/>
              <a:t>povratne</a:t>
            </a:r>
            <a:r>
              <a:rPr lang="en-GB" i="1" dirty="0"/>
              <a:t> </a:t>
            </a:r>
            <a:r>
              <a:rPr lang="en-GB" i="1" dirty="0" err="1"/>
              <a:t>informacije</a:t>
            </a:r>
            <a:r>
              <a:rPr lang="en-GB" i="1" dirty="0"/>
              <a:t> o </a:t>
            </a:r>
            <a:r>
              <a:rPr lang="en-GB" i="1" dirty="0" err="1"/>
              <a:t>sustavu</a:t>
            </a:r>
            <a:r>
              <a:rPr lang="en-GB" i="1" dirty="0"/>
              <a:t> </a:t>
            </a:r>
            <a:r>
              <a:rPr lang="en-GB" i="1" dirty="0" err="1"/>
              <a:t>povratnih</a:t>
            </a:r>
            <a:r>
              <a:rPr lang="en-GB" i="1" dirty="0"/>
              <a:t> </a:t>
            </a:r>
            <a:r>
              <a:rPr lang="en-GB" i="1" dirty="0" err="1"/>
              <a:t>informacija</a:t>
            </a:r>
            <a:endParaRPr lang="en-GB" i="1" dirty="0"/>
          </a:p>
        </p:txBody>
      </p:sp>
      <p:sp>
        <p:nvSpPr>
          <p:cNvPr id="25" name="Pfeil: nach rechts 24">
            <a:extLst>
              <a:ext uri="{FF2B5EF4-FFF2-40B4-BE49-F238E27FC236}">
                <a16:creationId xmlns:a16="http://schemas.microsoft.com/office/drawing/2014/main" id="{F01B24C1-67EC-C09A-E558-F8A295B1B519}"/>
              </a:ext>
            </a:extLst>
          </p:cNvPr>
          <p:cNvSpPr/>
          <p:nvPr/>
        </p:nvSpPr>
        <p:spPr>
          <a:xfrm>
            <a:off x="4915937" y="3174422"/>
            <a:ext cx="540328" cy="509155"/>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hteck 26">
            <a:extLst>
              <a:ext uri="{FF2B5EF4-FFF2-40B4-BE49-F238E27FC236}">
                <a16:creationId xmlns:a16="http://schemas.microsoft.com/office/drawing/2014/main" id="{EFC0F9E8-1A07-816F-AB6A-E9F591DD032E}"/>
              </a:ext>
            </a:extLst>
          </p:cNvPr>
          <p:cNvSpPr/>
          <p:nvPr/>
        </p:nvSpPr>
        <p:spPr>
          <a:xfrm>
            <a:off x="10148625" y="2496533"/>
            <a:ext cx="1423905" cy="2243934"/>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Evaluator </a:t>
            </a:r>
            <a:r>
              <a:rPr lang="en-GB" i="1" dirty="0" err="1"/>
              <a:t>može</a:t>
            </a:r>
            <a:r>
              <a:rPr lang="en-GB" i="1" dirty="0"/>
              <a:t> </a:t>
            </a:r>
            <a:r>
              <a:rPr lang="en-GB" i="1" dirty="0" err="1"/>
              <a:t>poslati</a:t>
            </a:r>
            <a:r>
              <a:rPr lang="en-GB" i="1" dirty="0"/>
              <a:t> </a:t>
            </a:r>
            <a:r>
              <a:rPr lang="en-GB" i="1" dirty="0" err="1"/>
              <a:t>obavijest</a:t>
            </a:r>
            <a:r>
              <a:rPr lang="en-GB" i="1" dirty="0"/>
              <a:t> </a:t>
            </a:r>
            <a:r>
              <a:rPr lang="en-GB" i="1" dirty="0" err="1"/>
              <a:t>ako</a:t>
            </a:r>
            <a:r>
              <a:rPr lang="en-GB" i="1" dirty="0"/>
              <a:t> </a:t>
            </a:r>
            <a:r>
              <a:rPr lang="en-GB" i="1" dirty="0" err="1"/>
              <a:t>materijali</a:t>
            </a:r>
            <a:r>
              <a:rPr lang="en-GB" i="1" dirty="0"/>
              <a:t> </a:t>
            </a:r>
            <a:r>
              <a:rPr lang="en-GB" i="1" dirty="0" err="1"/>
              <a:t>nedostaju</a:t>
            </a:r>
            <a:endParaRPr lang="en-GB" i="1" dirty="0"/>
          </a:p>
        </p:txBody>
      </p:sp>
      <p:sp>
        <p:nvSpPr>
          <p:cNvPr id="3" name="Rechteck 2">
            <a:extLst>
              <a:ext uri="{FF2B5EF4-FFF2-40B4-BE49-F238E27FC236}">
                <a16:creationId xmlns:a16="http://schemas.microsoft.com/office/drawing/2014/main" id="{64735B6C-C080-8F0E-81C0-98A30E78E2C1}"/>
              </a:ext>
            </a:extLst>
          </p:cNvPr>
          <p:cNvSpPr/>
          <p:nvPr/>
        </p:nvSpPr>
        <p:spPr>
          <a:xfrm>
            <a:off x="1107123"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web </a:t>
            </a:r>
            <a:r>
              <a:rPr lang="en-GB" i="1" dirty="0" err="1"/>
              <a:t>stranicu</a:t>
            </a:r>
            <a:r>
              <a:rPr lang="en-GB" i="1" dirty="0"/>
              <a:t> </a:t>
            </a:r>
            <a:r>
              <a:rPr lang="en-GB" i="1" dirty="0" err="1"/>
              <a:t>ustanove</a:t>
            </a:r>
            <a:endParaRPr lang="en-GB" i="1" dirty="0"/>
          </a:p>
        </p:txBody>
      </p:sp>
      <p:sp>
        <p:nvSpPr>
          <p:cNvPr id="4" name="Rechteck 3">
            <a:extLst>
              <a:ext uri="{FF2B5EF4-FFF2-40B4-BE49-F238E27FC236}">
                <a16:creationId xmlns:a16="http://schemas.microsoft.com/office/drawing/2014/main" id="{1BAE4B20-89CE-3E31-B185-9BF57E04E896}"/>
              </a:ext>
            </a:extLst>
          </p:cNvPr>
          <p:cNvSpPr/>
          <p:nvPr/>
        </p:nvSpPr>
        <p:spPr>
          <a:xfrm>
            <a:off x="1107124"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Blog </a:t>
            </a:r>
            <a:r>
              <a:rPr lang="en-GB" i="1" dirty="0" err="1"/>
              <a:t>Institucije</a:t>
            </a:r>
            <a:r>
              <a:rPr lang="en-GB" i="1" dirty="0"/>
              <a:t> </a:t>
            </a:r>
            <a:r>
              <a:rPr lang="en-GB" i="1" dirty="0" err="1"/>
              <a:t>analiza</a:t>
            </a:r>
            <a:endParaRPr lang="en-GB" i="1" dirty="0"/>
          </a:p>
        </p:txBody>
      </p:sp>
      <p:sp>
        <p:nvSpPr>
          <p:cNvPr id="6" name="Rechteck 5">
            <a:extLst>
              <a:ext uri="{FF2B5EF4-FFF2-40B4-BE49-F238E27FC236}">
                <a16:creationId xmlns:a16="http://schemas.microsoft.com/office/drawing/2014/main" id="{35B8EBB5-EDBB-9940-7284-B4FC6EE997F5}"/>
              </a:ext>
            </a:extLst>
          </p:cNvPr>
          <p:cNvSpPr/>
          <p:nvPr/>
        </p:nvSpPr>
        <p:spPr>
          <a:xfrm>
            <a:off x="1107126"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Analysis Institution Newsletter</a:t>
            </a:r>
          </a:p>
        </p:txBody>
      </p:sp>
      <p:sp>
        <p:nvSpPr>
          <p:cNvPr id="26" name="Rechteck 25">
            <a:extLst>
              <a:ext uri="{FF2B5EF4-FFF2-40B4-BE49-F238E27FC236}">
                <a16:creationId xmlns:a16="http://schemas.microsoft.com/office/drawing/2014/main" id="{92CF6391-8287-E653-1FEE-45C93ED88F3D}"/>
              </a:ext>
            </a:extLst>
          </p:cNvPr>
          <p:cNvSpPr/>
          <p:nvPr/>
        </p:nvSpPr>
        <p:spPr>
          <a:xfrm>
            <a:off x="1107123"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institucionalne</a:t>
            </a:r>
            <a:r>
              <a:rPr lang="en-GB" i="1" dirty="0"/>
              <a:t> </a:t>
            </a:r>
            <a:r>
              <a:rPr lang="en-GB" i="1" dirty="0" err="1"/>
              <a:t>politike</a:t>
            </a:r>
            <a:endParaRPr lang="en-GB" i="1" dirty="0"/>
          </a:p>
        </p:txBody>
      </p:sp>
      <p:sp>
        <p:nvSpPr>
          <p:cNvPr id="28" name="Rechteck 27">
            <a:extLst>
              <a:ext uri="{FF2B5EF4-FFF2-40B4-BE49-F238E27FC236}">
                <a16:creationId xmlns:a16="http://schemas.microsoft.com/office/drawing/2014/main" id="{70662205-EF94-B076-E049-293CCEF7C2F2}"/>
              </a:ext>
            </a:extLst>
          </p:cNvPr>
          <p:cNvSpPr/>
          <p:nvPr/>
        </p:nvSpPr>
        <p:spPr>
          <a:xfrm>
            <a:off x="1107123" y="3683578"/>
            <a:ext cx="3210791" cy="54229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nastavni</a:t>
            </a:r>
            <a:r>
              <a:rPr lang="en-GB" i="1" dirty="0"/>
              <a:t> plan </a:t>
            </a:r>
            <a:r>
              <a:rPr lang="en-GB" i="1" dirty="0" err="1"/>
              <a:t>i</a:t>
            </a:r>
            <a:r>
              <a:rPr lang="en-GB" i="1" dirty="0"/>
              <a:t> program</a:t>
            </a:r>
          </a:p>
        </p:txBody>
      </p:sp>
      <p:sp>
        <p:nvSpPr>
          <p:cNvPr id="29" name="Rechteck 28">
            <a:extLst>
              <a:ext uri="{FF2B5EF4-FFF2-40B4-BE49-F238E27FC236}">
                <a16:creationId xmlns:a16="http://schemas.microsoft.com/office/drawing/2014/main" id="{BBDE360C-FA42-448C-F006-0414C1084489}"/>
              </a:ext>
            </a:extLst>
          </p:cNvPr>
          <p:cNvSpPr/>
          <p:nvPr/>
        </p:nvSpPr>
        <p:spPr>
          <a:xfrm>
            <a:off x="1107123"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sustav</a:t>
            </a:r>
            <a:r>
              <a:rPr lang="en-GB" i="1" dirty="0"/>
              <a:t> </a:t>
            </a:r>
            <a:r>
              <a:rPr lang="en-GB" i="1" dirty="0" err="1"/>
              <a:t>podrške</a:t>
            </a:r>
            <a:r>
              <a:rPr lang="en-GB" i="1" dirty="0"/>
              <a:t> </a:t>
            </a:r>
            <a:r>
              <a:rPr lang="en-GB" i="1" dirty="0" err="1"/>
              <a:t>studentima</a:t>
            </a:r>
            <a:endParaRPr lang="en-GB" i="1" dirty="0"/>
          </a:p>
        </p:txBody>
      </p:sp>
      <p:sp>
        <p:nvSpPr>
          <p:cNvPr id="30" name="Rechteck 29">
            <a:extLst>
              <a:ext uri="{FF2B5EF4-FFF2-40B4-BE49-F238E27FC236}">
                <a16:creationId xmlns:a16="http://schemas.microsoft.com/office/drawing/2014/main" id="{78D27CC8-3604-2E2C-011F-4B073D3FD5DD}"/>
              </a:ext>
            </a:extLst>
          </p:cNvPr>
          <p:cNvSpPr/>
          <p:nvPr/>
        </p:nvSpPr>
        <p:spPr>
          <a:xfrm>
            <a:off x="1107123"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pl-PL" i="1" dirty="0"/>
              <a:t>Analizira upitnik za povratne informacije</a:t>
            </a:r>
            <a:endParaRPr lang="en-GB" i="1" dirty="0"/>
          </a:p>
        </p:txBody>
      </p:sp>
      <p:sp>
        <p:nvSpPr>
          <p:cNvPr id="31" name="Rechteck 30">
            <a:extLst>
              <a:ext uri="{FF2B5EF4-FFF2-40B4-BE49-F238E27FC236}">
                <a16:creationId xmlns:a16="http://schemas.microsoft.com/office/drawing/2014/main" id="{E9C9874C-8950-89C0-2841-9CF1490F0ABA}"/>
              </a:ext>
            </a:extLst>
          </p:cNvPr>
          <p:cNvSpPr/>
          <p:nvPr/>
        </p:nvSpPr>
        <p:spPr>
          <a:xfrm>
            <a:off x="1107123"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err="1"/>
              <a:t>Analizira</a:t>
            </a:r>
            <a:r>
              <a:rPr lang="en-GB" i="1" dirty="0"/>
              <a:t> </a:t>
            </a:r>
            <a:r>
              <a:rPr lang="en-GB" i="1" dirty="0" err="1"/>
              <a:t>sustav</a:t>
            </a:r>
            <a:r>
              <a:rPr lang="en-GB" i="1" dirty="0"/>
              <a:t> </a:t>
            </a:r>
            <a:r>
              <a:rPr lang="en-GB" i="1" dirty="0" err="1"/>
              <a:t>povratnih</a:t>
            </a:r>
            <a:r>
              <a:rPr lang="en-GB" i="1" dirty="0"/>
              <a:t> </a:t>
            </a:r>
            <a:r>
              <a:rPr lang="en-GB" i="1" dirty="0" err="1"/>
              <a:t>informacija</a:t>
            </a:r>
            <a:endParaRPr lang="en-GB" i="1" dirty="0"/>
          </a:p>
        </p:txBody>
      </p:sp>
    </p:spTree>
    <p:extLst>
      <p:ext uri="{BB962C8B-B14F-4D97-AF65-F5344CB8AC3E}">
        <p14:creationId xmlns:p14="http://schemas.microsoft.com/office/powerpoint/2010/main" val="685600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374480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a:t>
            </a:r>
            <a:r>
              <a:rPr lang="en-GB" dirty="0" err="1"/>
              <a:t>Povratne</a:t>
            </a:r>
            <a:r>
              <a:rPr lang="en-GB" dirty="0"/>
              <a:t> </a:t>
            </a:r>
            <a:r>
              <a:rPr lang="en-GB" dirty="0" err="1"/>
              <a:t>informacije</a:t>
            </a:r>
            <a:r>
              <a:rPr lang="en-GB" dirty="0"/>
              <a:t> </a:t>
            </a:r>
            <a:r>
              <a:rPr lang="en-GB" dirty="0" err="1"/>
              <a:t>stručnjaka</a:t>
            </a:r>
            <a:br>
              <a:rPr lang="en-GB" dirty="0"/>
            </a:br>
            <a:r>
              <a:rPr lang="en-GB" dirty="0" err="1">
                <a:solidFill>
                  <a:schemeClr val="tx1">
                    <a:lumMod val="50000"/>
                    <a:lumOff val="50000"/>
                  </a:schemeClr>
                </a:solidFill>
              </a:rPr>
              <a:t>Primjer</a:t>
            </a:r>
            <a:r>
              <a:rPr lang="en-GB" dirty="0">
                <a:solidFill>
                  <a:schemeClr val="tx1">
                    <a:lumMod val="50000"/>
                    <a:lumOff val="50000"/>
                  </a:schemeClr>
                </a:solidFill>
              </a:rPr>
              <a:t>: </a:t>
            </a:r>
            <a:r>
              <a:rPr lang="en-GB" dirty="0" err="1">
                <a:solidFill>
                  <a:schemeClr val="tx1">
                    <a:lumMod val="50000"/>
                    <a:lumOff val="50000"/>
                  </a:schemeClr>
                </a:solidFill>
              </a:rPr>
              <a:t>Pogled</a:t>
            </a:r>
            <a:r>
              <a:rPr lang="en-GB" dirty="0">
                <a:solidFill>
                  <a:schemeClr val="tx1">
                    <a:lumMod val="50000"/>
                    <a:lumOff val="50000"/>
                  </a:schemeClr>
                </a:solidFill>
              </a:rPr>
              <a:t> </a:t>
            </a:r>
            <a:r>
              <a:rPr lang="en-GB" dirty="0" err="1">
                <a:solidFill>
                  <a:schemeClr val="tx1">
                    <a:lumMod val="50000"/>
                    <a:lumOff val="50000"/>
                  </a:schemeClr>
                </a:solidFill>
              </a:rPr>
              <a:t>ocjenjivača</a:t>
            </a:r>
            <a:endParaRPr lang="en-GB" dirty="0">
              <a:solidFill>
                <a:schemeClr val="tx1">
                  <a:lumMod val="50000"/>
                  <a:lumOff val="50000"/>
                </a:schemeClr>
              </a:solidFill>
            </a:endParaRP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2121708169"/>
              </p:ext>
            </p:extLst>
          </p:nvPr>
        </p:nvGraphicFramePr>
        <p:xfrm>
          <a:off x="208547" y="1110344"/>
          <a:ext cx="3749703" cy="4995884"/>
        </p:xfrm>
        <a:graphic>
          <a:graphicData uri="http://schemas.openxmlformats.org/drawingml/2006/table">
            <a:tbl>
              <a:tblPr firstRow="1" bandRow="1">
                <a:tableStyleId>{5C22544A-7EE6-4342-B048-85BDC9FD1C3A}</a:tableStyleId>
              </a:tblPr>
              <a:tblGrid>
                <a:gridCol w="1976993">
                  <a:extLst>
                    <a:ext uri="{9D8B030D-6E8A-4147-A177-3AD203B41FA5}">
                      <a16:colId xmlns:a16="http://schemas.microsoft.com/office/drawing/2014/main" val="2409764820"/>
                    </a:ext>
                  </a:extLst>
                </a:gridCol>
                <a:gridCol w="1772710">
                  <a:extLst>
                    <a:ext uri="{9D8B030D-6E8A-4147-A177-3AD203B41FA5}">
                      <a16:colId xmlns:a16="http://schemas.microsoft.com/office/drawing/2014/main" val="1143836846"/>
                    </a:ext>
                  </a:extLst>
                </a:gridCol>
              </a:tblGrid>
              <a:tr h="617789">
                <a:tc>
                  <a:txBody>
                    <a:bodyPr/>
                    <a:lstStyle/>
                    <a:p>
                      <a:r>
                        <a:rPr lang="en-GB" dirty="0" err="1"/>
                        <a:t>Samoprocjena</a:t>
                      </a:r>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612408396"/>
                  </a:ext>
                </a:extLst>
              </a:tr>
              <a:tr h="970811">
                <a:tc>
                  <a:txBody>
                    <a:bodyPr/>
                    <a:lstStyle/>
                    <a:p>
                      <a:r>
                        <a:rPr lang="pl-PL" sz="1000" dirty="0"/>
                        <a:t>Pitanje (18): Komunikacija s dionicima – Koje komunikacijske kanale i oblike komunikacije koristite za komunikaciju?</a:t>
                      </a:r>
                      <a:endParaRPr lang="en-GB" sz="1000" dirty="0"/>
                    </a:p>
                  </a:txBody>
                  <a:tcPr/>
                </a:tc>
                <a:tc>
                  <a:txBody>
                    <a:bodyPr/>
                    <a:lstStyle/>
                    <a:p>
                      <a:r>
                        <a:rPr lang="en-GB" sz="1000" dirty="0" err="1"/>
                        <a:t>Veza</a:t>
                      </a:r>
                      <a:r>
                        <a:rPr lang="en-GB" sz="1000" dirty="0"/>
                        <a:t> </a:t>
                      </a:r>
                      <a:r>
                        <a:rPr lang="en-GB" sz="1000" dirty="0" err="1"/>
                        <a:t>na</a:t>
                      </a:r>
                      <a:r>
                        <a:rPr lang="en-GB" sz="1000" dirty="0"/>
                        <a:t> (</a:t>
                      </a:r>
                      <a:r>
                        <a:rPr lang="en-GB" sz="1000" dirty="0" err="1"/>
                        <a:t>ako</a:t>
                      </a:r>
                      <a:r>
                        <a:rPr lang="en-GB" sz="1000" dirty="0"/>
                        <a:t> </a:t>
                      </a:r>
                      <a:r>
                        <a:rPr lang="en-GB" sz="1000" dirty="0" err="1"/>
                        <a:t>korisnik</a:t>
                      </a:r>
                      <a:r>
                        <a:rPr lang="en-GB" sz="1000" dirty="0"/>
                        <a:t> </a:t>
                      </a:r>
                      <a:r>
                        <a:rPr lang="en-GB" sz="1000" dirty="0" err="1"/>
                        <a:t>odabere</a:t>
                      </a:r>
                      <a:r>
                        <a:rPr lang="en-GB" sz="1000" dirty="0"/>
                        <a:t>)</a:t>
                      </a:r>
                    </a:p>
                    <a:p>
                      <a:r>
                        <a:rPr lang="en-GB" sz="1000" dirty="0"/>
                        <a:t>- Web </a:t>
                      </a:r>
                      <a:r>
                        <a:rPr lang="en-GB" sz="1000" dirty="0" err="1"/>
                        <a:t>stranica</a:t>
                      </a:r>
                      <a:r>
                        <a:rPr lang="en-GB" sz="1000" dirty="0"/>
                        <a:t> </a:t>
                      </a:r>
                      <a:r>
                        <a:rPr lang="en-GB" sz="1000" dirty="0" err="1"/>
                        <a:t>ustanove</a:t>
                      </a:r>
                      <a:endParaRPr lang="en-GB" sz="1000" dirty="0"/>
                    </a:p>
                    <a:p>
                      <a:r>
                        <a:rPr lang="en-GB" sz="1000" dirty="0"/>
                        <a:t>- Blog </a:t>
                      </a:r>
                      <a:r>
                        <a:rPr lang="en-GB" sz="1000" dirty="0" err="1"/>
                        <a:t>ustanove</a:t>
                      </a:r>
                      <a:endParaRPr lang="en-GB" sz="1000" dirty="0"/>
                    </a:p>
                    <a:p>
                      <a:r>
                        <a:rPr lang="en-GB" sz="1000" dirty="0"/>
                        <a:t>- </a:t>
                      </a:r>
                      <a:r>
                        <a:rPr lang="en-GB" sz="1000" dirty="0" err="1"/>
                        <a:t>Glasilo</a:t>
                      </a:r>
                      <a:r>
                        <a:rPr lang="en-GB" sz="1000" dirty="0"/>
                        <a:t> </a:t>
                      </a:r>
                      <a:r>
                        <a:rPr lang="en-GB" sz="1000" dirty="0" err="1"/>
                        <a:t>ustanove</a:t>
                      </a:r>
                      <a:endParaRPr lang="en-GB" sz="1000" dirty="0"/>
                    </a:p>
                    <a:p>
                      <a:r>
                        <a:rPr lang="en-GB" sz="1000" dirty="0"/>
                        <a:t>- </a:t>
                      </a:r>
                      <a:r>
                        <a:rPr lang="en-GB" sz="1000" dirty="0" err="1"/>
                        <a:t>itd</a:t>
                      </a:r>
                      <a:r>
                        <a:rPr lang="en-GB" sz="1000" dirty="0"/>
                        <a:t>.</a:t>
                      </a:r>
                    </a:p>
                  </a:txBody>
                  <a:tcPr/>
                </a:tc>
                <a:extLst>
                  <a:ext uri="{0D108BD9-81ED-4DB2-BD59-A6C34878D82A}">
                    <a16:rowId xmlns:a16="http://schemas.microsoft.com/office/drawing/2014/main" val="2169036598"/>
                  </a:ext>
                </a:extLst>
              </a:tr>
              <a:tr h="843851">
                <a:tc>
                  <a:txBody>
                    <a:bodyPr/>
                    <a:lstStyle/>
                    <a:p>
                      <a:r>
                        <a:rPr lang="en-GB" sz="1000" dirty="0" err="1"/>
                        <a:t>Pitanje</a:t>
                      </a:r>
                      <a:r>
                        <a:rPr lang="en-GB" sz="1000" dirty="0"/>
                        <a:t> (22): </a:t>
                      </a:r>
                      <a:r>
                        <a:rPr lang="en-GB" sz="1000" dirty="0" err="1"/>
                        <a:t>Koje</a:t>
                      </a:r>
                      <a:r>
                        <a:rPr lang="en-GB" sz="1000" dirty="0"/>
                        <a:t> </a:t>
                      </a:r>
                      <a:r>
                        <a:rPr lang="en-GB" sz="1000" dirty="0" err="1"/>
                        <a:t>su</a:t>
                      </a:r>
                      <a:r>
                        <a:rPr lang="en-GB" sz="1000" dirty="0"/>
                        <a:t> </a:t>
                      </a:r>
                      <a:r>
                        <a:rPr lang="en-GB" sz="1000" dirty="0" err="1"/>
                        <a:t>neovisne</a:t>
                      </a:r>
                      <a:r>
                        <a:rPr lang="en-GB" sz="1000" dirty="0"/>
                        <a:t> </a:t>
                      </a:r>
                      <a:r>
                        <a:rPr lang="en-GB" sz="1000" dirty="0" err="1"/>
                        <a:t>procjene</a:t>
                      </a:r>
                      <a:r>
                        <a:rPr lang="en-GB" sz="1000" dirty="0"/>
                        <a:t> </a:t>
                      </a:r>
                      <a:r>
                        <a:rPr lang="en-GB" sz="1000" dirty="0" err="1"/>
                        <a:t>kvalitete</a:t>
                      </a:r>
                      <a:r>
                        <a:rPr lang="en-GB" sz="1000" dirty="0"/>
                        <a:t> </a:t>
                      </a:r>
                      <a:r>
                        <a:rPr lang="en-GB" sz="1000" dirty="0" err="1"/>
                        <a:t>ugrađene</a:t>
                      </a:r>
                      <a:r>
                        <a:rPr lang="en-GB" sz="1000" dirty="0"/>
                        <a:t> u </a:t>
                      </a:r>
                      <a:r>
                        <a:rPr lang="en-GB" sz="1000" dirty="0" err="1"/>
                        <a:t>vašu</a:t>
                      </a:r>
                      <a:r>
                        <a:rPr lang="en-GB" sz="1000" dirty="0"/>
                        <a:t> </a:t>
                      </a:r>
                      <a:r>
                        <a:rPr lang="en-GB" sz="1000" dirty="0" err="1"/>
                        <a:t>ustanovu</a:t>
                      </a:r>
                      <a:r>
                        <a:rPr lang="en-GB" sz="1000" dirty="0"/>
                        <a:t>?</a:t>
                      </a:r>
                    </a:p>
                  </a:txBody>
                  <a:tcPr/>
                </a:tc>
                <a:tc>
                  <a:txBody>
                    <a:bodyPr/>
                    <a:lstStyle/>
                    <a:p>
                      <a:r>
                        <a:rPr lang="en-GB" sz="1000" dirty="0"/>
                        <a:t>(</a:t>
                      </a:r>
                      <a:r>
                        <a:rPr lang="en-GB" sz="1000" dirty="0" err="1"/>
                        <a:t>ako</a:t>
                      </a:r>
                      <a:r>
                        <a:rPr lang="en-GB" sz="1000" dirty="0"/>
                        <a:t> </a:t>
                      </a:r>
                      <a:r>
                        <a:rPr lang="en-GB" sz="1000" dirty="0" err="1"/>
                        <a:t>odabere</a:t>
                      </a:r>
                      <a:r>
                        <a:rPr lang="en-GB" sz="1000" dirty="0"/>
                        <a:t> </a:t>
                      </a:r>
                      <a:r>
                        <a:rPr lang="en-GB" sz="1000" dirty="0" err="1"/>
                        <a:t>korisnik</a:t>
                      </a:r>
                      <a:r>
                        <a:rPr lang="en-GB" sz="1000" dirty="0"/>
                        <a:t>)</a:t>
                      </a:r>
                    </a:p>
                    <a:p>
                      <a:r>
                        <a:rPr lang="en-GB" sz="1000" dirty="0"/>
                        <a:t>- </a:t>
                      </a:r>
                      <a:r>
                        <a:rPr lang="en-GB" sz="1000" dirty="0" err="1"/>
                        <a:t>institucionalne</a:t>
                      </a:r>
                      <a:r>
                        <a:rPr lang="en-GB" sz="1000" dirty="0"/>
                        <a:t> </a:t>
                      </a:r>
                      <a:r>
                        <a:rPr lang="en-GB" sz="1000" dirty="0" err="1"/>
                        <a:t>politike</a:t>
                      </a:r>
                      <a:endParaRPr lang="en-GB" sz="1000" dirty="0"/>
                    </a:p>
                    <a:p>
                      <a:r>
                        <a:rPr lang="en-GB" sz="1000" dirty="0"/>
                        <a:t>- </a:t>
                      </a:r>
                      <a:r>
                        <a:rPr lang="en-GB" sz="1000" dirty="0" err="1"/>
                        <a:t>itd</a:t>
                      </a:r>
                      <a:r>
                        <a:rPr lang="en-GB" sz="1000" dirty="0"/>
                        <a:t>.</a:t>
                      </a:r>
                    </a:p>
                  </a:txBody>
                  <a:tcPr/>
                </a:tc>
                <a:extLst>
                  <a:ext uri="{0D108BD9-81ED-4DB2-BD59-A6C34878D82A}">
                    <a16:rowId xmlns:a16="http://schemas.microsoft.com/office/drawing/2014/main" val="111872485"/>
                  </a:ext>
                </a:extLst>
              </a:tr>
              <a:tr h="843851">
                <a:tc>
                  <a:txBody>
                    <a:bodyPr/>
                    <a:lstStyle/>
                    <a:p>
                      <a:r>
                        <a:rPr lang="sv-SE" sz="1000" dirty="0"/>
                        <a:t>Pitanje (24): Koristi li vaša institucija dobro osmišljenu strukturu kurikuluma?</a:t>
                      </a:r>
                      <a:endParaRPr lang="en-GB" sz="1000" dirty="0"/>
                    </a:p>
                  </a:txBody>
                  <a:tcPr/>
                </a:tc>
                <a:tc>
                  <a:txBody>
                    <a:bodyPr/>
                    <a:lstStyle/>
                    <a:p>
                      <a:r>
                        <a:rPr lang="en-GB" sz="1000" dirty="0"/>
                        <a:t>(</a:t>
                      </a:r>
                      <a:r>
                        <a:rPr lang="en-GB" sz="1000" dirty="0" err="1"/>
                        <a:t>ako</a:t>
                      </a:r>
                      <a:r>
                        <a:rPr lang="en-GB" sz="1000" dirty="0"/>
                        <a:t> da)</a:t>
                      </a:r>
                    </a:p>
                    <a:p>
                      <a:r>
                        <a:rPr lang="en-GB" sz="1000" dirty="0"/>
                        <a:t>- </a:t>
                      </a:r>
                      <a:r>
                        <a:rPr lang="en-GB" sz="1000" dirty="0" err="1"/>
                        <a:t>Učitavanje</a:t>
                      </a:r>
                      <a:r>
                        <a:rPr lang="en-GB" sz="1000" dirty="0"/>
                        <a:t> </a:t>
                      </a:r>
                      <a:r>
                        <a:rPr lang="en-GB" sz="1000" dirty="0" err="1"/>
                        <a:t>nastavnog</a:t>
                      </a:r>
                      <a:r>
                        <a:rPr lang="en-GB" sz="1000" dirty="0"/>
                        <a:t> plana </a:t>
                      </a:r>
                      <a:r>
                        <a:rPr lang="en-GB" sz="1000" dirty="0" err="1"/>
                        <a:t>i</a:t>
                      </a:r>
                      <a:r>
                        <a:rPr lang="en-GB" sz="1000" dirty="0"/>
                        <a:t> </a:t>
                      </a:r>
                      <a:r>
                        <a:rPr lang="en-GB" sz="1000" dirty="0" err="1"/>
                        <a:t>programa</a:t>
                      </a:r>
                      <a:endParaRPr lang="en-GB" sz="1000" dirty="0"/>
                    </a:p>
                  </a:txBody>
                  <a:tcPr/>
                </a:tc>
                <a:extLst>
                  <a:ext uri="{0D108BD9-81ED-4DB2-BD59-A6C34878D82A}">
                    <a16:rowId xmlns:a16="http://schemas.microsoft.com/office/drawing/2014/main" val="1492136471"/>
                  </a:ext>
                </a:extLst>
              </a:tr>
              <a:tr h="843851">
                <a:tc>
                  <a:txBody>
                    <a:bodyPr/>
                    <a:lstStyle/>
                    <a:p>
                      <a:r>
                        <a:rPr lang="en-GB" sz="1000" dirty="0" err="1"/>
                        <a:t>Pitanje</a:t>
                      </a:r>
                      <a:r>
                        <a:rPr lang="en-GB" sz="1000" dirty="0"/>
                        <a:t> (25): Ima li </a:t>
                      </a:r>
                      <a:r>
                        <a:rPr lang="en-GB" sz="1000" dirty="0" err="1"/>
                        <a:t>vaša</a:t>
                      </a:r>
                      <a:r>
                        <a:rPr lang="en-GB" sz="1000" dirty="0"/>
                        <a:t> </a:t>
                      </a:r>
                      <a:r>
                        <a:rPr lang="en-GB" sz="1000" dirty="0" err="1"/>
                        <a:t>institucija</a:t>
                      </a:r>
                      <a:r>
                        <a:rPr lang="en-GB" sz="1000" dirty="0"/>
                        <a:t> “</a:t>
                      </a:r>
                      <a:r>
                        <a:rPr lang="en-GB" sz="1000" dirty="0" err="1"/>
                        <a:t>Sustav</a:t>
                      </a:r>
                      <a:r>
                        <a:rPr lang="en-GB" sz="1000" dirty="0"/>
                        <a:t> </a:t>
                      </a:r>
                      <a:r>
                        <a:rPr lang="en-GB" sz="1000" dirty="0" err="1"/>
                        <a:t>podrške</a:t>
                      </a:r>
                      <a:r>
                        <a:rPr lang="en-GB" sz="1000" dirty="0"/>
                        <a:t> </a:t>
                      </a:r>
                      <a:r>
                        <a:rPr lang="en-GB" sz="1000" dirty="0" err="1"/>
                        <a:t>studentima</a:t>
                      </a:r>
                      <a:r>
                        <a:rPr lang="en-GB" sz="1000" dirty="0"/>
                        <a:t>”?</a:t>
                      </a:r>
                    </a:p>
                  </a:txBody>
                  <a:tcPr/>
                </a:tc>
                <a:tc>
                  <a:txBody>
                    <a:bodyPr/>
                    <a:lstStyle/>
                    <a:p>
                      <a:r>
                        <a:rPr lang="en-GB" sz="1000" dirty="0"/>
                        <a:t>(</a:t>
                      </a:r>
                      <a:r>
                        <a:rPr lang="en-GB" sz="1000" dirty="0" err="1"/>
                        <a:t>ako</a:t>
                      </a:r>
                      <a:r>
                        <a:rPr lang="en-GB" sz="1000" dirty="0"/>
                        <a:t> da)</a:t>
                      </a:r>
                    </a:p>
                    <a:p>
                      <a:r>
                        <a:rPr lang="en-GB" sz="1000" dirty="0"/>
                        <a:t>- </a:t>
                      </a:r>
                      <a:r>
                        <a:rPr lang="en-GB" sz="1000" dirty="0" err="1"/>
                        <a:t>poveznica</a:t>
                      </a:r>
                      <a:r>
                        <a:rPr lang="en-GB" sz="1000" dirty="0"/>
                        <a:t> </a:t>
                      </a:r>
                      <a:r>
                        <a:rPr lang="en-GB" sz="1000" dirty="0" err="1"/>
                        <a:t>na</a:t>
                      </a:r>
                      <a:r>
                        <a:rPr lang="en-GB" sz="1000" dirty="0"/>
                        <a:t> </a:t>
                      </a:r>
                      <a:r>
                        <a:rPr lang="en-GB" sz="1000" dirty="0" err="1"/>
                        <a:t>sustav</a:t>
                      </a:r>
                      <a:r>
                        <a:rPr lang="en-GB" sz="1000" dirty="0"/>
                        <a:t> </a:t>
                      </a:r>
                      <a:r>
                        <a:rPr lang="en-GB" sz="1000" dirty="0" err="1"/>
                        <a:t>podrške</a:t>
                      </a:r>
                      <a:r>
                        <a:rPr lang="en-GB" sz="1000" dirty="0"/>
                        <a:t> </a:t>
                      </a:r>
                      <a:r>
                        <a:rPr lang="en-GB" sz="1000" dirty="0" err="1"/>
                        <a:t>studentima</a:t>
                      </a:r>
                      <a:endParaRPr lang="en-GB" sz="1000" dirty="0"/>
                    </a:p>
                  </a:txBody>
                  <a:tcPr/>
                </a:tc>
                <a:extLst>
                  <a:ext uri="{0D108BD9-81ED-4DB2-BD59-A6C34878D82A}">
                    <a16:rowId xmlns:a16="http://schemas.microsoft.com/office/drawing/2014/main" val="1508746938"/>
                  </a:ext>
                </a:extLst>
              </a:tr>
              <a:tr h="843851">
                <a:tc>
                  <a:txBody>
                    <a:bodyPr/>
                    <a:lstStyle/>
                    <a:p>
                      <a:r>
                        <a:rPr lang="it-IT" sz="1000" dirty="0" err="1"/>
                        <a:t>Pitanje</a:t>
                      </a:r>
                      <a:r>
                        <a:rPr lang="it-IT" sz="1000" dirty="0"/>
                        <a:t> (28): Ima li </a:t>
                      </a:r>
                      <a:r>
                        <a:rPr lang="it-IT" sz="1000" dirty="0" err="1"/>
                        <a:t>vaša</a:t>
                      </a:r>
                      <a:r>
                        <a:rPr lang="it-IT" sz="1000" dirty="0"/>
                        <a:t> </a:t>
                      </a:r>
                      <a:r>
                        <a:rPr lang="it-IT" sz="1000" dirty="0" err="1"/>
                        <a:t>ustanova</a:t>
                      </a:r>
                      <a:r>
                        <a:rPr lang="it-IT" sz="1000" dirty="0"/>
                        <a:t> </a:t>
                      </a:r>
                      <a:r>
                        <a:rPr lang="it-IT" sz="1000" dirty="0" err="1"/>
                        <a:t>sustav</a:t>
                      </a:r>
                      <a:r>
                        <a:rPr lang="it-IT" sz="1000" dirty="0"/>
                        <a:t> </a:t>
                      </a:r>
                      <a:r>
                        <a:rPr lang="it-IT" sz="1000" dirty="0" err="1"/>
                        <a:t>povratnih</a:t>
                      </a:r>
                      <a:r>
                        <a:rPr lang="it-IT" sz="1000" dirty="0"/>
                        <a:t> </a:t>
                      </a:r>
                      <a:r>
                        <a:rPr lang="it-IT" sz="1000" dirty="0" err="1"/>
                        <a:t>informacija</a:t>
                      </a:r>
                      <a:r>
                        <a:rPr lang="it-IT" sz="1000" dirty="0"/>
                        <a:t>?</a:t>
                      </a:r>
                      <a:endParaRPr lang="en-GB" sz="1000" dirty="0"/>
                    </a:p>
                  </a:txBody>
                  <a:tcPr/>
                </a:tc>
                <a:tc>
                  <a:txBody>
                    <a:bodyPr/>
                    <a:lstStyle/>
                    <a:p>
                      <a:r>
                        <a:rPr lang="en-GB" sz="1000" dirty="0"/>
                        <a:t>(</a:t>
                      </a:r>
                      <a:r>
                        <a:rPr lang="en-GB" sz="1000" dirty="0" err="1"/>
                        <a:t>ako</a:t>
                      </a:r>
                      <a:r>
                        <a:rPr lang="en-GB" sz="1000" dirty="0"/>
                        <a:t> da)</a:t>
                      </a:r>
                    </a:p>
                    <a:p>
                      <a:r>
                        <a:rPr lang="en-GB" sz="1000" dirty="0"/>
                        <a:t>- </a:t>
                      </a:r>
                      <a:r>
                        <a:rPr lang="en-GB" sz="1000" dirty="0" err="1"/>
                        <a:t>Učitavanje</a:t>
                      </a:r>
                      <a:r>
                        <a:rPr lang="en-GB" sz="1000" dirty="0"/>
                        <a:t> </a:t>
                      </a:r>
                      <a:r>
                        <a:rPr lang="en-GB" sz="1000" dirty="0" err="1"/>
                        <a:t>sustava</a:t>
                      </a:r>
                      <a:r>
                        <a:rPr lang="en-GB" sz="1000" dirty="0"/>
                        <a:t> </a:t>
                      </a:r>
                      <a:r>
                        <a:rPr lang="en-GB" sz="1000" dirty="0" err="1"/>
                        <a:t>povratnih</a:t>
                      </a:r>
                      <a:r>
                        <a:rPr lang="en-GB" sz="1000" dirty="0"/>
                        <a:t> </a:t>
                      </a:r>
                      <a:r>
                        <a:rPr lang="en-GB" sz="1000" dirty="0" err="1"/>
                        <a:t>informacija</a:t>
                      </a:r>
                      <a:endParaRPr lang="en-GB" sz="1000" dirty="0"/>
                    </a:p>
                    <a:p>
                      <a:r>
                        <a:rPr lang="en-GB" sz="1000" dirty="0"/>
                        <a:t>- </a:t>
                      </a:r>
                      <a:r>
                        <a:rPr lang="en-GB" sz="1000" dirty="0" err="1"/>
                        <a:t>Učitavanje</a:t>
                      </a:r>
                      <a:r>
                        <a:rPr lang="en-GB" sz="1000" dirty="0"/>
                        <a:t> </a:t>
                      </a:r>
                      <a:r>
                        <a:rPr lang="en-GB" sz="1000" dirty="0" err="1"/>
                        <a:t>upitnika</a:t>
                      </a:r>
                      <a:r>
                        <a:rPr lang="en-GB" sz="1000" dirty="0"/>
                        <a:t> za </a:t>
                      </a:r>
                      <a:r>
                        <a:rPr lang="en-GB" sz="1000" dirty="0" err="1"/>
                        <a:t>povratne</a:t>
                      </a:r>
                      <a:r>
                        <a:rPr lang="en-GB" sz="1000" dirty="0"/>
                        <a:t> </a:t>
                      </a:r>
                      <a:r>
                        <a:rPr lang="en-GB" sz="1000" dirty="0" err="1"/>
                        <a:t>informacije</a:t>
                      </a:r>
                      <a:r>
                        <a:rPr lang="en-GB" sz="1000" dirty="0"/>
                        <a:t> </a:t>
                      </a:r>
                      <a:r>
                        <a:rPr lang="en-GB" sz="1000" dirty="0" err="1"/>
                        <a:t>itd</a:t>
                      </a:r>
                      <a:r>
                        <a:rPr lang="en-GB" sz="1000" dirty="0"/>
                        <a:t>.</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783033"/>
            <a:ext cx="1603664" cy="2548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sz="1000" i="1" dirty="0"/>
              <a:t>Link na web stranicu ustanove</a:t>
            </a:r>
            <a:endParaRPr lang="en-GB" sz="1000" i="1" dirty="0"/>
          </a:p>
        </p:txBody>
      </p:sp>
      <p:sp>
        <p:nvSpPr>
          <p:cNvPr id="6" name="Rechteck 5">
            <a:extLst>
              <a:ext uri="{FF2B5EF4-FFF2-40B4-BE49-F238E27FC236}">
                <a16:creationId xmlns:a16="http://schemas.microsoft.com/office/drawing/2014/main" id="{07E5D9CE-F4F0-195A-7FB6-F15E04FB6858}"/>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a:t>
            </a:r>
            <a:r>
              <a:rPr lang="en-GB" sz="1000" i="1" dirty="0" err="1"/>
              <a:t>na</a:t>
            </a:r>
            <a:r>
              <a:rPr lang="en-GB" sz="1000" i="1" dirty="0"/>
              <a:t> blog </a:t>
            </a:r>
            <a:r>
              <a:rPr lang="en-GB" sz="1000" i="1" dirty="0" err="1"/>
              <a:t>Ustanove</a:t>
            </a:r>
            <a:endParaRPr lang="en-GB" sz="1000" i="1" dirty="0"/>
          </a:p>
        </p:txBody>
      </p:sp>
      <p:sp>
        <p:nvSpPr>
          <p:cNvPr id="26" name="Rechteck 25">
            <a:extLst>
              <a:ext uri="{FF2B5EF4-FFF2-40B4-BE49-F238E27FC236}">
                <a16:creationId xmlns:a16="http://schemas.microsoft.com/office/drawing/2014/main" id="{5572A39E-226C-E7D1-D0FB-88B99272D17C}"/>
              </a:ext>
            </a:extLst>
          </p:cNvPr>
          <p:cNvSpPr/>
          <p:nvPr/>
        </p:nvSpPr>
        <p:spPr>
          <a:xfrm>
            <a:off x="4069779" y="2347603"/>
            <a:ext cx="1603664" cy="2939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Poveznica</a:t>
            </a:r>
            <a:r>
              <a:rPr lang="en-GB" sz="1000" i="1" dirty="0"/>
              <a:t> </a:t>
            </a:r>
            <a:r>
              <a:rPr lang="en-GB" sz="1000" i="1" dirty="0" err="1"/>
              <a:t>na</a:t>
            </a:r>
            <a:r>
              <a:rPr lang="en-GB" sz="1000" i="1" dirty="0"/>
              <a:t> </a:t>
            </a:r>
            <a:r>
              <a:rPr lang="en-GB" sz="1000" i="1" dirty="0" err="1"/>
              <a:t>bilten</a:t>
            </a:r>
            <a:r>
              <a:rPr lang="en-GB" sz="1000" i="1" dirty="0"/>
              <a:t> </a:t>
            </a:r>
            <a:r>
              <a:rPr lang="en-GB" sz="1000" i="1" dirty="0" err="1"/>
              <a:t>ustanove</a:t>
            </a:r>
            <a:endParaRPr lang="en-GB" sz="1000" i="1" dirty="0"/>
          </a:p>
        </p:txBody>
      </p:sp>
      <p:sp>
        <p:nvSpPr>
          <p:cNvPr id="27" name="Rechteck 26">
            <a:extLst>
              <a:ext uri="{FF2B5EF4-FFF2-40B4-BE49-F238E27FC236}">
                <a16:creationId xmlns:a16="http://schemas.microsoft.com/office/drawing/2014/main" id="{0D7CE07B-4FC5-B102-4647-43725BB8A222}"/>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err="1"/>
              <a:t>Korisnik</a:t>
            </a:r>
            <a:r>
              <a:rPr lang="en-GB" sz="1000" dirty="0"/>
              <a:t> </a:t>
            </a:r>
            <a:r>
              <a:rPr lang="en-GB" sz="1000" dirty="0" err="1"/>
              <a:t>unosi</a:t>
            </a:r>
            <a:r>
              <a:rPr lang="en-GB" sz="1000" dirty="0"/>
              <a:t>:</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Prijenos</a:t>
            </a:r>
            <a:r>
              <a:rPr lang="en-GB" sz="1000" i="1" dirty="0"/>
              <a:t> </a:t>
            </a:r>
            <a:r>
              <a:rPr lang="en-GB" sz="1000" i="1" dirty="0" err="1"/>
              <a:t>institucionalnih</a:t>
            </a:r>
            <a:r>
              <a:rPr lang="en-GB" sz="1000" i="1" dirty="0"/>
              <a:t> </a:t>
            </a:r>
            <a:r>
              <a:rPr lang="en-GB" sz="1000" i="1" dirty="0" err="1"/>
              <a:t>politika</a:t>
            </a:r>
            <a:endParaRPr lang="en-GB" sz="1000" i="1" dirty="0"/>
          </a:p>
        </p:txBody>
      </p:sp>
      <p:sp>
        <p:nvSpPr>
          <p:cNvPr id="30" name="Rechteck 29">
            <a:extLst>
              <a:ext uri="{FF2B5EF4-FFF2-40B4-BE49-F238E27FC236}">
                <a16:creationId xmlns:a16="http://schemas.microsoft.com/office/drawing/2014/main" id="{AB21AE7D-7E10-9145-0FA3-155328FB62BC}"/>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Prijenos</a:t>
            </a:r>
            <a:r>
              <a:rPr lang="en-GB" sz="1000" i="1" dirty="0"/>
              <a:t> </a:t>
            </a:r>
            <a:r>
              <a:rPr lang="en-GB" sz="1000" i="1" dirty="0" err="1"/>
              <a:t>nastavnog</a:t>
            </a:r>
            <a:r>
              <a:rPr lang="en-GB" sz="1000" i="1" dirty="0"/>
              <a:t> plana </a:t>
            </a:r>
            <a:r>
              <a:rPr lang="en-GB" sz="1000" i="1" dirty="0" err="1"/>
              <a:t>i</a:t>
            </a:r>
            <a:r>
              <a:rPr lang="en-GB" sz="1000" i="1" dirty="0"/>
              <a:t> </a:t>
            </a:r>
            <a:r>
              <a:rPr lang="en-GB" sz="1000" i="1" dirty="0" err="1"/>
              <a:t>programa</a:t>
            </a:r>
            <a:endParaRPr lang="en-GB" sz="1000" i="1" dirty="0"/>
          </a:p>
        </p:txBody>
      </p:sp>
      <p:sp>
        <p:nvSpPr>
          <p:cNvPr id="31" name="Rechteck 30">
            <a:extLst>
              <a:ext uri="{FF2B5EF4-FFF2-40B4-BE49-F238E27FC236}">
                <a16:creationId xmlns:a16="http://schemas.microsoft.com/office/drawing/2014/main" id="{FF981598-E785-D21F-5E47-B32FB3655C05}"/>
              </a:ext>
            </a:extLst>
          </p:cNvPr>
          <p:cNvSpPr/>
          <p:nvPr/>
        </p:nvSpPr>
        <p:spPr>
          <a:xfrm>
            <a:off x="4106838" y="4636934"/>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1000" i="1" dirty="0"/>
              <a:t>Link na sustav podrške studentima</a:t>
            </a:r>
            <a:endParaRPr lang="en-GB" sz="1000" i="1" dirty="0"/>
          </a:p>
        </p:txBody>
      </p:sp>
      <p:sp>
        <p:nvSpPr>
          <p:cNvPr id="32" name="Rechteck 31">
            <a:extLst>
              <a:ext uri="{FF2B5EF4-FFF2-40B4-BE49-F238E27FC236}">
                <a16:creationId xmlns:a16="http://schemas.microsoft.com/office/drawing/2014/main" id="{3334898A-81F7-140C-9CAC-940ADE30662D}"/>
              </a:ext>
            </a:extLst>
          </p:cNvPr>
          <p:cNvSpPr/>
          <p:nvPr/>
        </p:nvSpPr>
        <p:spPr>
          <a:xfrm>
            <a:off x="4106838" y="5292580"/>
            <a:ext cx="1566604" cy="34588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Prijenos</a:t>
            </a:r>
            <a:r>
              <a:rPr lang="en-GB" sz="1000" i="1" dirty="0"/>
              <a:t> </a:t>
            </a:r>
            <a:r>
              <a:rPr lang="en-GB" sz="1000" i="1" dirty="0" err="1"/>
              <a:t>sustava</a:t>
            </a:r>
            <a:r>
              <a:rPr lang="en-GB" sz="1000" i="1" dirty="0"/>
              <a:t> </a:t>
            </a:r>
            <a:r>
              <a:rPr lang="en-GB" sz="1000" i="1" dirty="0" err="1"/>
              <a:t>povratnih</a:t>
            </a:r>
            <a:r>
              <a:rPr lang="en-GB" sz="1000" i="1" dirty="0"/>
              <a:t> </a:t>
            </a:r>
            <a:r>
              <a:rPr lang="en-GB" sz="1000" i="1" dirty="0" err="1"/>
              <a:t>informacija</a:t>
            </a:r>
            <a:endParaRPr lang="en-GB" sz="1000" i="1" dirty="0"/>
          </a:p>
        </p:txBody>
      </p:sp>
      <p:sp>
        <p:nvSpPr>
          <p:cNvPr id="33" name="Rechteck 32">
            <a:extLst>
              <a:ext uri="{FF2B5EF4-FFF2-40B4-BE49-F238E27FC236}">
                <a16:creationId xmlns:a16="http://schemas.microsoft.com/office/drawing/2014/main" id="{3148D207-11F6-0DB8-45F9-79E3019A990A}"/>
              </a:ext>
            </a:extLst>
          </p:cNvPr>
          <p:cNvSpPr/>
          <p:nvPr/>
        </p:nvSpPr>
        <p:spPr>
          <a:xfrm>
            <a:off x="4106838" y="5664818"/>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sz="1000" i="1" dirty="0"/>
              <a:t>Prijenos upitnika za povratne informacije</a:t>
            </a:r>
            <a:endParaRPr lang="en-GB" sz="1000" i="1" dirty="0"/>
          </a:p>
        </p:txBody>
      </p:sp>
      <p:sp>
        <p:nvSpPr>
          <p:cNvPr id="34" name="Rechteck 33">
            <a:extLst>
              <a:ext uri="{FF2B5EF4-FFF2-40B4-BE49-F238E27FC236}">
                <a16:creationId xmlns:a16="http://schemas.microsoft.com/office/drawing/2014/main" id="{55DC0CD3-CE25-E4A9-24D6-B016E4CCCA1A}"/>
              </a:ext>
            </a:extLst>
          </p:cNvPr>
          <p:cNvSpPr/>
          <p:nvPr/>
        </p:nvSpPr>
        <p:spPr>
          <a:xfrm>
            <a:off x="5739596" y="2824025"/>
            <a:ext cx="1689562" cy="29968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err="1"/>
              <a:t>Pregledava</a:t>
            </a:r>
            <a:r>
              <a:rPr lang="en-GB" sz="1000" i="1" dirty="0"/>
              <a:t>/</a:t>
            </a:r>
            <a:r>
              <a:rPr lang="en-GB" sz="1000" i="1" dirty="0" err="1"/>
              <a:t>preuzima</a:t>
            </a:r>
            <a:r>
              <a:rPr lang="en-GB" sz="1000" i="1" dirty="0"/>
              <a:t> </a:t>
            </a:r>
            <a:r>
              <a:rPr lang="en-GB" sz="1000" i="1" dirty="0" err="1"/>
              <a:t>institucionalne</a:t>
            </a:r>
            <a:r>
              <a:rPr lang="en-GB" sz="1000" i="1" dirty="0"/>
              <a:t> </a:t>
            </a:r>
            <a:r>
              <a:rPr lang="en-GB" sz="1000" i="1" dirty="0" err="1"/>
              <a:t>politike</a:t>
            </a:r>
            <a:endParaRPr lang="en-GB" sz="1000" i="1" dirty="0"/>
          </a:p>
        </p:txBody>
      </p:sp>
      <p:sp>
        <p:nvSpPr>
          <p:cNvPr id="35" name="Rechteck 34">
            <a:extLst>
              <a:ext uri="{FF2B5EF4-FFF2-40B4-BE49-F238E27FC236}">
                <a16:creationId xmlns:a16="http://schemas.microsoft.com/office/drawing/2014/main" id="{E457353D-D535-3B15-705B-19A516FC63FD}"/>
              </a:ext>
            </a:extLst>
          </p:cNvPr>
          <p:cNvSpPr/>
          <p:nvPr/>
        </p:nvSpPr>
        <p:spPr>
          <a:xfrm>
            <a:off x="5736305" y="3882669"/>
            <a:ext cx="1689562" cy="28791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err="1"/>
              <a:t>Pregledi</a:t>
            </a:r>
            <a:r>
              <a:rPr lang="en-GB" sz="1000" i="1" dirty="0"/>
              <a:t>/</a:t>
            </a:r>
            <a:r>
              <a:rPr lang="en-GB" sz="1000" i="1" dirty="0" err="1"/>
              <a:t>preuzimanja</a:t>
            </a:r>
            <a:r>
              <a:rPr lang="en-GB" sz="1000" i="1" dirty="0"/>
              <a:t> </a:t>
            </a:r>
            <a:r>
              <a:rPr lang="en-GB" sz="1000" i="1" dirty="0" err="1"/>
              <a:t>kurikuluma</a:t>
            </a:r>
            <a:endParaRPr lang="en-GB" sz="1000" i="1" dirty="0"/>
          </a:p>
        </p:txBody>
      </p:sp>
      <p:sp>
        <p:nvSpPr>
          <p:cNvPr id="36" name="Rechteck 35">
            <a:extLst>
              <a:ext uri="{FF2B5EF4-FFF2-40B4-BE49-F238E27FC236}">
                <a16:creationId xmlns:a16="http://schemas.microsoft.com/office/drawing/2014/main" id="{D8B947E9-445B-F4F6-E8EC-BBD43EBE709A}"/>
              </a:ext>
            </a:extLst>
          </p:cNvPr>
          <p:cNvSpPr/>
          <p:nvPr/>
        </p:nvSpPr>
        <p:spPr>
          <a:xfrm>
            <a:off x="5736305" y="4662899"/>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t-BR" sz="1000" i="1" dirty="0"/>
              <a:t>Otvara vezu na sustav podrške studentima</a:t>
            </a:r>
            <a:endParaRPr lang="en-GB" sz="1000" i="1" dirty="0"/>
          </a:p>
        </p:txBody>
      </p:sp>
      <p:sp>
        <p:nvSpPr>
          <p:cNvPr id="37" name="Rechteck 36">
            <a:extLst>
              <a:ext uri="{FF2B5EF4-FFF2-40B4-BE49-F238E27FC236}">
                <a16:creationId xmlns:a16="http://schemas.microsoft.com/office/drawing/2014/main" id="{429AB4DC-638B-8F08-96E2-05CAA745337A}"/>
              </a:ext>
            </a:extLst>
          </p:cNvPr>
          <p:cNvSpPr/>
          <p:nvPr/>
        </p:nvSpPr>
        <p:spPr>
          <a:xfrm>
            <a:off x="5739596" y="1496443"/>
            <a:ext cx="1689562" cy="21548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dirty="0"/>
              <a:t>Evaluator:</a:t>
            </a:r>
          </a:p>
        </p:txBody>
      </p:sp>
      <p:sp>
        <p:nvSpPr>
          <p:cNvPr id="38" name="Rechteck 37">
            <a:extLst>
              <a:ext uri="{FF2B5EF4-FFF2-40B4-BE49-F238E27FC236}">
                <a16:creationId xmlns:a16="http://schemas.microsoft.com/office/drawing/2014/main" id="{B3A62E48-8F59-815E-8E39-A7DA9C1C645E}"/>
              </a:ext>
            </a:extLst>
          </p:cNvPr>
          <p:cNvSpPr/>
          <p:nvPr/>
        </p:nvSpPr>
        <p:spPr>
          <a:xfrm>
            <a:off x="5736305" y="5638465"/>
            <a:ext cx="1689562" cy="420865"/>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sz="1000" i="1" dirty="0"/>
              <a:t>Pogledi/preuzimanja upitnika za povratne informacije</a:t>
            </a:r>
            <a:endParaRPr lang="en-GB" sz="1000" i="1" dirty="0"/>
          </a:p>
        </p:txBody>
      </p:sp>
      <p:sp>
        <p:nvSpPr>
          <p:cNvPr id="39" name="Rechteck 38">
            <a:extLst>
              <a:ext uri="{FF2B5EF4-FFF2-40B4-BE49-F238E27FC236}">
                <a16:creationId xmlns:a16="http://schemas.microsoft.com/office/drawing/2014/main" id="{6D48A247-0D50-BDE5-F9E3-C98293603EED}"/>
              </a:ext>
            </a:extLst>
          </p:cNvPr>
          <p:cNvSpPr/>
          <p:nvPr/>
        </p:nvSpPr>
        <p:spPr>
          <a:xfrm>
            <a:off x="5736305" y="5283138"/>
            <a:ext cx="1689562" cy="30046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err="1"/>
              <a:t>Sustav</a:t>
            </a:r>
            <a:r>
              <a:rPr lang="en-GB" sz="1000" i="1" dirty="0"/>
              <a:t> </a:t>
            </a:r>
            <a:r>
              <a:rPr lang="en-GB" sz="1000" i="1" dirty="0" err="1"/>
              <a:t>povratnih</a:t>
            </a:r>
            <a:r>
              <a:rPr lang="en-GB" sz="1000" i="1" dirty="0"/>
              <a:t> </a:t>
            </a:r>
            <a:r>
              <a:rPr lang="en-GB" sz="1000" i="1" dirty="0" err="1"/>
              <a:t>informacija</a:t>
            </a:r>
            <a:r>
              <a:rPr lang="en-GB" sz="1000" i="1" dirty="0"/>
              <a:t> o </a:t>
            </a:r>
            <a:r>
              <a:rPr lang="en-GB" sz="1000" i="1" dirty="0" err="1"/>
              <a:t>pregledima</a:t>
            </a:r>
            <a:r>
              <a:rPr lang="en-GB" sz="1000" i="1" dirty="0"/>
              <a:t>/</a:t>
            </a:r>
            <a:r>
              <a:rPr lang="en-GB" sz="1000" i="1" dirty="0" err="1"/>
              <a:t>preuzimanjima</a:t>
            </a:r>
            <a:endParaRPr lang="en-GB" sz="1000" i="1" dirty="0"/>
          </a:p>
        </p:txBody>
      </p:sp>
      <p:sp>
        <p:nvSpPr>
          <p:cNvPr id="40" name="Rechteck 39">
            <a:extLst>
              <a:ext uri="{FF2B5EF4-FFF2-40B4-BE49-F238E27FC236}">
                <a16:creationId xmlns:a16="http://schemas.microsoft.com/office/drawing/2014/main" id="{B616F3F9-E692-7607-17DF-AAA968A38132}"/>
              </a:ext>
            </a:extLst>
          </p:cNvPr>
          <p:cNvSpPr/>
          <p:nvPr/>
        </p:nvSpPr>
        <p:spPr>
          <a:xfrm>
            <a:off x="5739597" y="1776418"/>
            <a:ext cx="1689562" cy="2879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sz="1000" i="1" dirty="0"/>
              <a:t>Otvara poveznicu na web stranicu ustanove</a:t>
            </a:r>
            <a:endParaRPr lang="en-GB" sz="1000" i="1" dirty="0"/>
          </a:p>
        </p:txBody>
      </p:sp>
      <p:sp>
        <p:nvSpPr>
          <p:cNvPr id="41" name="Rechteck 40">
            <a:extLst>
              <a:ext uri="{FF2B5EF4-FFF2-40B4-BE49-F238E27FC236}">
                <a16:creationId xmlns:a16="http://schemas.microsoft.com/office/drawing/2014/main" id="{1F72D9E4-C944-49C9-EEBA-AA5844C77894}"/>
              </a:ext>
            </a:extLst>
          </p:cNvPr>
          <p:cNvSpPr/>
          <p:nvPr/>
        </p:nvSpPr>
        <p:spPr>
          <a:xfrm>
            <a:off x="5739596" y="2093076"/>
            <a:ext cx="1689562" cy="25452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pl-PL" sz="1000" i="1" dirty="0"/>
              <a:t>Otvara poveznicu na blog Ustanove</a:t>
            </a:r>
            <a:endParaRPr lang="en-GB" sz="1000" i="1" dirty="0"/>
          </a:p>
        </p:txBody>
      </p:sp>
      <p:sp>
        <p:nvSpPr>
          <p:cNvPr id="42" name="Rechteck 41">
            <a:extLst>
              <a:ext uri="{FF2B5EF4-FFF2-40B4-BE49-F238E27FC236}">
                <a16:creationId xmlns:a16="http://schemas.microsoft.com/office/drawing/2014/main" id="{68B31822-2677-4956-5B3D-66245E08BB10}"/>
              </a:ext>
            </a:extLst>
          </p:cNvPr>
          <p:cNvSpPr/>
          <p:nvPr/>
        </p:nvSpPr>
        <p:spPr>
          <a:xfrm>
            <a:off x="5739596" y="2385078"/>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err="1"/>
              <a:t>Otvara</a:t>
            </a:r>
            <a:r>
              <a:rPr lang="en-GB" sz="1000" i="1" dirty="0"/>
              <a:t> </a:t>
            </a:r>
            <a:r>
              <a:rPr lang="en-GB" sz="1000" i="1" dirty="0" err="1"/>
              <a:t>poveznicu</a:t>
            </a:r>
            <a:r>
              <a:rPr lang="en-GB" sz="1000" i="1" dirty="0"/>
              <a:t> </a:t>
            </a:r>
            <a:r>
              <a:rPr lang="en-GB" sz="1000" i="1" dirty="0" err="1"/>
              <a:t>na</a:t>
            </a:r>
            <a:r>
              <a:rPr lang="en-GB" sz="1000" i="1" dirty="0"/>
              <a:t> </a:t>
            </a:r>
            <a:r>
              <a:rPr lang="en-GB" sz="1000" i="1" dirty="0" err="1"/>
              <a:t>Bilten</a:t>
            </a:r>
            <a:r>
              <a:rPr lang="en-GB" sz="1000" i="1" dirty="0"/>
              <a:t> </a:t>
            </a:r>
            <a:r>
              <a:rPr lang="en-GB" sz="1000" i="1" dirty="0" err="1"/>
              <a:t>ustanove</a:t>
            </a:r>
            <a:endParaRPr lang="en-GB" sz="1000" i="1" dirty="0"/>
          </a:p>
        </p:txBody>
      </p:sp>
      <p:sp>
        <p:nvSpPr>
          <p:cNvPr id="43" name="Rechteck 42">
            <a:extLst>
              <a:ext uri="{FF2B5EF4-FFF2-40B4-BE49-F238E27FC236}">
                <a16:creationId xmlns:a16="http://schemas.microsoft.com/office/drawing/2014/main" id="{2EE457B9-0E3E-7901-8FEC-700C101D7FC4}"/>
              </a:ext>
            </a:extLst>
          </p:cNvPr>
          <p:cNvSpPr/>
          <p:nvPr/>
        </p:nvSpPr>
        <p:spPr>
          <a:xfrm>
            <a:off x="7501548" y="1770039"/>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err="1"/>
              <a:t>Analizira</a:t>
            </a:r>
            <a:r>
              <a:rPr lang="en-GB" sz="1000" i="1" dirty="0"/>
              <a:t> web </a:t>
            </a:r>
            <a:r>
              <a:rPr lang="en-GB" sz="1000" i="1" dirty="0" err="1"/>
              <a:t>stranicu</a:t>
            </a:r>
            <a:r>
              <a:rPr lang="en-GB" sz="1000" i="1" dirty="0"/>
              <a:t> </a:t>
            </a:r>
            <a:r>
              <a:rPr lang="en-GB" sz="1000" i="1" dirty="0" err="1"/>
              <a:t>ustanove</a:t>
            </a:r>
            <a:endParaRPr lang="en-GB" sz="1000" i="1" dirty="0"/>
          </a:p>
        </p:txBody>
      </p:sp>
      <p:sp>
        <p:nvSpPr>
          <p:cNvPr id="44" name="Rechteck 43">
            <a:extLst>
              <a:ext uri="{FF2B5EF4-FFF2-40B4-BE49-F238E27FC236}">
                <a16:creationId xmlns:a16="http://schemas.microsoft.com/office/drawing/2014/main" id="{7F157CAD-47DE-442C-1368-3745FF0B9CB0}"/>
              </a:ext>
            </a:extLst>
          </p:cNvPr>
          <p:cNvSpPr/>
          <p:nvPr/>
        </p:nvSpPr>
        <p:spPr>
          <a:xfrm>
            <a:off x="7501548" y="2133717"/>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Blog </a:t>
            </a:r>
            <a:r>
              <a:rPr lang="en-GB" sz="1000" i="1" dirty="0" err="1"/>
              <a:t>Institucije</a:t>
            </a:r>
            <a:r>
              <a:rPr lang="en-GB" sz="1000" i="1" dirty="0"/>
              <a:t> </a:t>
            </a:r>
            <a:r>
              <a:rPr lang="en-GB" sz="1000" i="1" dirty="0" err="1"/>
              <a:t>analiza</a:t>
            </a:r>
            <a:endParaRPr lang="en-GB" sz="1000" i="1" dirty="0"/>
          </a:p>
        </p:txBody>
      </p:sp>
      <p:sp>
        <p:nvSpPr>
          <p:cNvPr id="45" name="Rechteck 44">
            <a:extLst>
              <a:ext uri="{FF2B5EF4-FFF2-40B4-BE49-F238E27FC236}">
                <a16:creationId xmlns:a16="http://schemas.microsoft.com/office/drawing/2014/main" id="{B0C4CE79-6A36-8A31-A607-C07C7F5EFE45}"/>
              </a:ext>
            </a:extLst>
          </p:cNvPr>
          <p:cNvSpPr/>
          <p:nvPr/>
        </p:nvSpPr>
        <p:spPr>
          <a:xfrm>
            <a:off x="7501548" y="2378566"/>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err="1"/>
              <a:t>Analizira</a:t>
            </a:r>
            <a:r>
              <a:rPr lang="en-GB" sz="1000" i="1" dirty="0"/>
              <a:t> Institution Newsletter</a:t>
            </a:r>
          </a:p>
        </p:txBody>
      </p:sp>
      <p:sp>
        <p:nvSpPr>
          <p:cNvPr id="46" name="Rechteck 45">
            <a:extLst>
              <a:ext uri="{FF2B5EF4-FFF2-40B4-BE49-F238E27FC236}">
                <a16:creationId xmlns:a16="http://schemas.microsoft.com/office/drawing/2014/main" id="{6F3F3A8C-836D-4701-D184-0410BA21B041}"/>
              </a:ext>
            </a:extLst>
          </p:cNvPr>
          <p:cNvSpPr/>
          <p:nvPr/>
        </p:nvSpPr>
        <p:spPr>
          <a:xfrm>
            <a:off x="7501548" y="2826720"/>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err="1"/>
              <a:t>Analizira</a:t>
            </a:r>
            <a:r>
              <a:rPr lang="en-GB" sz="1000" i="1" dirty="0"/>
              <a:t> </a:t>
            </a:r>
            <a:r>
              <a:rPr lang="en-GB" sz="1000" i="1" dirty="0" err="1"/>
              <a:t>institucionalne</a:t>
            </a:r>
            <a:r>
              <a:rPr lang="en-GB" sz="1000" i="1" dirty="0"/>
              <a:t> </a:t>
            </a:r>
            <a:r>
              <a:rPr lang="en-GB" sz="1000" i="1" dirty="0" err="1"/>
              <a:t>politike</a:t>
            </a:r>
            <a:endParaRPr lang="en-GB" sz="1000" i="1" dirty="0"/>
          </a:p>
        </p:txBody>
      </p:sp>
      <p:sp>
        <p:nvSpPr>
          <p:cNvPr id="47" name="Rechteck 46">
            <a:extLst>
              <a:ext uri="{FF2B5EF4-FFF2-40B4-BE49-F238E27FC236}">
                <a16:creationId xmlns:a16="http://schemas.microsoft.com/office/drawing/2014/main" id="{1698C4D0-B305-0247-67E6-951EC7E4506E}"/>
              </a:ext>
            </a:extLst>
          </p:cNvPr>
          <p:cNvSpPr/>
          <p:nvPr/>
        </p:nvSpPr>
        <p:spPr>
          <a:xfrm>
            <a:off x="7501548" y="3882669"/>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err="1"/>
              <a:t>Analizira</a:t>
            </a:r>
            <a:r>
              <a:rPr lang="en-GB" sz="1000" i="1" dirty="0"/>
              <a:t> </a:t>
            </a:r>
            <a:r>
              <a:rPr lang="en-GB" sz="1000" i="1" dirty="0" err="1"/>
              <a:t>nastavni</a:t>
            </a:r>
            <a:r>
              <a:rPr lang="en-GB" sz="1000" i="1" dirty="0"/>
              <a:t> plan </a:t>
            </a:r>
            <a:r>
              <a:rPr lang="en-GB" sz="1000" i="1" dirty="0" err="1"/>
              <a:t>i</a:t>
            </a:r>
            <a:r>
              <a:rPr lang="en-GB" sz="1000" i="1" dirty="0"/>
              <a:t> program</a:t>
            </a:r>
          </a:p>
        </p:txBody>
      </p:sp>
      <p:sp>
        <p:nvSpPr>
          <p:cNvPr id="48" name="Rechteck 47">
            <a:extLst>
              <a:ext uri="{FF2B5EF4-FFF2-40B4-BE49-F238E27FC236}">
                <a16:creationId xmlns:a16="http://schemas.microsoft.com/office/drawing/2014/main" id="{2CE29EA9-4A8E-ED66-F0AF-3D1BE4AA07AE}"/>
              </a:ext>
            </a:extLst>
          </p:cNvPr>
          <p:cNvSpPr/>
          <p:nvPr/>
        </p:nvSpPr>
        <p:spPr>
          <a:xfrm>
            <a:off x="7495314" y="4636934"/>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err="1"/>
              <a:t>Analizira</a:t>
            </a:r>
            <a:r>
              <a:rPr lang="en-GB" sz="1000" i="1" dirty="0"/>
              <a:t> </a:t>
            </a:r>
            <a:r>
              <a:rPr lang="en-GB" sz="1000" i="1" dirty="0" err="1"/>
              <a:t>sustav</a:t>
            </a:r>
            <a:r>
              <a:rPr lang="en-GB" sz="1000" i="1" dirty="0"/>
              <a:t> </a:t>
            </a:r>
            <a:r>
              <a:rPr lang="en-GB" sz="1000" i="1" dirty="0" err="1"/>
              <a:t>podrške</a:t>
            </a:r>
            <a:r>
              <a:rPr lang="en-GB" sz="1000" i="1" dirty="0"/>
              <a:t> </a:t>
            </a:r>
            <a:r>
              <a:rPr lang="en-GB" sz="1000" i="1" dirty="0" err="1"/>
              <a:t>studentima</a:t>
            </a:r>
            <a:endParaRPr lang="en-GB" sz="1000" i="1" dirty="0"/>
          </a:p>
        </p:txBody>
      </p:sp>
      <p:sp>
        <p:nvSpPr>
          <p:cNvPr id="49" name="Rechteck 48">
            <a:extLst>
              <a:ext uri="{FF2B5EF4-FFF2-40B4-BE49-F238E27FC236}">
                <a16:creationId xmlns:a16="http://schemas.microsoft.com/office/drawing/2014/main" id="{257B0C04-F568-64CB-C13C-B900B49AFDAB}"/>
              </a:ext>
            </a:extLst>
          </p:cNvPr>
          <p:cNvSpPr/>
          <p:nvPr/>
        </p:nvSpPr>
        <p:spPr>
          <a:xfrm>
            <a:off x="7495314" y="5713444"/>
            <a:ext cx="1505697" cy="3458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pl-PL" sz="1000" i="1" dirty="0"/>
              <a:t>Analizira upitnik za povratne informacije</a:t>
            </a:r>
            <a:endParaRPr lang="en-GB" sz="1000" i="1" dirty="0"/>
          </a:p>
        </p:txBody>
      </p:sp>
      <p:sp>
        <p:nvSpPr>
          <p:cNvPr id="50" name="Rechteck 49">
            <a:extLst>
              <a:ext uri="{FF2B5EF4-FFF2-40B4-BE49-F238E27FC236}">
                <a16:creationId xmlns:a16="http://schemas.microsoft.com/office/drawing/2014/main" id="{5C27497E-2429-B321-DE4D-95B20A19539C}"/>
              </a:ext>
            </a:extLst>
          </p:cNvPr>
          <p:cNvSpPr/>
          <p:nvPr/>
        </p:nvSpPr>
        <p:spPr>
          <a:xfrm>
            <a:off x="7495314" y="5267648"/>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err="1"/>
              <a:t>Analizira</a:t>
            </a:r>
            <a:r>
              <a:rPr lang="en-GB" sz="1000" i="1" dirty="0"/>
              <a:t> </a:t>
            </a:r>
            <a:r>
              <a:rPr lang="en-GB" sz="1000" i="1" dirty="0" err="1"/>
              <a:t>sustav</a:t>
            </a:r>
            <a:r>
              <a:rPr lang="en-GB" sz="1000" i="1" dirty="0"/>
              <a:t> </a:t>
            </a:r>
            <a:r>
              <a:rPr lang="en-GB" sz="1000" i="1" dirty="0" err="1"/>
              <a:t>povratnih</a:t>
            </a:r>
            <a:r>
              <a:rPr lang="en-GB" sz="1000" i="1" dirty="0"/>
              <a:t> </a:t>
            </a:r>
            <a:r>
              <a:rPr lang="en-GB" sz="1000" i="1" dirty="0" err="1"/>
              <a:t>informacija</a:t>
            </a:r>
            <a:endParaRPr lang="en-GB" sz="1000" i="1" dirty="0"/>
          </a:p>
        </p:txBody>
      </p:sp>
      <p:sp>
        <p:nvSpPr>
          <p:cNvPr id="51" name="Rechteck 50">
            <a:extLst>
              <a:ext uri="{FF2B5EF4-FFF2-40B4-BE49-F238E27FC236}">
                <a16:creationId xmlns:a16="http://schemas.microsoft.com/office/drawing/2014/main" id="{F49540FB-0DAD-4C45-FB3C-E3865B4C82C6}"/>
              </a:ext>
            </a:extLst>
          </p:cNvPr>
          <p:cNvSpPr/>
          <p:nvPr/>
        </p:nvSpPr>
        <p:spPr>
          <a:xfrm>
            <a:off x="9079634"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povratne informacije na web stranici ustanove</a:t>
            </a:r>
            <a:endParaRPr lang="en-GB" sz="1000" i="1" dirty="0"/>
          </a:p>
        </p:txBody>
      </p:sp>
      <p:sp>
        <p:nvSpPr>
          <p:cNvPr id="52" name="Rechteck 51">
            <a:extLst>
              <a:ext uri="{FF2B5EF4-FFF2-40B4-BE49-F238E27FC236}">
                <a16:creationId xmlns:a16="http://schemas.microsoft.com/office/drawing/2014/main" id="{4FEB4AFE-FCC6-6A59-F7E2-F61552321FC3}"/>
              </a:ext>
            </a:extLst>
          </p:cNvPr>
          <p:cNvSpPr/>
          <p:nvPr/>
        </p:nvSpPr>
        <p:spPr>
          <a:xfrm>
            <a:off x="9079633"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povratne informacije na blogu Institucije</a:t>
            </a:r>
            <a:endParaRPr lang="en-GB" sz="1000" i="1" dirty="0"/>
          </a:p>
        </p:txBody>
      </p:sp>
      <p:sp>
        <p:nvSpPr>
          <p:cNvPr id="53" name="Rechteck 52">
            <a:extLst>
              <a:ext uri="{FF2B5EF4-FFF2-40B4-BE49-F238E27FC236}">
                <a16:creationId xmlns:a16="http://schemas.microsoft.com/office/drawing/2014/main" id="{30E3D792-4CF9-9139-DEA7-806B184C4325}"/>
              </a:ext>
            </a:extLst>
          </p:cNvPr>
          <p:cNvSpPr/>
          <p:nvPr/>
        </p:nvSpPr>
        <p:spPr>
          <a:xfrm>
            <a:off x="9079635" y="243522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povratne informacije o Glasniku ustanove</a:t>
            </a:r>
            <a:endParaRPr lang="en-GB" sz="1000" i="1" dirty="0"/>
          </a:p>
        </p:txBody>
      </p:sp>
      <p:sp>
        <p:nvSpPr>
          <p:cNvPr id="54" name="Rechteck 53">
            <a:extLst>
              <a:ext uri="{FF2B5EF4-FFF2-40B4-BE49-F238E27FC236}">
                <a16:creationId xmlns:a16="http://schemas.microsoft.com/office/drawing/2014/main" id="{4390F984-B76E-1DBA-9672-C9FAF03C0FFB}"/>
              </a:ext>
            </a:extLst>
          </p:cNvPr>
          <p:cNvSpPr/>
          <p:nvPr/>
        </p:nvSpPr>
        <p:spPr>
          <a:xfrm>
            <a:off x="9079635" y="2825145"/>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povratne informacije o institucionalnim politikama</a:t>
            </a:r>
            <a:endParaRPr lang="en-GB" sz="1000" i="1" dirty="0"/>
          </a:p>
        </p:txBody>
      </p:sp>
      <p:sp>
        <p:nvSpPr>
          <p:cNvPr id="55" name="Rechteck 54">
            <a:extLst>
              <a:ext uri="{FF2B5EF4-FFF2-40B4-BE49-F238E27FC236}">
                <a16:creationId xmlns:a16="http://schemas.microsoft.com/office/drawing/2014/main" id="{742FAF13-4473-DF83-76BB-5AE9488FC0CA}"/>
              </a:ext>
            </a:extLst>
          </p:cNvPr>
          <p:cNvSpPr/>
          <p:nvPr/>
        </p:nvSpPr>
        <p:spPr>
          <a:xfrm>
            <a:off x="9079635" y="3882670"/>
            <a:ext cx="1689562" cy="33494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povratne informacije o nastavnom planu i programu</a:t>
            </a:r>
            <a:endParaRPr lang="en-GB" sz="1000" i="1" dirty="0"/>
          </a:p>
        </p:txBody>
      </p:sp>
      <p:sp>
        <p:nvSpPr>
          <p:cNvPr id="56" name="Rechteck 55">
            <a:extLst>
              <a:ext uri="{FF2B5EF4-FFF2-40B4-BE49-F238E27FC236}">
                <a16:creationId xmlns:a16="http://schemas.microsoft.com/office/drawing/2014/main" id="{7C1E0731-7397-C9E9-7DF9-F8EAEF5C8FF0}"/>
              </a:ext>
            </a:extLst>
          </p:cNvPr>
          <p:cNvSpPr/>
          <p:nvPr/>
        </p:nvSpPr>
        <p:spPr>
          <a:xfrm>
            <a:off x="9079635" y="463389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povratne informacije o sustavu podrške studentima</a:t>
            </a:r>
            <a:endParaRPr lang="en-GB" sz="1000" i="1" dirty="0"/>
          </a:p>
        </p:txBody>
      </p:sp>
      <p:sp>
        <p:nvSpPr>
          <p:cNvPr id="57" name="Rechteck 56">
            <a:extLst>
              <a:ext uri="{FF2B5EF4-FFF2-40B4-BE49-F238E27FC236}">
                <a16:creationId xmlns:a16="http://schemas.microsoft.com/office/drawing/2014/main" id="{B8862775-6711-4F0F-C44B-D0AC7B01AAD8}"/>
              </a:ext>
            </a:extLst>
          </p:cNvPr>
          <p:cNvSpPr/>
          <p:nvPr/>
        </p:nvSpPr>
        <p:spPr>
          <a:xfrm>
            <a:off x="9079635" y="5728462"/>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Daje povratnu informaciju o povratnom upitniku</a:t>
            </a:r>
            <a:endParaRPr lang="en-GB" sz="1000" i="1" dirty="0"/>
          </a:p>
        </p:txBody>
      </p:sp>
      <p:sp>
        <p:nvSpPr>
          <p:cNvPr id="58" name="Rechteck 57">
            <a:extLst>
              <a:ext uri="{FF2B5EF4-FFF2-40B4-BE49-F238E27FC236}">
                <a16:creationId xmlns:a16="http://schemas.microsoft.com/office/drawing/2014/main" id="{104AA280-4E10-03FD-92B4-A2DFC5270CD1}"/>
              </a:ext>
            </a:extLst>
          </p:cNvPr>
          <p:cNvSpPr/>
          <p:nvPr/>
        </p:nvSpPr>
        <p:spPr>
          <a:xfrm>
            <a:off x="9079635" y="5267648"/>
            <a:ext cx="1689562" cy="42086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err="1"/>
              <a:t>Daje</a:t>
            </a:r>
            <a:r>
              <a:rPr lang="en-GB" sz="1000" i="1" dirty="0"/>
              <a:t> </a:t>
            </a:r>
            <a:r>
              <a:rPr lang="en-GB" sz="1000" i="1" dirty="0" err="1"/>
              <a:t>povratne</a:t>
            </a:r>
            <a:r>
              <a:rPr lang="en-GB" sz="1000" i="1" dirty="0"/>
              <a:t> </a:t>
            </a:r>
            <a:r>
              <a:rPr lang="en-GB" sz="1000" i="1" dirty="0" err="1"/>
              <a:t>informacije</a:t>
            </a:r>
            <a:r>
              <a:rPr lang="en-GB" sz="1000" i="1" dirty="0"/>
              <a:t> o </a:t>
            </a:r>
            <a:r>
              <a:rPr lang="en-GB" sz="1000" i="1" dirty="0" err="1"/>
              <a:t>sustavu</a:t>
            </a:r>
            <a:r>
              <a:rPr lang="en-GB" sz="1000" i="1" dirty="0"/>
              <a:t> </a:t>
            </a:r>
            <a:r>
              <a:rPr lang="en-GB" sz="1000" i="1" dirty="0" err="1"/>
              <a:t>povratnih</a:t>
            </a:r>
            <a:r>
              <a:rPr lang="en-GB" sz="1000" i="1" dirty="0"/>
              <a:t> </a:t>
            </a:r>
            <a:r>
              <a:rPr lang="en-GB" sz="1000" i="1" dirty="0" err="1"/>
              <a:t>informacija</a:t>
            </a:r>
            <a:endParaRPr lang="en-GB" sz="1000" i="1" dirty="0"/>
          </a:p>
        </p:txBody>
      </p:sp>
      <p:sp>
        <p:nvSpPr>
          <p:cNvPr id="60" name="Rechteck 59">
            <a:extLst>
              <a:ext uri="{FF2B5EF4-FFF2-40B4-BE49-F238E27FC236}">
                <a16:creationId xmlns:a16="http://schemas.microsoft.com/office/drawing/2014/main" id="{34E430E1-91B4-B8B1-C958-5A8A8F41D9C2}"/>
              </a:ext>
            </a:extLst>
          </p:cNvPr>
          <p:cNvSpPr/>
          <p:nvPr/>
        </p:nvSpPr>
        <p:spPr>
          <a:xfrm>
            <a:off x="7495313" y="1494810"/>
            <a:ext cx="1505698" cy="205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dirty="0"/>
              <a:t>Evaluator:</a:t>
            </a:r>
          </a:p>
        </p:txBody>
      </p:sp>
      <p:sp>
        <p:nvSpPr>
          <p:cNvPr id="61" name="Rechteck 60">
            <a:extLst>
              <a:ext uri="{FF2B5EF4-FFF2-40B4-BE49-F238E27FC236}">
                <a16:creationId xmlns:a16="http://schemas.microsoft.com/office/drawing/2014/main" id="{121A1EC3-4913-6976-CAFA-B2CC96F41B82}"/>
              </a:ext>
            </a:extLst>
          </p:cNvPr>
          <p:cNvSpPr/>
          <p:nvPr/>
        </p:nvSpPr>
        <p:spPr>
          <a:xfrm>
            <a:off x="9079633" y="1484419"/>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Evaluator:</a:t>
            </a:r>
          </a:p>
        </p:txBody>
      </p:sp>
    </p:spTree>
    <p:extLst>
      <p:ext uri="{BB962C8B-B14F-4D97-AF65-F5344CB8AC3E}">
        <p14:creationId xmlns:p14="http://schemas.microsoft.com/office/powerpoint/2010/main" val="2987297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718121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a:t>
            </a:r>
            <a:r>
              <a:rPr lang="en-GB" dirty="0" err="1"/>
              <a:t>Povratne</a:t>
            </a:r>
            <a:r>
              <a:rPr lang="en-GB" dirty="0"/>
              <a:t> </a:t>
            </a:r>
            <a:r>
              <a:rPr lang="en-GB" dirty="0" err="1"/>
              <a:t>informacije</a:t>
            </a:r>
            <a:r>
              <a:rPr lang="en-GB" dirty="0"/>
              <a:t> </a:t>
            </a:r>
            <a:r>
              <a:rPr lang="en-GB" dirty="0" err="1"/>
              <a:t>stručnjaka</a:t>
            </a:r>
            <a:br>
              <a:rPr lang="en-GB" dirty="0"/>
            </a:br>
            <a:r>
              <a:rPr lang="en-GB" dirty="0" err="1">
                <a:solidFill>
                  <a:schemeClr val="tx1">
                    <a:lumMod val="50000"/>
                    <a:lumOff val="50000"/>
                  </a:schemeClr>
                </a:solidFill>
              </a:rPr>
              <a:t>Primjer</a:t>
            </a:r>
            <a:r>
              <a:rPr lang="en-GB" dirty="0">
                <a:solidFill>
                  <a:schemeClr val="tx1">
                    <a:lumMod val="50000"/>
                    <a:lumOff val="50000"/>
                  </a:schemeClr>
                </a:solidFill>
              </a:rPr>
              <a:t>: </a:t>
            </a:r>
            <a:r>
              <a:rPr lang="en-GB" dirty="0" err="1">
                <a:solidFill>
                  <a:schemeClr val="tx1">
                    <a:lumMod val="50000"/>
                    <a:lumOff val="50000"/>
                  </a:schemeClr>
                </a:solidFill>
              </a:rPr>
              <a:t>Pogled</a:t>
            </a:r>
            <a:r>
              <a:rPr lang="en-GB" dirty="0">
                <a:solidFill>
                  <a:schemeClr val="tx1">
                    <a:lumMod val="50000"/>
                    <a:lumOff val="50000"/>
                  </a:schemeClr>
                </a:solidFill>
              </a:rPr>
              <a:t> </a:t>
            </a:r>
            <a:r>
              <a:rPr lang="en-GB" dirty="0" err="1">
                <a:solidFill>
                  <a:schemeClr val="tx1">
                    <a:lumMod val="50000"/>
                    <a:lumOff val="50000"/>
                  </a:schemeClr>
                </a:solidFill>
              </a:rPr>
              <a:t>korisnika</a:t>
            </a:r>
            <a:r>
              <a:rPr lang="en-GB" dirty="0">
                <a:solidFill>
                  <a:schemeClr val="tx1">
                    <a:lumMod val="50000"/>
                    <a:lumOff val="50000"/>
                  </a:schemeClr>
                </a:solidFill>
              </a:rPr>
              <a:t> (</a:t>
            </a:r>
            <a:r>
              <a:rPr lang="en-GB" dirty="0" err="1">
                <a:solidFill>
                  <a:schemeClr val="tx1">
                    <a:lumMod val="50000"/>
                    <a:lumOff val="50000"/>
                  </a:schemeClr>
                </a:solidFill>
              </a:rPr>
              <a:t>povratna</a:t>
            </a:r>
            <a:r>
              <a:rPr lang="en-GB" dirty="0">
                <a:solidFill>
                  <a:schemeClr val="tx1">
                    <a:lumMod val="50000"/>
                    <a:lumOff val="50000"/>
                  </a:schemeClr>
                </a:solidFill>
              </a:rPr>
              <a:t> </a:t>
            </a:r>
            <a:r>
              <a:rPr lang="en-GB" dirty="0" err="1">
                <a:solidFill>
                  <a:schemeClr val="tx1">
                    <a:lumMod val="50000"/>
                    <a:lumOff val="50000"/>
                  </a:schemeClr>
                </a:solidFill>
              </a:rPr>
              <a:t>informacija</a:t>
            </a:r>
            <a:r>
              <a:rPr lang="en-GB" dirty="0">
                <a:solidFill>
                  <a:schemeClr val="tx1">
                    <a:lumMod val="50000"/>
                    <a:lumOff val="50000"/>
                  </a:schemeClr>
                </a:solidFill>
              </a:rPr>
              <a:t> o </a:t>
            </a:r>
            <a:r>
              <a:rPr lang="en-GB" dirty="0" err="1">
                <a:solidFill>
                  <a:schemeClr val="tx1">
                    <a:lumMod val="50000"/>
                    <a:lumOff val="50000"/>
                  </a:schemeClr>
                </a:solidFill>
              </a:rPr>
              <a:t>svakoj</a:t>
            </a:r>
            <a:r>
              <a:rPr lang="en-GB" dirty="0">
                <a:solidFill>
                  <a:schemeClr val="tx1">
                    <a:lumMod val="50000"/>
                    <a:lumOff val="50000"/>
                  </a:schemeClr>
                </a:solidFill>
              </a:rPr>
              <a:t> </a:t>
            </a:r>
            <a:r>
              <a:rPr lang="en-GB" dirty="0" err="1">
                <a:solidFill>
                  <a:schemeClr val="tx1">
                    <a:lumMod val="50000"/>
                    <a:lumOff val="50000"/>
                  </a:schemeClr>
                </a:solidFill>
              </a:rPr>
              <a:t>stavci</a:t>
            </a:r>
            <a:r>
              <a:rPr lang="en-GB" dirty="0">
                <a:solidFill>
                  <a:schemeClr val="tx1">
                    <a:lumMod val="50000"/>
                    <a:lumOff val="50000"/>
                  </a:schemeClr>
                </a:solidFill>
              </a:rPr>
              <a:t>)</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2212609355"/>
              </p:ext>
            </p:extLst>
          </p:nvPr>
        </p:nvGraphicFramePr>
        <p:xfrm>
          <a:off x="484218" y="1111634"/>
          <a:ext cx="3433156" cy="5143116"/>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dirty="0" err="1"/>
                        <a:t>Samoprocjena</a:t>
                      </a:r>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612408396"/>
                  </a:ext>
                </a:extLst>
              </a:tr>
              <a:tr h="874299">
                <a:tc>
                  <a:txBody>
                    <a:bodyPr/>
                    <a:lstStyle/>
                    <a:p>
                      <a:r>
                        <a:rPr lang="pl-PL" sz="1000" dirty="0"/>
                        <a:t>Pitanje (18): Komunikacija s dionicima – Koje komunikacijske kanale i oblike komunikacije koristite za komunikaciju?</a:t>
                      </a:r>
                      <a:endParaRPr lang="en-GB" sz="1000" dirty="0"/>
                    </a:p>
                  </a:txBody>
                  <a:tcPr/>
                </a:tc>
                <a:tc>
                  <a:txBody>
                    <a:bodyPr/>
                    <a:lstStyle/>
                    <a:p>
                      <a:r>
                        <a:rPr lang="en-GB" sz="1000" dirty="0" err="1"/>
                        <a:t>Veza</a:t>
                      </a:r>
                      <a:r>
                        <a:rPr lang="en-GB" sz="1000" dirty="0"/>
                        <a:t> </a:t>
                      </a:r>
                      <a:r>
                        <a:rPr lang="en-GB" sz="1000" dirty="0" err="1"/>
                        <a:t>na</a:t>
                      </a:r>
                      <a:r>
                        <a:rPr lang="en-GB" sz="1000" dirty="0"/>
                        <a:t> (</a:t>
                      </a:r>
                      <a:r>
                        <a:rPr lang="en-GB" sz="1000" dirty="0" err="1"/>
                        <a:t>ako</a:t>
                      </a:r>
                      <a:r>
                        <a:rPr lang="en-GB" sz="1000" dirty="0"/>
                        <a:t> </a:t>
                      </a:r>
                      <a:r>
                        <a:rPr lang="en-GB" sz="1000" dirty="0" err="1"/>
                        <a:t>korisnik</a:t>
                      </a:r>
                      <a:r>
                        <a:rPr lang="en-GB" sz="1000" dirty="0"/>
                        <a:t> </a:t>
                      </a:r>
                      <a:r>
                        <a:rPr lang="en-GB" sz="1000" dirty="0" err="1"/>
                        <a:t>odabere</a:t>
                      </a:r>
                      <a:r>
                        <a:rPr lang="en-GB" sz="1000" dirty="0"/>
                        <a:t>)</a:t>
                      </a:r>
                    </a:p>
                    <a:p>
                      <a:r>
                        <a:rPr lang="en-GB" sz="1000" dirty="0"/>
                        <a:t>- Web </a:t>
                      </a:r>
                      <a:r>
                        <a:rPr lang="en-GB" sz="1000" dirty="0" err="1"/>
                        <a:t>stranica</a:t>
                      </a:r>
                      <a:r>
                        <a:rPr lang="en-GB" sz="1000" dirty="0"/>
                        <a:t> </a:t>
                      </a:r>
                      <a:r>
                        <a:rPr lang="en-GB" sz="1000" dirty="0" err="1"/>
                        <a:t>ustanove</a:t>
                      </a:r>
                      <a:endParaRPr lang="en-GB" sz="1000" dirty="0"/>
                    </a:p>
                    <a:p>
                      <a:r>
                        <a:rPr lang="en-GB" sz="1000" dirty="0"/>
                        <a:t>- Blog </a:t>
                      </a:r>
                      <a:r>
                        <a:rPr lang="en-GB" sz="1000" dirty="0" err="1"/>
                        <a:t>ustanove</a:t>
                      </a:r>
                      <a:endParaRPr lang="en-GB" sz="1000" dirty="0"/>
                    </a:p>
                    <a:p>
                      <a:r>
                        <a:rPr lang="en-GB" sz="1000" dirty="0"/>
                        <a:t>- </a:t>
                      </a:r>
                      <a:r>
                        <a:rPr lang="en-GB" sz="1000" dirty="0" err="1"/>
                        <a:t>Glasilo</a:t>
                      </a:r>
                      <a:r>
                        <a:rPr lang="en-GB" sz="1000" dirty="0"/>
                        <a:t> </a:t>
                      </a:r>
                      <a:r>
                        <a:rPr lang="en-GB" sz="1000" dirty="0" err="1"/>
                        <a:t>ustanove</a:t>
                      </a:r>
                      <a:endParaRPr lang="en-GB" sz="1000" dirty="0"/>
                    </a:p>
                    <a:p>
                      <a:r>
                        <a:rPr lang="en-GB" sz="1000" dirty="0"/>
                        <a:t>- </a:t>
                      </a:r>
                      <a:r>
                        <a:rPr lang="en-GB" sz="1000" dirty="0" err="1"/>
                        <a:t>itd</a:t>
                      </a:r>
                      <a:r>
                        <a:rPr lang="en-GB" sz="1000" dirty="0"/>
                        <a:t>.</a:t>
                      </a:r>
                    </a:p>
                  </a:txBody>
                  <a:tcPr/>
                </a:tc>
                <a:extLst>
                  <a:ext uri="{0D108BD9-81ED-4DB2-BD59-A6C34878D82A}">
                    <a16:rowId xmlns:a16="http://schemas.microsoft.com/office/drawing/2014/main" val="2169036598"/>
                  </a:ext>
                </a:extLst>
              </a:tr>
              <a:tr h="874299">
                <a:tc>
                  <a:txBody>
                    <a:bodyPr/>
                    <a:lstStyle/>
                    <a:p>
                      <a:r>
                        <a:rPr lang="en-GB" sz="1000" dirty="0" err="1"/>
                        <a:t>Pitanje</a:t>
                      </a:r>
                      <a:r>
                        <a:rPr lang="en-GB" sz="1000" dirty="0"/>
                        <a:t> (22): </a:t>
                      </a:r>
                      <a:r>
                        <a:rPr lang="en-GB" sz="1000" dirty="0" err="1"/>
                        <a:t>Koje</a:t>
                      </a:r>
                      <a:r>
                        <a:rPr lang="en-GB" sz="1000" dirty="0"/>
                        <a:t> </a:t>
                      </a:r>
                      <a:r>
                        <a:rPr lang="en-GB" sz="1000" dirty="0" err="1"/>
                        <a:t>su</a:t>
                      </a:r>
                      <a:r>
                        <a:rPr lang="en-GB" sz="1000" dirty="0"/>
                        <a:t> </a:t>
                      </a:r>
                      <a:r>
                        <a:rPr lang="en-GB" sz="1000" dirty="0" err="1"/>
                        <a:t>neovisne</a:t>
                      </a:r>
                      <a:r>
                        <a:rPr lang="en-GB" sz="1000" dirty="0"/>
                        <a:t> </a:t>
                      </a:r>
                      <a:r>
                        <a:rPr lang="en-GB" sz="1000" dirty="0" err="1"/>
                        <a:t>procjene</a:t>
                      </a:r>
                      <a:r>
                        <a:rPr lang="en-GB" sz="1000" dirty="0"/>
                        <a:t> </a:t>
                      </a:r>
                      <a:r>
                        <a:rPr lang="en-GB" sz="1000" dirty="0" err="1"/>
                        <a:t>kvalitete</a:t>
                      </a:r>
                      <a:r>
                        <a:rPr lang="en-GB" sz="1000" dirty="0"/>
                        <a:t> </a:t>
                      </a:r>
                      <a:r>
                        <a:rPr lang="en-GB" sz="1000" dirty="0" err="1"/>
                        <a:t>ugrađene</a:t>
                      </a:r>
                      <a:r>
                        <a:rPr lang="en-GB" sz="1000" dirty="0"/>
                        <a:t> u </a:t>
                      </a:r>
                      <a:r>
                        <a:rPr lang="en-GB" sz="1000" dirty="0" err="1"/>
                        <a:t>vašu</a:t>
                      </a:r>
                      <a:r>
                        <a:rPr lang="en-GB" sz="1000" dirty="0"/>
                        <a:t> </a:t>
                      </a:r>
                      <a:r>
                        <a:rPr lang="en-GB" sz="1000" dirty="0" err="1"/>
                        <a:t>ustanovu</a:t>
                      </a:r>
                      <a:r>
                        <a:rPr lang="en-GB" sz="1000" dirty="0"/>
                        <a:t>?</a:t>
                      </a:r>
                    </a:p>
                  </a:txBody>
                  <a:tcPr/>
                </a:tc>
                <a:tc>
                  <a:txBody>
                    <a:bodyPr/>
                    <a:lstStyle/>
                    <a:p>
                      <a:r>
                        <a:rPr lang="en-GB" sz="1000" dirty="0"/>
                        <a:t>(</a:t>
                      </a:r>
                      <a:r>
                        <a:rPr lang="en-GB" sz="1000" dirty="0" err="1"/>
                        <a:t>ako</a:t>
                      </a:r>
                      <a:r>
                        <a:rPr lang="en-GB" sz="1000" dirty="0"/>
                        <a:t> </a:t>
                      </a:r>
                      <a:r>
                        <a:rPr lang="en-GB" sz="1000" dirty="0" err="1"/>
                        <a:t>odabere</a:t>
                      </a:r>
                      <a:r>
                        <a:rPr lang="en-GB" sz="1000" dirty="0"/>
                        <a:t> </a:t>
                      </a:r>
                      <a:r>
                        <a:rPr lang="en-GB" sz="1000" dirty="0" err="1"/>
                        <a:t>korisnik</a:t>
                      </a:r>
                      <a:r>
                        <a:rPr lang="en-GB" sz="1000" dirty="0"/>
                        <a:t>)</a:t>
                      </a:r>
                    </a:p>
                    <a:p>
                      <a:r>
                        <a:rPr lang="en-GB" sz="1000" dirty="0"/>
                        <a:t>- </a:t>
                      </a:r>
                      <a:r>
                        <a:rPr lang="en-GB" sz="1000" dirty="0" err="1"/>
                        <a:t>institucionalne</a:t>
                      </a:r>
                      <a:r>
                        <a:rPr lang="en-GB" sz="1000" dirty="0"/>
                        <a:t> </a:t>
                      </a:r>
                      <a:r>
                        <a:rPr lang="en-GB" sz="1000" dirty="0" err="1"/>
                        <a:t>politike</a:t>
                      </a:r>
                      <a:endParaRPr lang="en-GB" sz="1000" dirty="0"/>
                    </a:p>
                    <a:p>
                      <a:r>
                        <a:rPr lang="en-GB" sz="1000" dirty="0"/>
                        <a:t>- </a:t>
                      </a:r>
                      <a:r>
                        <a:rPr lang="en-GB" sz="1000" dirty="0" err="1"/>
                        <a:t>itd</a:t>
                      </a:r>
                      <a:r>
                        <a:rPr lang="en-GB" sz="1000" dirty="0"/>
                        <a:t>.</a:t>
                      </a:r>
                    </a:p>
                  </a:txBody>
                  <a:tcPr/>
                </a:tc>
                <a:extLst>
                  <a:ext uri="{0D108BD9-81ED-4DB2-BD59-A6C34878D82A}">
                    <a16:rowId xmlns:a16="http://schemas.microsoft.com/office/drawing/2014/main" val="111872485"/>
                  </a:ext>
                </a:extLst>
              </a:tr>
              <a:tr h="874299">
                <a:tc>
                  <a:txBody>
                    <a:bodyPr/>
                    <a:lstStyle/>
                    <a:p>
                      <a:r>
                        <a:rPr lang="sv-SE" sz="1000" dirty="0"/>
                        <a:t>Pitanje (24): Koristi li vaša institucija dobro osmišljenu strukturu kurikuluma?</a:t>
                      </a:r>
                      <a:endParaRPr lang="en-GB" sz="1000" dirty="0"/>
                    </a:p>
                  </a:txBody>
                  <a:tcPr/>
                </a:tc>
                <a:tc>
                  <a:txBody>
                    <a:bodyPr/>
                    <a:lstStyle/>
                    <a:p>
                      <a:r>
                        <a:rPr lang="en-GB" sz="1000" dirty="0"/>
                        <a:t>(</a:t>
                      </a:r>
                      <a:r>
                        <a:rPr lang="en-GB" sz="1000" dirty="0" err="1"/>
                        <a:t>ako</a:t>
                      </a:r>
                      <a:r>
                        <a:rPr lang="en-GB" sz="1000" dirty="0"/>
                        <a:t> da)</a:t>
                      </a:r>
                    </a:p>
                    <a:p>
                      <a:r>
                        <a:rPr lang="en-GB" sz="1000" dirty="0"/>
                        <a:t>- </a:t>
                      </a:r>
                      <a:r>
                        <a:rPr lang="en-GB" sz="1000" dirty="0" err="1"/>
                        <a:t>Učitavanje</a:t>
                      </a:r>
                      <a:r>
                        <a:rPr lang="en-GB" sz="1000" dirty="0"/>
                        <a:t> </a:t>
                      </a:r>
                      <a:r>
                        <a:rPr lang="en-GB" sz="1000" dirty="0" err="1"/>
                        <a:t>nastavnog</a:t>
                      </a:r>
                      <a:r>
                        <a:rPr lang="en-GB" sz="1000" dirty="0"/>
                        <a:t> plana </a:t>
                      </a:r>
                      <a:r>
                        <a:rPr lang="en-GB" sz="1000" dirty="0" err="1"/>
                        <a:t>i</a:t>
                      </a:r>
                      <a:r>
                        <a:rPr lang="en-GB" sz="1000" dirty="0"/>
                        <a:t> </a:t>
                      </a:r>
                      <a:r>
                        <a:rPr lang="en-GB" sz="1000" dirty="0" err="1"/>
                        <a:t>programa</a:t>
                      </a:r>
                      <a:endParaRPr lang="en-GB" sz="1000" dirty="0"/>
                    </a:p>
                  </a:txBody>
                  <a:tcPr/>
                </a:tc>
                <a:extLst>
                  <a:ext uri="{0D108BD9-81ED-4DB2-BD59-A6C34878D82A}">
                    <a16:rowId xmlns:a16="http://schemas.microsoft.com/office/drawing/2014/main" val="1492136471"/>
                  </a:ext>
                </a:extLst>
              </a:tr>
              <a:tr h="874299">
                <a:tc>
                  <a:txBody>
                    <a:bodyPr/>
                    <a:lstStyle/>
                    <a:p>
                      <a:r>
                        <a:rPr lang="en-GB" sz="1000" dirty="0" err="1"/>
                        <a:t>Pitanje</a:t>
                      </a:r>
                      <a:r>
                        <a:rPr lang="en-GB" sz="1000" dirty="0"/>
                        <a:t> (25): Ima li </a:t>
                      </a:r>
                      <a:r>
                        <a:rPr lang="en-GB" sz="1000" dirty="0" err="1"/>
                        <a:t>vaša</a:t>
                      </a:r>
                      <a:r>
                        <a:rPr lang="en-GB" sz="1000" dirty="0"/>
                        <a:t> </a:t>
                      </a:r>
                      <a:r>
                        <a:rPr lang="en-GB" sz="1000" dirty="0" err="1"/>
                        <a:t>institucija</a:t>
                      </a:r>
                      <a:r>
                        <a:rPr lang="en-GB" sz="1000" dirty="0"/>
                        <a:t> “</a:t>
                      </a:r>
                      <a:r>
                        <a:rPr lang="en-GB" sz="1000" dirty="0" err="1"/>
                        <a:t>Sustav</a:t>
                      </a:r>
                      <a:r>
                        <a:rPr lang="en-GB" sz="1000" dirty="0"/>
                        <a:t> </a:t>
                      </a:r>
                      <a:r>
                        <a:rPr lang="en-GB" sz="1000" dirty="0" err="1"/>
                        <a:t>podrške</a:t>
                      </a:r>
                      <a:r>
                        <a:rPr lang="en-GB" sz="1000" dirty="0"/>
                        <a:t> </a:t>
                      </a:r>
                      <a:r>
                        <a:rPr lang="en-GB" sz="1000" dirty="0" err="1"/>
                        <a:t>studentima</a:t>
                      </a:r>
                      <a:r>
                        <a:rPr lang="en-GB" sz="1000" dirty="0"/>
                        <a:t>”?</a:t>
                      </a:r>
                    </a:p>
                  </a:txBody>
                  <a:tcPr/>
                </a:tc>
                <a:tc>
                  <a:txBody>
                    <a:bodyPr/>
                    <a:lstStyle/>
                    <a:p>
                      <a:r>
                        <a:rPr lang="en-GB" sz="1000" dirty="0"/>
                        <a:t>(</a:t>
                      </a:r>
                      <a:r>
                        <a:rPr lang="en-GB" sz="1000" dirty="0" err="1"/>
                        <a:t>ako</a:t>
                      </a:r>
                      <a:r>
                        <a:rPr lang="en-GB" sz="1000" dirty="0"/>
                        <a:t> da)</a:t>
                      </a:r>
                    </a:p>
                    <a:p>
                      <a:r>
                        <a:rPr lang="en-GB" sz="1000" dirty="0"/>
                        <a:t>- </a:t>
                      </a:r>
                      <a:r>
                        <a:rPr lang="en-GB" sz="1000" dirty="0" err="1"/>
                        <a:t>poveznica</a:t>
                      </a:r>
                      <a:r>
                        <a:rPr lang="en-GB" sz="1000" dirty="0"/>
                        <a:t> </a:t>
                      </a:r>
                      <a:r>
                        <a:rPr lang="en-GB" sz="1000" dirty="0" err="1"/>
                        <a:t>na</a:t>
                      </a:r>
                      <a:r>
                        <a:rPr lang="en-GB" sz="1000" dirty="0"/>
                        <a:t> </a:t>
                      </a:r>
                      <a:r>
                        <a:rPr lang="en-GB" sz="1000" dirty="0" err="1"/>
                        <a:t>sustav</a:t>
                      </a:r>
                      <a:r>
                        <a:rPr lang="en-GB" sz="1000" dirty="0"/>
                        <a:t> </a:t>
                      </a:r>
                      <a:r>
                        <a:rPr lang="en-GB" sz="1000" dirty="0" err="1"/>
                        <a:t>podrške</a:t>
                      </a:r>
                      <a:r>
                        <a:rPr lang="en-GB" sz="1000" dirty="0"/>
                        <a:t> </a:t>
                      </a:r>
                      <a:r>
                        <a:rPr lang="en-GB" sz="1000" dirty="0" err="1"/>
                        <a:t>studentima</a:t>
                      </a:r>
                      <a:endParaRPr lang="en-GB" sz="1000" dirty="0"/>
                    </a:p>
                  </a:txBody>
                  <a:tcPr/>
                </a:tc>
                <a:extLst>
                  <a:ext uri="{0D108BD9-81ED-4DB2-BD59-A6C34878D82A}">
                    <a16:rowId xmlns:a16="http://schemas.microsoft.com/office/drawing/2014/main" val="1508746938"/>
                  </a:ext>
                </a:extLst>
              </a:tr>
              <a:tr h="874299">
                <a:tc>
                  <a:txBody>
                    <a:bodyPr/>
                    <a:lstStyle/>
                    <a:p>
                      <a:r>
                        <a:rPr lang="it-IT" sz="1000" dirty="0" err="1"/>
                        <a:t>Pitanje</a:t>
                      </a:r>
                      <a:r>
                        <a:rPr lang="it-IT" sz="1000" dirty="0"/>
                        <a:t> (28): Ima li </a:t>
                      </a:r>
                      <a:r>
                        <a:rPr lang="it-IT" sz="1000" dirty="0" err="1"/>
                        <a:t>vaša</a:t>
                      </a:r>
                      <a:r>
                        <a:rPr lang="it-IT" sz="1000" dirty="0"/>
                        <a:t> </a:t>
                      </a:r>
                      <a:r>
                        <a:rPr lang="it-IT" sz="1000" dirty="0" err="1"/>
                        <a:t>ustanova</a:t>
                      </a:r>
                      <a:r>
                        <a:rPr lang="it-IT" sz="1000" dirty="0"/>
                        <a:t> </a:t>
                      </a:r>
                      <a:r>
                        <a:rPr lang="it-IT" sz="1000" dirty="0" err="1"/>
                        <a:t>sustav</a:t>
                      </a:r>
                      <a:r>
                        <a:rPr lang="it-IT" sz="1000" dirty="0"/>
                        <a:t> </a:t>
                      </a:r>
                      <a:r>
                        <a:rPr lang="it-IT" sz="1000" dirty="0" err="1"/>
                        <a:t>povratnih</a:t>
                      </a:r>
                      <a:r>
                        <a:rPr lang="it-IT" sz="1000" dirty="0"/>
                        <a:t> </a:t>
                      </a:r>
                      <a:r>
                        <a:rPr lang="it-IT" sz="1000" dirty="0" err="1"/>
                        <a:t>informacija</a:t>
                      </a:r>
                      <a:r>
                        <a:rPr lang="it-IT" sz="1000" dirty="0"/>
                        <a:t>?</a:t>
                      </a:r>
                      <a:endParaRPr lang="en-GB" sz="1000" dirty="0"/>
                    </a:p>
                  </a:txBody>
                  <a:tcPr/>
                </a:tc>
                <a:tc>
                  <a:txBody>
                    <a:bodyPr/>
                    <a:lstStyle/>
                    <a:p>
                      <a:r>
                        <a:rPr lang="en-GB" sz="1000" dirty="0"/>
                        <a:t>(</a:t>
                      </a:r>
                      <a:r>
                        <a:rPr lang="en-GB" sz="1000" dirty="0" err="1"/>
                        <a:t>ako</a:t>
                      </a:r>
                      <a:r>
                        <a:rPr lang="en-GB" sz="1000" dirty="0"/>
                        <a:t> da)</a:t>
                      </a:r>
                    </a:p>
                    <a:p>
                      <a:r>
                        <a:rPr lang="en-GB" sz="1000" dirty="0"/>
                        <a:t>- </a:t>
                      </a:r>
                      <a:r>
                        <a:rPr lang="en-GB" sz="1000" dirty="0" err="1"/>
                        <a:t>Učitavanje</a:t>
                      </a:r>
                      <a:r>
                        <a:rPr lang="en-GB" sz="1000" dirty="0"/>
                        <a:t> </a:t>
                      </a:r>
                      <a:r>
                        <a:rPr lang="en-GB" sz="1000" dirty="0" err="1"/>
                        <a:t>sustava</a:t>
                      </a:r>
                      <a:r>
                        <a:rPr lang="en-GB" sz="1000" dirty="0"/>
                        <a:t> </a:t>
                      </a:r>
                      <a:r>
                        <a:rPr lang="en-GB" sz="1000" dirty="0" err="1"/>
                        <a:t>povratnih</a:t>
                      </a:r>
                      <a:r>
                        <a:rPr lang="en-GB" sz="1000" dirty="0"/>
                        <a:t> </a:t>
                      </a:r>
                      <a:r>
                        <a:rPr lang="en-GB" sz="1000" dirty="0" err="1"/>
                        <a:t>informacija</a:t>
                      </a:r>
                      <a:endParaRPr lang="en-GB" sz="1000" dirty="0"/>
                    </a:p>
                    <a:p>
                      <a:r>
                        <a:rPr lang="en-GB" sz="1000" dirty="0"/>
                        <a:t>- </a:t>
                      </a:r>
                      <a:r>
                        <a:rPr lang="en-GB" sz="1000" dirty="0" err="1"/>
                        <a:t>Učitavanje</a:t>
                      </a:r>
                      <a:r>
                        <a:rPr lang="en-GB" sz="1000" dirty="0"/>
                        <a:t> </a:t>
                      </a:r>
                      <a:r>
                        <a:rPr lang="en-GB" sz="1000" dirty="0" err="1"/>
                        <a:t>upitnika</a:t>
                      </a:r>
                      <a:r>
                        <a:rPr lang="en-GB" sz="1000" dirty="0"/>
                        <a:t> za </a:t>
                      </a:r>
                      <a:r>
                        <a:rPr lang="en-GB" sz="1000" dirty="0" err="1"/>
                        <a:t>povratne</a:t>
                      </a:r>
                      <a:r>
                        <a:rPr lang="en-GB" sz="1000" dirty="0"/>
                        <a:t> </a:t>
                      </a:r>
                      <a:r>
                        <a:rPr lang="en-GB" sz="1000" dirty="0" err="1"/>
                        <a:t>informacije</a:t>
                      </a:r>
                      <a:r>
                        <a:rPr lang="en-GB" sz="1000" dirty="0"/>
                        <a:t> </a:t>
                      </a:r>
                      <a:r>
                        <a:rPr lang="en-GB" sz="1000" dirty="0" err="1"/>
                        <a:t>itd</a:t>
                      </a:r>
                      <a:r>
                        <a:rPr lang="en-GB" sz="1000" dirty="0"/>
                        <a:t>.</a:t>
                      </a:r>
                    </a:p>
                  </a:txBody>
                  <a:tcPr/>
                </a:tc>
                <a:extLst>
                  <a:ext uri="{0D108BD9-81ED-4DB2-BD59-A6C34878D82A}">
                    <a16:rowId xmlns:a16="http://schemas.microsoft.com/office/drawing/2014/main" val="70688242"/>
                  </a:ext>
                </a:extLst>
              </a:tr>
            </a:tbl>
          </a:graphicData>
        </a:graphic>
      </p:graphicFrame>
      <p:sp>
        <p:nvSpPr>
          <p:cNvPr id="51" name="Rechteck 50">
            <a:extLst>
              <a:ext uri="{FF2B5EF4-FFF2-40B4-BE49-F238E27FC236}">
                <a16:creationId xmlns:a16="http://schemas.microsoft.com/office/drawing/2014/main" id="{F49540FB-0DAD-4C45-FB3C-E3865B4C82C6}"/>
              </a:ext>
            </a:extLst>
          </p:cNvPr>
          <p:cNvSpPr/>
          <p:nvPr/>
        </p:nvSpPr>
        <p:spPr>
          <a:xfrm>
            <a:off x="5744151"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povratne informacije na web stranici ustanove</a:t>
            </a:r>
            <a:endParaRPr lang="en-GB" sz="1000" i="1" dirty="0"/>
          </a:p>
        </p:txBody>
      </p:sp>
      <p:sp>
        <p:nvSpPr>
          <p:cNvPr id="52" name="Rechteck 51">
            <a:extLst>
              <a:ext uri="{FF2B5EF4-FFF2-40B4-BE49-F238E27FC236}">
                <a16:creationId xmlns:a16="http://schemas.microsoft.com/office/drawing/2014/main" id="{4FEB4AFE-FCC6-6A59-F7E2-F61552321FC3}"/>
              </a:ext>
            </a:extLst>
          </p:cNvPr>
          <p:cNvSpPr/>
          <p:nvPr/>
        </p:nvSpPr>
        <p:spPr>
          <a:xfrm>
            <a:off x="5744150"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povratne informacije na blogu Ustanove</a:t>
            </a:r>
            <a:endParaRPr lang="en-GB" sz="1000" i="1" dirty="0"/>
          </a:p>
        </p:txBody>
      </p:sp>
      <p:sp>
        <p:nvSpPr>
          <p:cNvPr id="53" name="Rechteck 52">
            <a:extLst>
              <a:ext uri="{FF2B5EF4-FFF2-40B4-BE49-F238E27FC236}">
                <a16:creationId xmlns:a16="http://schemas.microsoft.com/office/drawing/2014/main" id="{30E3D792-4CF9-9139-DEA7-806B184C4325}"/>
              </a:ext>
            </a:extLst>
          </p:cNvPr>
          <p:cNvSpPr/>
          <p:nvPr/>
        </p:nvSpPr>
        <p:spPr>
          <a:xfrm>
            <a:off x="5744152" y="243522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povratne informacije o Glasniku ustanove</a:t>
            </a:r>
            <a:endParaRPr lang="en-GB" sz="1000" i="1" dirty="0"/>
          </a:p>
        </p:txBody>
      </p:sp>
      <p:sp>
        <p:nvSpPr>
          <p:cNvPr id="54" name="Rechteck 53">
            <a:extLst>
              <a:ext uri="{FF2B5EF4-FFF2-40B4-BE49-F238E27FC236}">
                <a16:creationId xmlns:a16="http://schemas.microsoft.com/office/drawing/2014/main" id="{4390F984-B76E-1DBA-9672-C9FAF03C0FFB}"/>
              </a:ext>
            </a:extLst>
          </p:cNvPr>
          <p:cNvSpPr/>
          <p:nvPr/>
        </p:nvSpPr>
        <p:spPr>
          <a:xfrm>
            <a:off x="5744152" y="2825145"/>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err="1"/>
              <a:t>povratne</a:t>
            </a:r>
            <a:r>
              <a:rPr lang="en-GB" sz="1000" i="1" dirty="0"/>
              <a:t> </a:t>
            </a:r>
            <a:r>
              <a:rPr lang="en-GB" sz="1000" i="1" dirty="0" err="1"/>
              <a:t>informacije</a:t>
            </a:r>
            <a:r>
              <a:rPr lang="en-GB" sz="1000" i="1" dirty="0"/>
              <a:t> o </a:t>
            </a:r>
            <a:r>
              <a:rPr lang="en-GB" sz="1000" i="1" dirty="0" err="1"/>
              <a:t>institucionalnim</a:t>
            </a:r>
            <a:r>
              <a:rPr lang="en-GB" sz="1000" i="1" dirty="0"/>
              <a:t> </a:t>
            </a:r>
            <a:r>
              <a:rPr lang="en-GB" sz="1000" i="1" dirty="0" err="1"/>
              <a:t>politikama</a:t>
            </a:r>
            <a:endParaRPr lang="en-GB" sz="1000" i="1" dirty="0"/>
          </a:p>
        </p:txBody>
      </p:sp>
      <p:sp>
        <p:nvSpPr>
          <p:cNvPr id="55" name="Rechteck 54">
            <a:extLst>
              <a:ext uri="{FF2B5EF4-FFF2-40B4-BE49-F238E27FC236}">
                <a16:creationId xmlns:a16="http://schemas.microsoft.com/office/drawing/2014/main" id="{742FAF13-4473-DF83-76BB-5AE9488FC0CA}"/>
              </a:ext>
            </a:extLst>
          </p:cNvPr>
          <p:cNvSpPr/>
          <p:nvPr/>
        </p:nvSpPr>
        <p:spPr>
          <a:xfrm>
            <a:off x="5744152" y="3839570"/>
            <a:ext cx="1689562" cy="37804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sz="1000" i="1" dirty="0"/>
              <a:t>povratne informacije o nastavnom planu i programu</a:t>
            </a:r>
            <a:endParaRPr lang="en-GB" sz="1000" i="1" dirty="0"/>
          </a:p>
        </p:txBody>
      </p:sp>
      <p:sp>
        <p:nvSpPr>
          <p:cNvPr id="56" name="Rechteck 55">
            <a:extLst>
              <a:ext uri="{FF2B5EF4-FFF2-40B4-BE49-F238E27FC236}">
                <a16:creationId xmlns:a16="http://schemas.microsoft.com/office/drawing/2014/main" id="{7C1E0731-7397-C9E9-7DF9-F8EAEF5C8FF0}"/>
              </a:ext>
            </a:extLst>
          </p:cNvPr>
          <p:cNvSpPr/>
          <p:nvPr/>
        </p:nvSpPr>
        <p:spPr>
          <a:xfrm>
            <a:off x="5744152" y="463389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err="1"/>
              <a:t>povratne</a:t>
            </a:r>
            <a:r>
              <a:rPr lang="en-GB" sz="1000" i="1" dirty="0"/>
              <a:t> </a:t>
            </a:r>
            <a:r>
              <a:rPr lang="en-GB" sz="1000" i="1" dirty="0" err="1"/>
              <a:t>informacije</a:t>
            </a:r>
            <a:r>
              <a:rPr lang="en-GB" sz="1000" i="1" dirty="0"/>
              <a:t> o </a:t>
            </a:r>
            <a:r>
              <a:rPr lang="en-GB" sz="1000" i="1" dirty="0" err="1"/>
              <a:t>sustavu</a:t>
            </a:r>
            <a:r>
              <a:rPr lang="en-GB" sz="1000" i="1" dirty="0"/>
              <a:t> </a:t>
            </a:r>
            <a:r>
              <a:rPr lang="en-GB" sz="1000" i="1" dirty="0" err="1"/>
              <a:t>podrške</a:t>
            </a:r>
            <a:r>
              <a:rPr lang="en-GB" sz="1000" i="1" dirty="0"/>
              <a:t> </a:t>
            </a:r>
            <a:r>
              <a:rPr lang="en-GB" sz="1000" i="1" dirty="0" err="1"/>
              <a:t>studentima</a:t>
            </a:r>
            <a:endParaRPr lang="en-GB" sz="1000" i="1" dirty="0"/>
          </a:p>
        </p:txBody>
      </p:sp>
      <p:sp>
        <p:nvSpPr>
          <p:cNvPr id="57" name="Rechteck 56">
            <a:extLst>
              <a:ext uri="{FF2B5EF4-FFF2-40B4-BE49-F238E27FC236}">
                <a16:creationId xmlns:a16="http://schemas.microsoft.com/office/drawing/2014/main" id="{B8862775-6711-4F0F-C44B-D0AC7B01AAD8}"/>
              </a:ext>
            </a:extLst>
          </p:cNvPr>
          <p:cNvSpPr/>
          <p:nvPr/>
        </p:nvSpPr>
        <p:spPr>
          <a:xfrm>
            <a:off x="5744152" y="5728462"/>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feedback </a:t>
            </a:r>
            <a:r>
              <a:rPr lang="en-GB" sz="1000" i="1" dirty="0" err="1"/>
              <a:t>upitnik</a:t>
            </a:r>
            <a:endParaRPr lang="en-GB" sz="1000" i="1" dirty="0"/>
          </a:p>
        </p:txBody>
      </p:sp>
      <p:sp>
        <p:nvSpPr>
          <p:cNvPr id="58" name="Rechteck 57">
            <a:extLst>
              <a:ext uri="{FF2B5EF4-FFF2-40B4-BE49-F238E27FC236}">
                <a16:creationId xmlns:a16="http://schemas.microsoft.com/office/drawing/2014/main" id="{104AA280-4E10-03FD-92B4-A2DFC5270CD1}"/>
              </a:ext>
            </a:extLst>
          </p:cNvPr>
          <p:cNvSpPr/>
          <p:nvPr/>
        </p:nvSpPr>
        <p:spPr>
          <a:xfrm>
            <a:off x="5744152" y="5267648"/>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err="1"/>
              <a:t>povratna</a:t>
            </a:r>
            <a:r>
              <a:rPr lang="en-GB" sz="1000" i="1" dirty="0"/>
              <a:t> </a:t>
            </a:r>
            <a:r>
              <a:rPr lang="en-GB" sz="1000" i="1" dirty="0" err="1"/>
              <a:t>informacija</a:t>
            </a:r>
            <a:r>
              <a:rPr lang="en-GB" sz="1000" i="1" dirty="0"/>
              <a:t> o </a:t>
            </a:r>
            <a:r>
              <a:rPr lang="en-GB" sz="1000" i="1" dirty="0" err="1"/>
              <a:t>povratnom</a:t>
            </a:r>
            <a:r>
              <a:rPr lang="en-GB" sz="1000" i="1" dirty="0"/>
              <a:t> </a:t>
            </a:r>
            <a:r>
              <a:rPr lang="en-GB" sz="1000" i="1" dirty="0" err="1"/>
              <a:t>sustavu</a:t>
            </a:r>
            <a:endParaRPr lang="en-GB" sz="1000" i="1" dirty="0"/>
          </a:p>
        </p:txBody>
      </p:sp>
      <p:sp>
        <p:nvSpPr>
          <p:cNvPr id="61" name="Rechteck 60">
            <a:extLst>
              <a:ext uri="{FF2B5EF4-FFF2-40B4-BE49-F238E27FC236}">
                <a16:creationId xmlns:a16="http://schemas.microsoft.com/office/drawing/2014/main" id="{121A1EC3-4913-6976-CAFA-B2CC96F41B82}"/>
              </a:ext>
            </a:extLst>
          </p:cNvPr>
          <p:cNvSpPr/>
          <p:nvPr/>
        </p:nvSpPr>
        <p:spPr>
          <a:xfrm>
            <a:off x="5744150" y="1405983"/>
            <a:ext cx="1689564"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err="1"/>
              <a:t>Povratne</a:t>
            </a:r>
            <a:r>
              <a:rPr lang="en-GB" sz="1000" dirty="0"/>
              <a:t> </a:t>
            </a:r>
            <a:r>
              <a:rPr lang="en-GB" sz="1000" dirty="0" err="1"/>
              <a:t>informacije</a:t>
            </a:r>
            <a:r>
              <a:rPr lang="en-GB" sz="1000" dirty="0"/>
              <a:t> </a:t>
            </a:r>
            <a:r>
              <a:rPr lang="en-GB" sz="1000" dirty="0" err="1"/>
              <a:t>ocjenjivača</a:t>
            </a:r>
            <a:r>
              <a:rPr lang="en-GB" sz="1000" dirty="0"/>
              <a:t>:</a:t>
            </a:r>
          </a:p>
        </p:txBody>
      </p:sp>
      <p:sp>
        <p:nvSpPr>
          <p:cNvPr id="18" name="Rechteck 17">
            <a:extLst>
              <a:ext uri="{FF2B5EF4-FFF2-40B4-BE49-F238E27FC236}">
                <a16:creationId xmlns:a16="http://schemas.microsoft.com/office/drawing/2014/main" id="{29FEE7D5-AF41-E4A7-9E72-0BABB6BFFA53}"/>
              </a:ext>
            </a:extLst>
          </p:cNvPr>
          <p:cNvSpPr/>
          <p:nvPr/>
        </p:nvSpPr>
        <p:spPr>
          <a:xfrm>
            <a:off x="8291947" y="3582741"/>
            <a:ext cx="3433156" cy="1104087"/>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Evaluator </a:t>
            </a:r>
            <a:r>
              <a:rPr lang="en-GB" i="1" dirty="0" err="1"/>
              <a:t>može</a:t>
            </a:r>
            <a:r>
              <a:rPr lang="en-GB" i="1" dirty="0"/>
              <a:t> </a:t>
            </a:r>
            <a:r>
              <a:rPr lang="en-GB" i="1" dirty="0" err="1"/>
              <a:t>poslati</a:t>
            </a:r>
            <a:r>
              <a:rPr lang="en-GB" i="1" dirty="0"/>
              <a:t> </a:t>
            </a:r>
            <a:r>
              <a:rPr lang="en-GB" i="1" dirty="0" err="1"/>
              <a:t>obavijest</a:t>
            </a:r>
            <a:r>
              <a:rPr lang="en-GB" i="1" dirty="0"/>
              <a:t> </a:t>
            </a:r>
            <a:r>
              <a:rPr lang="en-GB" i="1" dirty="0" err="1"/>
              <a:t>ako</a:t>
            </a:r>
            <a:r>
              <a:rPr lang="en-GB" i="1" dirty="0"/>
              <a:t> </a:t>
            </a:r>
            <a:r>
              <a:rPr lang="en-GB" i="1" dirty="0" err="1"/>
              <a:t>materijali</a:t>
            </a:r>
            <a:r>
              <a:rPr lang="en-GB" i="1" dirty="0"/>
              <a:t> </a:t>
            </a:r>
            <a:r>
              <a:rPr lang="en-GB" i="1" dirty="0" err="1"/>
              <a:t>nedostaju</a:t>
            </a:r>
            <a:endParaRPr lang="en-GB" i="1" dirty="0"/>
          </a:p>
        </p:txBody>
      </p:sp>
      <p:sp>
        <p:nvSpPr>
          <p:cNvPr id="19" name="Rechteck 18">
            <a:extLst>
              <a:ext uri="{FF2B5EF4-FFF2-40B4-BE49-F238E27FC236}">
                <a16:creationId xmlns:a16="http://schemas.microsoft.com/office/drawing/2014/main" id="{3E618C89-15EF-63B1-817C-A865C0EE1985}"/>
              </a:ext>
            </a:extLst>
          </p:cNvPr>
          <p:cNvSpPr/>
          <p:nvPr/>
        </p:nvSpPr>
        <p:spPr>
          <a:xfrm>
            <a:off x="8291947" y="4982820"/>
            <a:ext cx="3433156" cy="1104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err="1"/>
              <a:t>Cjelokupna</a:t>
            </a:r>
            <a:r>
              <a:rPr lang="en-GB" i="1" dirty="0"/>
              <a:t> </a:t>
            </a:r>
            <a:r>
              <a:rPr lang="en-GB" i="1" dirty="0" err="1"/>
              <a:t>povratna</a:t>
            </a:r>
            <a:r>
              <a:rPr lang="en-GB" i="1" dirty="0"/>
              <a:t> </a:t>
            </a:r>
            <a:r>
              <a:rPr lang="en-GB" i="1" dirty="0" err="1"/>
              <a:t>informacija</a:t>
            </a:r>
            <a:r>
              <a:rPr lang="en-GB" i="1" dirty="0"/>
              <a:t> </a:t>
            </a:r>
            <a:r>
              <a:rPr lang="en-GB" i="1" dirty="0" err="1"/>
              <a:t>ocjenjivača</a:t>
            </a:r>
            <a:r>
              <a:rPr lang="en-GB" i="1" dirty="0"/>
              <a:t> </a:t>
            </a:r>
            <a:r>
              <a:rPr lang="en-GB" i="1" dirty="0" err="1"/>
              <a:t>korisniku</a:t>
            </a:r>
            <a:endParaRPr lang="en-GB" i="1" dirty="0"/>
          </a:p>
          <a:p>
            <a:pPr algn="ctr"/>
            <a:r>
              <a:rPr lang="en-GB" i="1" dirty="0"/>
              <a:t>- </a:t>
            </a:r>
            <a:r>
              <a:rPr lang="en-GB" i="1" dirty="0" err="1"/>
              <a:t>pozitivni</a:t>
            </a:r>
            <a:r>
              <a:rPr lang="en-GB" i="1" dirty="0"/>
              <a:t> </a:t>
            </a:r>
            <a:r>
              <a:rPr lang="en-GB" i="1" dirty="0" err="1"/>
              <a:t>i</a:t>
            </a:r>
            <a:r>
              <a:rPr lang="en-GB" i="1" dirty="0"/>
              <a:t> </a:t>
            </a:r>
            <a:r>
              <a:rPr lang="en-GB" i="1" dirty="0" err="1"/>
              <a:t>negativni</a:t>
            </a:r>
            <a:r>
              <a:rPr lang="en-GB" i="1" dirty="0"/>
              <a:t> </a:t>
            </a:r>
            <a:r>
              <a:rPr lang="en-GB" i="1" dirty="0" err="1"/>
              <a:t>dojmovi</a:t>
            </a:r>
            <a:endParaRPr lang="en-GB" i="1" dirty="0"/>
          </a:p>
        </p:txBody>
      </p:sp>
      <p:sp>
        <p:nvSpPr>
          <p:cNvPr id="20" name="Pfeil: nach rechts 19">
            <a:extLst>
              <a:ext uri="{FF2B5EF4-FFF2-40B4-BE49-F238E27FC236}">
                <a16:creationId xmlns:a16="http://schemas.microsoft.com/office/drawing/2014/main" id="{47978E39-34E9-CD39-4DA2-6DCA01C86F60}"/>
              </a:ext>
            </a:extLst>
          </p:cNvPr>
          <p:cNvSpPr/>
          <p:nvPr/>
        </p:nvSpPr>
        <p:spPr>
          <a:xfrm>
            <a:off x="7599215" y="5355537"/>
            <a:ext cx="540328" cy="509155"/>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solidFill>
                <a:schemeClr val="tx1">
                  <a:lumMod val="50000"/>
                  <a:lumOff val="50000"/>
                </a:schemeClr>
              </a:solidFill>
            </a:endParaRPr>
          </a:p>
        </p:txBody>
      </p:sp>
      <p:sp>
        <p:nvSpPr>
          <p:cNvPr id="16" name="Rechteck 15">
            <a:extLst>
              <a:ext uri="{FF2B5EF4-FFF2-40B4-BE49-F238E27FC236}">
                <a16:creationId xmlns:a16="http://schemas.microsoft.com/office/drawing/2014/main" id="{AA719EEE-19C7-1E44-55E1-43B4771F18D0}"/>
              </a:ext>
            </a:extLst>
          </p:cNvPr>
          <p:cNvSpPr/>
          <p:nvPr/>
        </p:nvSpPr>
        <p:spPr>
          <a:xfrm>
            <a:off x="4069779" y="1783033"/>
            <a:ext cx="1603664" cy="2548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sz="1000" i="1" dirty="0"/>
              <a:t>Link na web stranicu ustanove</a:t>
            </a:r>
            <a:endParaRPr lang="en-GB" sz="1000" i="1" dirty="0"/>
          </a:p>
        </p:txBody>
      </p:sp>
      <p:sp>
        <p:nvSpPr>
          <p:cNvPr id="17" name="Rechteck 16">
            <a:extLst>
              <a:ext uri="{FF2B5EF4-FFF2-40B4-BE49-F238E27FC236}">
                <a16:creationId xmlns:a16="http://schemas.microsoft.com/office/drawing/2014/main" id="{7D84EAC0-C2C4-ED10-FD3A-55D064FD2794}"/>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a:t>
            </a:r>
            <a:r>
              <a:rPr lang="en-GB" sz="1000" i="1" dirty="0" err="1"/>
              <a:t>na</a:t>
            </a:r>
            <a:r>
              <a:rPr lang="en-GB" sz="1000" i="1" dirty="0"/>
              <a:t> blog </a:t>
            </a:r>
            <a:r>
              <a:rPr lang="en-GB" sz="1000" i="1" dirty="0" err="1"/>
              <a:t>Ustanove</a:t>
            </a:r>
            <a:endParaRPr lang="en-GB" sz="1000" i="1" dirty="0"/>
          </a:p>
        </p:txBody>
      </p:sp>
      <p:sp>
        <p:nvSpPr>
          <p:cNvPr id="21" name="Rechteck 20">
            <a:extLst>
              <a:ext uri="{FF2B5EF4-FFF2-40B4-BE49-F238E27FC236}">
                <a16:creationId xmlns:a16="http://schemas.microsoft.com/office/drawing/2014/main" id="{25C2D599-9BBD-C1D1-916E-2F37DF043B20}"/>
              </a:ext>
            </a:extLst>
          </p:cNvPr>
          <p:cNvSpPr/>
          <p:nvPr/>
        </p:nvSpPr>
        <p:spPr>
          <a:xfrm>
            <a:off x="4069779" y="2347603"/>
            <a:ext cx="1603664" cy="2939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Poveznica</a:t>
            </a:r>
            <a:r>
              <a:rPr lang="en-GB" sz="1000" i="1" dirty="0"/>
              <a:t> </a:t>
            </a:r>
            <a:r>
              <a:rPr lang="en-GB" sz="1000" i="1" dirty="0" err="1"/>
              <a:t>na</a:t>
            </a:r>
            <a:r>
              <a:rPr lang="en-GB" sz="1000" i="1" dirty="0"/>
              <a:t> </a:t>
            </a:r>
            <a:r>
              <a:rPr lang="en-GB" sz="1000" i="1" dirty="0" err="1"/>
              <a:t>bilten</a:t>
            </a:r>
            <a:r>
              <a:rPr lang="en-GB" sz="1000" i="1" dirty="0"/>
              <a:t> </a:t>
            </a:r>
            <a:r>
              <a:rPr lang="en-GB" sz="1000" i="1" dirty="0" err="1"/>
              <a:t>ustanove</a:t>
            </a:r>
            <a:endParaRPr lang="en-GB" sz="1000" i="1" dirty="0"/>
          </a:p>
        </p:txBody>
      </p:sp>
      <p:sp>
        <p:nvSpPr>
          <p:cNvPr id="22" name="Rechteck 21">
            <a:extLst>
              <a:ext uri="{FF2B5EF4-FFF2-40B4-BE49-F238E27FC236}">
                <a16:creationId xmlns:a16="http://schemas.microsoft.com/office/drawing/2014/main" id="{8B3DDAC8-2F6D-289E-FA38-C5EAEB784DAD}"/>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err="1"/>
              <a:t>Korisnik</a:t>
            </a:r>
            <a:r>
              <a:rPr lang="en-GB" sz="1000" dirty="0"/>
              <a:t> </a:t>
            </a:r>
            <a:r>
              <a:rPr lang="en-GB" sz="1000" dirty="0" err="1"/>
              <a:t>unosi</a:t>
            </a:r>
            <a:r>
              <a:rPr lang="en-GB" sz="1000" dirty="0"/>
              <a:t>:</a:t>
            </a:r>
          </a:p>
        </p:txBody>
      </p:sp>
      <p:sp>
        <p:nvSpPr>
          <p:cNvPr id="23" name="Rechteck 22">
            <a:extLst>
              <a:ext uri="{FF2B5EF4-FFF2-40B4-BE49-F238E27FC236}">
                <a16:creationId xmlns:a16="http://schemas.microsoft.com/office/drawing/2014/main" id="{81A0C1D6-CFA0-C521-7E2C-23C8D30661A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Prijenos</a:t>
            </a:r>
            <a:r>
              <a:rPr lang="en-GB" sz="1000" i="1" dirty="0"/>
              <a:t> </a:t>
            </a:r>
            <a:r>
              <a:rPr lang="en-GB" sz="1000" i="1" dirty="0" err="1"/>
              <a:t>institucionalnih</a:t>
            </a:r>
            <a:r>
              <a:rPr lang="en-GB" sz="1000" i="1" dirty="0"/>
              <a:t> </a:t>
            </a:r>
            <a:r>
              <a:rPr lang="en-GB" sz="1000" i="1" dirty="0" err="1"/>
              <a:t>politika</a:t>
            </a:r>
            <a:endParaRPr lang="en-GB" sz="1000" i="1" dirty="0"/>
          </a:p>
        </p:txBody>
      </p:sp>
      <p:sp>
        <p:nvSpPr>
          <p:cNvPr id="24" name="Rechteck 23">
            <a:extLst>
              <a:ext uri="{FF2B5EF4-FFF2-40B4-BE49-F238E27FC236}">
                <a16:creationId xmlns:a16="http://schemas.microsoft.com/office/drawing/2014/main" id="{9253DE29-AAC4-13F7-90FA-06102F35C8C2}"/>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Prijenos</a:t>
            </a:r>
            <a:r>
              <a:rPr lang="en-GB" sz="1000" i="1" dirty="0"/>
              <a:t> </a:t>
            </a:r>
            <a:r>
              <a:rPr lang="en-GB" sz="1000" i="1" dirty="0" err="1"/>
              <a:t>nastavnog</a:t>
            </a:r>
            <a:r>
              <a:rPr lang="en-GB" sz="1000" i="1" dirty="0"/>
              <a:t> plana </a:t>
            </a:r>
            <a:r>
              <a:rPr lang="en-GB" sz="1000" i="1" dirty="0" err="1"/>
              <a:t>i</a:t>
            </a:r>
            <a:r>
              <a:rPr lang="en-GB" sz="1000" i="1" dirty="0"/>
              <a:t> </a:t>
            </a:r>
            <a:r>
              <a:rPr lang="en-GB" sz="1000" i="1" dirty="0" err="1"/>
              <a:t>programa</a:t>
            </a:r>
            <a:endParaRPr lang="en-GB" sz="1000" i="1" dirty="0"/>
          </a:p>
        </p:txBody>
      </p:sp>
      <p:sp>
        <p:nvSpPr>
          <p:cNvPr id="25" name="Rechteck 24">
            <a:extLst>
              <a:ext uri="{FF2B5EF4-FFF2-40B4-BE49-F238E27FC236}">
                <a16:creationId xmlns:a16="http://schemas.microsoft.com/office/drawing/2014/main" id="{0F0419D3-7E59-96A8-D585-766E3FDBA2DD}"/>
              </a:ext>
            </a:extLst>
          </p:cNvPr>
          <p:cNvSpPr/>
          <p:nvPr/>
        </p:nvSpPr>
        <p:spPr>
          <a:xfrm>
            <a:off x="4106838" y="4636934"/>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1000" i="1" dirty="0"/>
              <a:t>Link na sustav podrške studentima</a:t>
            </a:r>
            <a:endParaRPr lang="en-GB" sz="1000" i="1" dirty="0"/>
          </a:p>
        </p:txBody>
      </p:sp>
      <p:sp>
        <p:nvSpPr>
          <p:cNvPr id="28" name="Rechteck 27">
            <a:extLst>
              <a:ext uri="{FF2B5EF4-FFF2-40B4-BE49-F238E27FC236}">
                <a16:creationId xmlns:a16="http://schemas.microsoft.com/office/drawing/2014/main" id="{AE3F9303-BB7E-4E37-2685-0A2A4B2A7009}"/>
              </a:ext>
            </a:extLst>
          </p:cNvPr>
          <p:cNvSpPr/>
          <p:nvPr/>
        </p:nvSpPr>
        <p:spPr>
          <a:xfrm>
            <a:off x="4106838" y="5292580"/>
            <a:ext cx="1566604" cy="34588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err="1"/>
              <a:t>Prijenos</a:t>
            </a:r>
            <a:r>
              <a:rPr lang="en-GB" sz="1000" i="1" dirty="0"/>
              <a:t> </a:t>
            </a:r>
            <a:r>
              <a:rPr lang="en-GB" sz="1000" i="1" dirty="0" err="1"/>
              <a:t>sustava</a:t>
            </a:r>
            <a:r>
              <a:rPr lang="en-GB" sz="1000" i="1" dirty="0"/>
              <a:t> </a:t>
            </a:r>
            <a:r>
              <a:rPr lang="en-GB" sz="1000" i="1" dirty="0" err="1"/>
              <a:t>povratnih</a:t>
            </a:r>
            <a:r>
              <a:rPr lang="en-GB" sz="1000" i="1" dirty="0"/>
              <a:t> </a:t>
            </a:r>
            <a:r>
              <a:rPr lang="en-GB" sz="1000" i="1" dirty="0" err="1"/>
              <a:t>informacija</a:t>
            </a:r>
            <a:endParaRPr lang="en-GB" sz="1000" i="1" dirty="0"/>
          </a:p>
        </p:txBody>
      </p:sp>
      <p:sp>
        <p:nvSpPr>
          <p:cNvPr id="34" name="Rechteck 33">
            <a:extLst>
              <a:ext uri="{FF2B5EF4-FFF2-40B4-BE49-F238E27FC236}">
                <a16:creationId xmlns:a16="http://schemas.microsoft.com/office/drawing/2014/main" id="{68B5DD0C-55BC-7E6C-303C-4897518DBB0B}"/>
              </a:ext>
            </a:extLst>
          </p:cNvPr>
          <p:cNvSpPr/>
          <p:nvPr/>
        </p:nvSpPr>
        <p:spPr>
          <a:xfrm>
            <a:off x="4106838" y="5664818"/>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sz="1000" i="1" dirty="0"/>
              <a:t>Prijenos upitnika za povratne informacije</a:t>
            </a:r>
            <a:endParaRPr lang="en-GB" sz="1000" i="1" dirty="0"/>
          </a:p>
        </p:txBody>
      </p:sp>
    </p:spTree>
    <p:extLst>
      <p:ext uri="{BB962C8B-B14F-4D97-AF65-F5344CB8AC3E}">
        <p14:creationId xmlns:p14="http://schemas.microsoft.com/office/powerpoint/2010/main" val="123423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785663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a:t>
            </a:r>
            <a:r>
              <a:rPr lang="en-GB" dirty="0" err="1"/>
              <a:t>Povratne</a:t>
            </a:r>
            <a:r>
              <a:rPr lang="en-GB" dirty="0"/>
              <a:t> </a:t>
            </a:r>
            <a:r>
              <a:rPr lang="en-GB" dirty="0" err="1"/>
              <a:t>informacije</a:t>
            </a:r>
            <a:r>
              <a:rPr lang="en-GB" dirty="0"/>
              <a:t> </a:t>
            </a:r>
            <a:r>
              <a:rPr lang="en-GB" dirty="0" err="1"/>
              <a:t>stručnjaka</a:t>
            </a:r>
            <a:br>
              <a:rPr lang="en-GB" dirty="0"/>
            </a:br>
            <a:r>
              <a:rPr lang="en-GB" dirty="0" err="1">
                <a:solidFill>
                  <a:schemeClr val="tx1">
                    <a:lumMod val="50000"/>
                    <a:lumOff val="50000"/>
                  </a:schemeClr>
                </a:solidFill>
              </a:rPr>
              <a:t>Primjer</a:t>
            </a:r>
            <a:r>
              <a:rPr lang="en-GB" dirty="0">
                <a:solidFill>
                  <a:schemeClr val="tx1">
                    <a:lumMod val="50000"/>
                    <a:lumOff val="50000"/>
                  </a:schemeClr>
                </a:solidFill>
              </a:rPr>
              <a:t>: </a:t>
            </a:r>
            <a:r>
              <a:rPr lang="en-GB" dirty="0" err="1">
                <a:solidFill>
                  <a:schemeClr val="tx1">
                    <a:lumMod val="50000"/>
                    <a:lumOff val="50000"/>
                  </a:schemeClr>
                </a:solidFill>
              </a:rPr>
              <a:t>Pogled</a:t>
            </a:r>
            <a:r>
              <a:rPr lang="en-GB" dirty="0">
                <a:solidFill>
                  <a:schemeClr val="tx1">
                    <a:lumMod val="50000"/>
                    <a:lumOff val="50000"/>
                  </a:schemeClr>
                </a:solidFill>
              </a:rPr>
              <a:t> </a:t>
            </a:r>
            <a:r>
              <a:rPr lang="en-GB" dirty="0" err="1">
                <a:solidFill>
                  <a:schemeClr val="tx1">
                    <a:lumMod val="50000"/>
                    <a:lumOff val="50000"/>
                  </a:schemeClr>
                </a:solidFill>
              </a:rPr>
              <a:t>korisnika</a:t>
            </a:r>
            <a:r>
              <a:rPr lang="en-GB" dirty="0">
                <a:solidFill>
                  <a:schemeClr val="tx1">
                    <a:lumMod val="50000"/>
                    <a:lumOff val="50000"/>
                  </a:schemeClr>
                </a:solidFill>
              </a:rPr>
              <a:t> (2. </a:t>
            </a:r>
            <a:r>
              <a:rPr lang="en-GB" dirty="0" err="1">
                <a:solidFill>
                  <a:schemeClr val="tx1">
                    <a:lumMod val="50000"/>
                    <a:lumOff val="50000"/>
                  </a:schemeClr>
                </a:solidFill>
              </a:rPr>
              <a:t>dio</a:t>
            </a:r>
            <a:r>
              <a:rPr lang="en-GB" dirty="0">
                <a:solidFill>
                  <a:schemeClr val="tx1">
                    <a:lumMod val="50000"/>
                    <a:lumOff val="50000"/>
                  </a:schemeClr>
                </a:solidFill>
              </a:rPr>
              <a:t>: </a:t>
            </a:r>
            <a:r>
              <a:rPr lang="en-GB" dirty="0" err="1">
                <a:solidFill>
                  <a:schemeClr val="tx1">
                    <a:lumMod val="50000"/>
                    <a:lumOff val="50000"/>
                  </a:schemeClr>
                </a:solidFill>
              </a:rPr>
              <a:t>sveukupne</a:t>
            </a:r>
            <a:r>
              <a:rPr lang="en-GB" dirty="0">
                <a:solidFill>
                  <a:schemeClr val="tx1">
                    <a:lumMod val="50000"/>
                    <a:lumOff val="50000"/>
                  </a:schemeClr>
                </a:solidFill>
              </a:rPr>
              <a:t> </a:t>
            </a:r>
            <a:r>
              <a:rPr lang="en-GB" dirty="0" err="1">
                <a:solidFill>
                  <a:schemeClr val="tx1">
                    <a:lumMod val="50000"/>
                    <a:lumOff val="50000"/>
                  </a:schemeClr>
                </a:solidFill>
              </a:rPr>
              <a:t>povratne</a:t>
            </a:r>
            <a:r>
              <a:rPr lang="en-GB" dirty="0">
                <a:solidFill>
                  <a:schemeClr val="tx1">
                    <a:lumMod val="50000"/>
                    <a:lumOff val="50000"/>
                  </a:schemeClr>
                </a:solidFill>
              </a:rPr>
              <a:t> </a:t>
            </a:r>
            <a:r>
              <a:rPr lang="en-GB" dirty="0" err="1">
                <a:solidFill>
                  <a:schemeClr val="tx1">
                    <a:lumMod val="50000"/>
                    <a:lumOff val="50000"/>
                  </a:schemeClr>
                </a:solidFill>
              </a:rPr>
              <a:t>informacije</a:t>
            </a:r>
            <a:r>
              <a:rPr lang="en-GB" dirty="0">
                <a:solidFill>
                  <a:schemeClr val="tx1">
                    <a:lumMod val="50000"/>
                    <a:lumOff val="50000"/>
                  </a:schemeClr>
                </a:solidFill>
              </a:rPr>
              <a:t>)</a:t>
            </a:r>
          </a:p>
        </p:txBody>
      </p:sp>
      <p:sp>
        <p:nvSpPr>
          <p:cNvPr id="11" name="Rechteck 10">
            <a:extLst>
              <a:ext uri="{FF2B5EF4-FFF2-40B4-BE49-F238E27FC236}">
                <a16:creationId xmlns:a16="http://schemas.microsoft.com/office/drawing/2014/main" id="{1E5DC09C-8B1C-7C3F-FDE6-3A10B163DA71}"/>
              </a:ext>
            </a:extLst>
          </p:cNvPr>
          <p:cNvSpPr/>
          <p:nvPr/>
        </p:nvSpPr>
        <p:spPr>
          <a:xfrm>
            <a:off x="1246909" y="1537855"/>
            <a:ext cx="6452755" cy="279515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Overall feedback of the evaluator to the user</a:t>
            </a:r>
          </a:p>
          <a:p>
            <a:pPr algn="ctr"/>
            <a:r>
              <a:rPr lang="en-GB" i="1" dirty="0"/>
              <a:t>- positive and negative impressions</a:t>
            </a:r>
          </a:p>
        </p:txBody>
      </p:sp>
    </p:spTree>
    <p:extLst>
      <p:ext uri="{BB962C8B-B14F-4D97-AF65-F5344CB8AC3E}">
        <p14:creationId xmlns:p14="http://schemas.microsoft.com/office/powerpoint/2010/main" val="42067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err="1"/>
              <a:t>Procjena</a:t>
            </a:r>
            <a:r>
              <a:rPr lang="en-GB" dirty="0"/>
              <a:t> </a:t>
            </a:r>
            <a:r>
              <a:rPr lang="en-GB" dirty="0" err="1"/>
              <a:t>materijala</a:t>
            </a:r>
            <a:endParaRPr lang="en-GB" dirty="0"/>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8148215"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08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843397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p:txBody>
          <a:bodyPr vert="horz"/>
          <a:lstStyle/>
          <a:p>
            <a:r>
              <a:rPr lang="en-GB" dirty="0"/>
              <a:t>1. </a:t>
            </a:r>
            <a:r>
              <a:rPr lang="en-GB" dirty="0" err="1"/>
              <a:t>Prijenos</a:t>
            </a:r>
            <a:r>
              <a:rPr lang="en-GB" dirty="0"/>
              <a:t> </a:t>
            </a:r>
            <a:r>
              <a:rPr lang="en-GB" dirty="0" err="1"/>
              <a:t>materijala</a:t>
            </a:r>
            <a:endParaRPr lang="en-GB" dirty="0"/>
          </a:p>
        </p:txBody>
      </p:sp>
      <p:sp>
        <p:nvSpPr>
          <p:cNvPr id="3" name="Inhaltsplatzhalter 2">
            <a:extLst>
              <a:ext uri="{FF2B5EF4-FFF2-40B4-BE49-F238E27FC236}">
                <a16:creationId xmlns:a16="http://schemas.microsoft.com/office/drawing/2014/main" id="{FAD0590F-B208-1626-2603-28CA016C7295}"/>
              </a:ext>
            </a:extLst>
          </p:cNvPr>
          <p:cNvSpPr>
            <a:spLocks noGrp="1"/>
          </p:cNvSpPr>
          <p:nvPr>
            <p:ph idx="1"/>
          </p:nvPr>
        </p:nvSpPr>
        <p:spPr/>
        <p:txBody>
          <a:bodyPr/>
          <a:lstStyle/>
          <a:p>
            <a:pPr>
              <a:buFont typeface="Arial" panose="020B0604020202020204" pitchFamily="34" charset="0"/>
              <a:buChar char="•"/>
            </a:pPr>
            <a:r>
              <a:rPr lang="en-GB" dirty="0"/>
              <a:t> </a:t>
            </a:r>
            <a:r>
              <a:rPr lang="en-GB" dirty="0" err="1"/>
              <a:t>Učitavanje</a:t>
            </a:r>
            <a:r>
              <a:rPr lang="en-GB" dirty="0"/>
              <a:t> </a:t>
            </a:r>
            <a:r>
              <a:rPr lang="en-GB" dirty="0" err="1"/>
              <a:t>materijala</a:t>
            </a:r>
            <a:r>
              <a:rPr lang="en-GB" dirty="0"/>
              <a:t> </a:t>
            </a:r>
            <a:r>
              <a:rPr lang="en-GB" dirty="0" err="1"/>
              <a:t>povezano</a:t>
            </a:r>
            <a:r>
              <a:rPr lang="en-GB" dirty="0"/>
              <a:t> je </a:t>
            </a:r>
            <a:r>
              <a:rPr lang="en-GB" dirty="0" err="1"/>
              <a:t>sa</a:t>
            </a:r>
            <a:r>
              <a:rPr lang="en-GB" dirty="0"/>
              <a:t> </a:t>
            </a:r>
            <a:r>
              <a:rPr lang="en-GB" dirty="0" err="1"/>
              <a:t>samoprocjenom</a:t>
            </a:r>
            <a:r>
              <a:rPr lang="en-GB" dirty="0"/>
              <a:t> alata.</a:t>
            </a:r>
          </a:p>
          <a:p>
            <a:pPr>
              <a:buFont typeface="Arial" panose="020B0604020202020204" pitchFamily="34" charset="0"/>
              <a:buChar char="•"/>
            </a:pPr>
            <a:r>
              <a:rPr lang="en-GB" dirty="0"/>
              <a:t> Od </a:t>
            </a:r>
            <a:r>
              <a:rPr lang="en-GB" dirty="0" err="1"/>
              <a:t>korisnika</a:t>
            </a:r>
            <a:r>
              <a:rPr lang="en-GB" dirty="0"/>
              <a:t> </a:t>
            </a:r>
            <a:r>
              <a:rPr lang="en-GB" dirty="0" err="1"/>
              <a:t>će</a:t>
            </a:r>
            <a:r>
              <a:rPr lang="en-GB" dirty="0"/>
              <a:t> se </a:t>
            </a:r>
            <a:r>
              <a:rPr lang="en-GB" dirty="0" err="1"/>
              <a:t>tražiti</a:t>
            </a:r>
            <a:r>
              <a:rPr lang="en-GB" dirty="0"/>
              <a:t> da </a:t>
            </a:r>
            <a:r>
              <a:rPr lang="en-GB" dirty="0" err="1"/>
              <a:t>učita</a:t>
            </a:r>
            <a:r>
              <a:rPr lang="en-GB" dirty="0"/>
              <a:t> </a:t>
            </a:r>
            <a:r>
              <a:rPr lang="en-GB" dirty="0" err="1"/>
              <a:t>materijale</a:t>
            </a:r>
            <a:r>
              <a:rPr lang="en-GB" dirty="0"/>
              <a:t> </a:t>
            </a:r>
            <a:r>
              <a:rPr lang="en-GB" dirty="0" err="1"/>
              <a:t>koje</a:t>
            </a:r>
            <a:r>
              <a:rPr lang="en-GB" dirty="0"/>
              <a:t> je </a:t>
            </a:r>
            <a:r>
              <a:rPr lang="en-GB" dirty="0" err="1"/>
              <a:t>korisnik</a:t>
            </a:r>
            <a:r>
              <a:rPr lang="en-GB" dirty="0"/>
              <a:t> </a:t>
            </a:r>
            <a:r>
              <a:rPr lang="en-GB" dirty="0" err="1"/>
              <a:t>prethodno</a:t>
            </a:r>
            <a:r>
              <a:rPr lang="en-GB" dirty="0"/>
              <a:t> unio.</a:t>
            </a:r>
          </a:p>
          <a:p>
            <a:pPr>
              <a:buFont typeface="Arial" panose="020B0604020202020204" pitchFamily="34" charset="0"/>
              <a:buChar char="•"/>
            </a:pPr>
            <a:r>
              <a:rPr lang="en-GB" dirty="0"/>
              <a:t> </a:t>
            </a:r>
            <a:r>
              <a:rPr lang="en-GB" dirty="0" err="1"/>
              <a:t>Učitane</a:t>
            </a:r>
            <a:r>
              <a:rPr lang="en-GB" dirty="0"/>
              <a:t> </a:t>
            </a:r>
            <a:r>
              <a:rPr lang="en-GB" dirty="0" err="1"/>
              <a:t>materijale</a:t>
            </a:r>
            <a:r>
              <a:rPr lang="en-GB" dirty="0"/>
              <a:t> </a:t>
            </a:r>
            <a:r>
              <a:rPr lang="en-GB" dirty="0" err="1"/>
              <a:t>zatim</a:t>
            </a:r>
            <a:r>
              <a:rPr lang="en-GB" dirty="0"/>
              <a:t> </a:t>
            </a:r>
            <a:r>
              <a:rPr lang="en-GB" dirty="0" err="1"/>
              <a:t>može</a:t>
            </a:r>
            <a:r>
              <a:rPr lang="en-GB" dirty="0"/>
              <a:t> </a:t>
            </a:r>
            <a:r>
              <a:rPr lang="en-GB" dirty="0" err="1"/>
              <a:t>pogledati</a:t>
            </a:r>
            <a:r>
              <a:rPr lang="en-GB" dirty="0"/>
              <a:t> </a:t>
            </a:r>
            <a:r>
              <a:rPr lang="en-GB" dirty="0" err="1"/>
              <a:t>ili</a:t>
            </a:r>
            <a:r>
              <a:rPr lang="en-GB" dirty="0"/>
              <a:t> </a:t>
            </a:r>
            <a:r>
              <a:rPr lang="en-GB" dirty="0" err="1"/>
              <a:t>preuzeti</a:t>
            </a:r>
            <a:r>
              <a:rPr lang="en-GB" dirty="0"/>
              <a:t> evaluator.</a:t>
            </a:r>
          </a:p>
        </p:txBody>
      </p:sp>
    </p:spTree>
    <p:extLst>
      <p:ext uri="{BB962C8B-B14F-4D97-AF65-F5344CB8AC3E}">
        <p14:creationId xmlns:p14="http://schemas.microsoft.com/office/powerpoint/2010/main" val="27277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2406170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623974079"/>
              </p:ext>
            </p:extLst>
          </p:nvPr>
        </p:nvGraphicFramePr>
        <p:xfrm>
          <a:off x="1097280" y="2192946"/>
          <a:ext cx="9127374" cy="3134555"/>
        </p:xfrm>
        <a:graphic>
          <a:graphicData uri="http://schemas.openxmlformats.org/drawingml/2006/table">
            <a:tbl>
              <a:tblPr firstRow="1" bandRow="1">
                <a:tableStyleId>{5C22544A-7EE6-4342-B048-85BDC9FD1C3A}</a:tableStyleId>
              </a:tblPr>
              <a:tblGrid>
                <a:gridCol w="4381281">
                  <a:extLst>
                    <a:ext uri="{9D8B030D-6E8A-4147-A177-3AD203B41FA5}">
                      <a16:colId xmlns:a16="http://schemas.microsoft.com/office/drawing/2014/main" val="378527794"/>
                    </a:ext>
                  </a:extLst>
                </a:gridCol>
                <a:gridCol w="637535">
                  <a:extLst>
                    <a:ext uri="{9D8B030D-6E8A-4147-A177-3AD203B41FA5}">
                      <a16:colId xmlns:a16="http://schemas.microsoft.com/office/drawing/2014/main" val="2589053697"/>
                    </a:ext>
                  </a:extLst>
                </a:gridCol>
                <a:gridCol w="4108558">
                  <a:extLst>
                    <a:ext uri="{9D8B030D-6E8A-4147-A177-3AD203B41FA5}">
                      <a16:colId xmlns:a16="http://schemas.microsoft.com/office/drawing/2014/main" val="55797610"/>
                    </a:ext>
                  </a:extLst>
                </a:gridCol>
              </a:tblGrid>
              <a:tr h="278183">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305755">
                <a:tc>
                  <a:txBody>
                    <a:bodyPr/>
                    <a:lstStyle/>
                    <a:p>
                      <a:r>
                        <a:rPr lang="en-GB" dirty="0" err="1"/>
                        <a:t>Pitanje</a:t>
                      </a:r>
                      <a:r>
                        <a:rPr lang="en-GB" dirty="0"/>
                        <a:t> (8): Ima li </a:t>
                      </a:r>
                      <a:r>
                        <a:rPr lang="en-GB" dirty="0" err="1"/>
                        <a:t>vaša</a:t>
                      </a:r>
                      <a:r>
                        <a:rPr lang="en-GB" dirty="0"/>
                        <a:t> </a:t>
                      </a:r>
                      <a:r>
                        <a:rPr lang="en-GB" dirty="0" err="1"/>
                        <a:t>ustanova</a:t>
                      </a:r>
                      <a:r>
                        <a:rPr lang="en-GB" dirty="0"/>
                        <a:t> </a:t>
                      </a:r>
                      <a:r>
                        <a:rPr lang="en-GB" dirty="0" err="1"/>
                        <a:t>sustav</a:t>
                      </a:r>
                      <a:r>
                        <a:rPr lang="en-GB" dirty="0"/>
                        <a:t> </a:t>
                      </a:r>
                      <a:r>
                        <a:rPr lang="en-GB" dirty="0" err="1"/>
                        <a:t>upravljanja</a:t>
                      </a:r>
                      <a:r>
                        <a:rPr lang="en-GB" dirty="0"/>
                        <a:t> </a:t>
                      </a:r>
                      <a:r>
                        <a:rPr lang="en-GB" dirty="0" err="1"/>
                        <a:t>kvalitetom</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Gumb</a:t>
                      </a:r>
                      <a:r>
                        <a:rPr lang="en-GB" dirty="0"/>
                        <a:t> za </a:t>
                      </a:r>
                      <a:r>
                        <a:rPr lang="en-GB" dirty="0" err="1"/>
                        <a:t>prijenos</a:t>
                      </a:r>
                      <a:r>
                        <a:rPr lang="en-GB" dirty="0"/>
                        <a:t> </a:t>
                      </a:r>
                      <a:r>
                        <a:rPr lang="en-GB" dirty="0" err="1"/>
                        <a:t>sustava</a:t>
                      </a:r>
                      <a:r>
                        <a:rPr lang="en-GB" dirty="0"/>
                        <a:t> </a:t>
                      </a:r>
                      <a:r>
                        <a:rPr lang="en-GB" dirty="0" err="1"/>
                        <a:t>upravljanja</a:t>
                      </a:r>
                      <a:r>
                        <a:rPr lang="en-GB" dirty="0"/>
                        <a:t> </a:t>
                      </a:r>
                      <a:r>
                        <a:rPr lang="en-GB" dirty="0" err="1"/>
                        <a:t>kvalitetom</a:t>
                      </a:r>
                      <a:endParaRPr lang="en-GB" dirty="0"/>
                    </a:p>
                    <a:p>
                      <a:endParaRPr lang="en-GB" dirty="0"/>
                    </a:p>
                    <a:p>
                      <a:r>
                        <a:rPr lang="en-GB" dirty="0" err="1"/>
                        <a:t>npr</a:t>
                      </a:r>
                      <a:r>
                        <a:rPr lang="en-GB" dirty="0"/>
                        <a:t>. </a:t>
                      </a:r>
                      <a:r>
                        <a:rPr lang="en-GB" dirty="0" err="1"/>
                        <a:t>korisnik</a:t>
                      </a:r>
                      <a:r>
                        <a:rPr lang="en-GB" dirty="0"/>
                        <a:t> </a:t>
                      </a:r>
                      <a:r>
                        <a:rPr lang="en-GB" dirty="0" err="1"/>
                        <a:t>može</a:t>
                      </a:r>
                      <a:r>
                        <a:rPr lang="en-GB" dirty="0"/>
                        <a:t> </a:t>
                      </a:r>
                      <a:r>
                        <a:rPr lang="en-GB" dirty="0" err="1"/>
                        <a:t>učitati</a:t>
                      </a:r>
                      <a:r>
                        <a:rPr lang="en-GB" dirty="0"/>
                        <a:t> </a:t>
                      </a:r>
                      <a:r>
                        <a:rPr lang="en-GB" dirty="0" err="1"/>
                        <a:t>svoj</a:t>
                      </a:r>
                      <a:r>
                        <a:rPr lang="en-GB" dirty="0"/>
                        <a:t> QM-</a:t>
                      </a:r>
                      <a:r>
                        <a:rPr lang="en-GB" dirty="0" err="1"/>
                        <a:t>dokument</a:t>
                      </a:r>
                      <a:endParaRPr lang="en-GB" dirty="0"/>
                    </a:p>
                  </a:txBody>
                  <a:tcPr/>
                </a:tc>
                <a:extLst>
                  <a:ext uri="{0D108BD9-81ED-4DB2-BD59-A6C34878D82A}">
                    <a16:rowId xmlns:a16="http://schemas.microsoft.com/office/drawing/2014/main" val="4224333432"/>
                  </a:ext>
                </a:extLst>
              </a:tr>
              <a:tr h="1305755">
                <a:tc>
                  <a:txBody>
                    <a:bodyPr/>
                    <a:lstStyle/>
                    <a:p>
                      <a:r>
                        <a:rPr lang="en-GB" dirty="0" err="1"/>
                        <a:t>Pitanje</a:t>
                      </a:r>
                      <a:r>
                        <a:rPr lang="en-GB" dirty="0"/>
                        <a:t> (8.2): Ima li </a:t>
                      </a:r>
                      <a:r>
                        <a:rPr lang="en-GB" dirty="0" err="1"/>
                        <a:t>vaša</a:t>
                      </a:r>
                      <a:r>
                        <a:rPr lang="en-GB" dirty="0"/>
                        <a:t> </a:t>
                      </a:r>
                      <a:r>
                        <a:rPr lang="en-GB" dirty="0" err="1"/>
                        <a:t>ustanova</a:t>
                      </a:r>
                      <a:r>
                        <a:rPr lang="en-GB" dirty="0"/>
                        <a:t> </a:t>
                      </a:r>
                      <a:r>
                        <a:rPr lang="en-GB" dirty="0" err="1"/>
                        <a:t>sustav</a:t>
                      </a:r>
                      <a:r>
                        <a:rPr lang="en-GB" dirty="0"/>
                        <a:t> </a:t>
                      </a:r>
                      <a:r>
                        <a:rPr lang="en-GB" dirty="0" err="1"/>
                        <a:t>upravljanja</a:t>
                      </a:r>
                      <a:r>
                        <a:rPr lang="en-GB" dirty="0"/>
                        <a:t> </a:t>
                      </a:r>
                      <a:r>
                        <a:rPr lang="en-GB" dirty="0" err="1"/>
                        <a:t>kvalitetom</a:t>
                      </a:r>
                      <a:r>
                        <a:rPr lang="en-GB" dirty="0"/>
                        <a:t> </a:t>
                      </a:r>
                      <a:r>
                        <a:rPr lang="en-GB" dirty="0" err="1"/>
                        <a:t>prema</a:t>
                      </a:r>
                      <a:r>
                        <a:rPr lang="en-GB" dirty="0"/>
                        <a:t> ISO </a:t>
                      </a:r>
                      <a:r>
                        <a:rPr lang="en-GB" dirty="0" err="1"/>
                        <a:t>normi</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Gumb</a:t>
                      </a:r>
                      <a:r>
                        <a:rPr lang="en-GB" dirty="0"/>
                        <a:t> za </a:t>
                      </a:r>
                      <a:r>
                        <a:rPr lang="en-GB" dirty="0" err="1"/>
                        <a:t>prijenos</a:t>
                      </a:r>
                      <a:r>
                        <a:rPr lang="en-GB" dirty="0"/>
                        <a:t> za ISO </a:t>
                      </a:r>
                      <a:r>
                        <a:rPr lang="en-GB" dirty="0" err="1"/>
                        <a:t>certifikat</a:t>
                      </a:r>
                      <a:endParaRPr lang="en-GB" dirty="0"/>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4619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266593603"/>
              </p:ext>
            </p:extLst>
          </p:nvPr>
        </p:nvGraphicFramePr>
        <p:xfrm>
          <a:off x="1097280" y="2081993"/>
          <a:ext cx="9174876" cy="2178280"/>
        </p:xfrm>
        <a:graphic>
          <a:graphicData uri="http://schemas.openxmlformats.org/drawingml/2006/table">
            <a:tbl>
              <a:tblPr firstRow="1" bandRow="1">
                <a:tableStyleId>{5C22544A-7EE6-4342-B048-85BDC9FD1C3A}</a:tableStyleId>
              </a:tblPr>
              <a:tblGrid>
                <a:gridCol w="4404083">
                  <a:extLst>
                    <a:ext uri="{9D8B030D-6E8A-4147-A177-3AD203B41FA5}">
                      <a16:colId xmlns:a16="http://schemas.microsoft.com/office/drawing/2014/main" val="378527794"/>
                    </a:ext>
                  </a:extLst>
                </a:gridCol>
                <a:gridCol w="640853">
                  <a:extLst>
                    <a:ext uri="{9D8B030D-6E8A-4147-A177-3AD203B41FA5}">
                      <a16:colId xmlns:a16="http://schemas.microsoft.com/office/drawing/2014/main" val="2589053697"/>
                    </a:ext>
                  </a:extLst>
                </a:gridCol>
                <a:gridCol w="4129940">
                  <a:extLst>
                    <a:ext uri="{9D8B030D-6E8A-4147-A177-3AD203B41FA5}">
                      <a16:colId xmlns:a16="http://schemas.microsoft.com/office/drawing/2014/main" val="55797610"/>
                    </a:ext>
                  </a:extLst>
                </a:gridCol>
              </a:tblGrid>
              <a:tr h="288472">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974203">
                <a:tc>
                  <a:txBody>
                    <a:bodyPr/>
                    <a:lstStyle/>
                    <a:p>
                      <a:r>
                        <a:rPr lang="en-GB" dirty="0" err="1"/>
                        <a:t>Pitanje</a:t>
                      </a:r>
                      <a:r>
                        <a:rPr lang="en-GB" dirty="0"/>
                        <a:t> (9): </a:t>
                      </a:r>
                      <a:r>
                        <a:rPr lang="en-GB" dirty="0" err="1"/>
                        <a:t>Hoće</a:t>
                      </a:r>
                      <a:r>
                        <a:rPr lang="en-GB" dirty="0"/>
                        <a:t> li se </a:t>
                      </a:r>
                      <a:r>
                        <a:rPr lang="en-GB" dirty="0" err="1"/>
                        <a:t>provjeravati</a:t>
                      </a:r>
                      <a:r>
                        <a:rPr lang="en-GB" dirty="0"/>
                        <a:t> </a:t>
                      </a:r>
                      <a:r>
                        <a:rPr lang="en-GB" dirty="0" err="1"/>
                        <a:t>prijave</a:t>
                      </a:r>
                      <a:r>
                        <a:rPr lang="en-GB" dirty="0"/>
                        <a:t> </a:t>
                      </a:r>
                      <a:r>
                        <a:rPr lang="en-GB" dirty="0" err="1"/>
                        <a:t>zaposlenika</a:t>
                      </a:r>
                      <a:r>
                        <a:rPr lang="en-GB" dirty="0"/>
                        <a: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pl-PL" dirty="0"/>
                        <a:t>Prijenos kontrolne liste za zaposlene</a:t>
                      </a:r>
                      <a:endParaRPr lang="en-GB" dirty="0"/>
                    </a:p>
                  </a:txBody>
                  <a:tcPr/>
                </a:tc>
                <a:extLst>
                  <a:ext uri="{0D108BD9-81ED-4DB2-BD59-A6C34878D82A}">
                    <a16:rowId xmlns:a16="http://schemas.microsoft.com/office/drawing/2014/main" val="4224333432"/>
                  </a:ext>
                </a:extLst>
              </a:tr>
              <a:tr h="838317">
                <a:tc>
                  <a:txBody>
                    <a:bodyPr/>
                    <a:lstStyle/>
                    <a:p>
                      <a:r>
                        <a:rPr lang="pl-PL" dirty="0"/>
                        <a:t>Pitanje (11): Dostupna metrika učinka za svaki posao?</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metrike</a:t>
                      </a:r>
                      <a:r>
                        <a:rPr lang="en-GB" dirty="0"/>
                        <a:t> </a:t>
                      </a:r>
                      <a:r>
                        <a:rPr lang="en-GB" dirty="0" err="1"/>
                        <a:t>učinka</a:t>
                      </a:r>
                      <a:r>
                        <a:rPr lang="en-GB" dirty="0"/>
                        <a:t> za </a:t>
                      </a:r>
                      <a:r>
                        <a:rPr lang="en-GB" dirty="0" err="1"/>
                        <a:t>svaki</a:t>
                      </a:r>
                      <a:r>
                        <a:rPr lang="en-GB" dirty="0"/>
                        <a:t> </a:t>
                      </a:r>
                      <a:r>
                        <a:rPr lang="en-GB" dirty="0" err="1"/>
                        <a:t>posao</a:t>
                      </a:r>
                      <a:endParaRPr lang="en-GB" dirty="0"/>
                    </a:p>
                  </a:txBody>
                  <a:tcPr/>
                </a:tc>
                <a:extLst>
                  <a:ext uri="{0D108BD9-81ED-4DB2-BD59-A6C34878D82A}">
                    <a16:rowId xmlns:a16="http://schemas.microsoft.com/office/drawing/2014/main" val="1919706264"/>
                  </a:ext>
                </a:extLst>
              </a:tr>
            </a:tbl>
          </a:graphicData>
        </a:graphic>
      </p:graphicFrame>
      <p:sp>
        <p:nvSpPr>
          <p:cNvPr id="7" name="Titel 1">
            <a:extLst>
              <a:ext uri="{FF2B5EF4-FFF2-40B4-BE49-F238E27FC236}">
                <a16:creationId xmlns:a16="http://schemas.microsoft.com/office/drawing/2014/main" id="{8C74D416-D209-817E-B221-472DBE9B5C94}"/>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19361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181020225"/>
              </p:ext>
            </p:extLst>
          </p:nvPr>
        </p:nvGraphicFramePr>
        <p:xfrm>
          <a:off x="1097280" y="2068023"/>
          <a:ext cx="9317380" cy="2721954"/>
        </p:xfrm>
        <a:graphic>
          <a:graphicData uri="http://schemas.openxmlformats.org/drawingml/2006/table">
            <a:tbl>
              <a:tblPr firstRow="1" bandRow="1">
                <a:tableStyleId>{5C22544A-7EE6-4342-B048-85BDC9FD1C3A}</a:tableStyleId>
              </a:tblPr>
              <a:tblGrid>
                <a:gridCol w="4472487">
                  <a:extLst>
                    <a:ext uri="{9D8B030D-6E8A-4147-A177-3AD203B41FA5}">
                      <a16:colId xmlns:a16="http://schemas.microsoft.com/office/drawing/2014/main" val="378527794"/>
                    </a:ext>
                  </a:extLst>
                </a:gridCol>
                <a:gridCol w="650807">
                  <a:extLst>
                    <a:ext uri="{9D8B030D-6E8A-4147-A177-3AD203B41FA5}">
                      <a16:colId xmlns:a16="http://schemas.microsoft.com/office/drawing/2014/main" val="2589053697"/>
                    </a:ext>
                  </a:extLst>
                </a:gridCol>
                <a:gridCol w="4194086">
                  <a:extLst>
                    <a:ext uri="{9D8B030D-6E8A-4147-A177-3AD203B41FA5}">
                      <a16:colId xmlns:a16="http://schemas.microsoft.com/office/drawing/2014/main" val="55797610"/>
                    </a:ext>
                  </a:extLst>
                </a:gridCol>
              </a:tblGrid>
              <a:tr h="332404">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1317103">
                <a:tc>
                  <a:txBody>
                    <a:bodyPr/>
                    <a:lstStyle/>
                    <a:p>
                      <a:r>
                        <a:rPr lang="it-IT" dirty="0" err="1"/>
                        <a:t>Pitanje</a:t>
                      </a:r>
                      <a:r>
                        <a:rPr lang="it-IT" dirty="0"/>
                        <a:t> (12): </a:t>
                      </a:r>
                      <a:r>
                        <a:rPr lang="it-IT" dirty="0" err="1"/>
                        <a:t>Kontinuirani</a:t>
                      </a:r>
                      <a:r>
                        <a:rPr lang="it-IT" dirty="0"/>
                        <a:t> </a:t>
                      </a:r>
                      <a:r>
                        <a:rPr lang="it-IT" dirty="0" err="1"/>
                        <a:t>treninzi</a:t>
                      </a:r>
                      <a:r>
                        <a:rPr lang="it-IT" dirty="0"/>
                        <a:t> i </a:t>
                      </a:r>
                      <a:r>
                        <a:rPr lang="it-IT" dirty="0" err="1"/>
                        <a:t>razvoj</a:t>
                      </a:r>
                      <a:r>
                        <a:rPr lang="it-IT" dirty="0"/>
                        <a:t> (</a:t>
                      </a:r>
                      <a:r>
                        <a:rPr lang="it-IT" dirty="0" err="1"/>
                        <a:t>kontinuirani</a:t>
                      </a:r>
                      <a:r>
                        <a:rPr lang="it-IT" dirty="0"/>
                        <a:t> </a:t>
                      </a:r>
                      <a:r>
                        <a:rPr lang="it-IT" dirty="0" err="1"/>
                        <a:t>treninzi</a:t>
                      </a:r>
                      <a:r>
                        <a:rPr lang="it-IT" dirty="0"/>
                        <a:t>)</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a:t>
                      </a:r>
                      <a:r>
                        <a:rPr lang="en-GB" dirty="0" err="1"/>
                        <a:t>pregleda</a:t>
                      </a:r>
                      <a:r>
                        <a:rPr lang="en-GB" dirty="0"/>
                        <a:t> </a:t>
                      </a:r>
                      <a:r>
                        <a:rPr lang="en-GB" dirty="0" err="1"/>
                        <a:t>kontinuiranih</a:t>
                      </a:r>
                      <a:r>
                        <a:rPr lang="en-GB" dirty="0"/>
                        <a:t> </a:t>
                      </a:r>
                      <a:r>
                        <a:rPr lang="en-GB" dirty="0" err="1"/>
                        <a:t>treninga</a:t>
                      </a:r>
                      <a:r>
                        <a:rPr lang="en-GB" dirty="0"/>
                        <a:t> </a:t>
                      </a:r>
                      <a:r>
                        <a:rPr lang="en-GB" dirty="0" err="1"/>
                        <a:t>i</a:t>
                      </a:r>
                      <a:r>
                        <a:rPr lang="en-GB" dirty="0"/>
                        <a:t> </a:t>
                      </a:r>
                      <a:r>
                        <a:rPr lang="en-GB" dirty="0" err="1"/>
                        <a:t>razvoja</a:t>
                      </a:r>
                      <a:r>
                        <a:rPr lang="en-GB" dirty="0"/>
                        <a:t> (</a:t>
                      </a:r>
                      <a:r>
                        <a:rPr lang="en-GB" dirty="0" err="1"/>
                        <a:t>tekući</a:t>
                      </a:r>
                      <a:r>
                        <a:rPr lang="en-GB" dirty="0"/>
                        <a:t> </a:t>
                      </a:r>
                      <a:r>
                        <a:rPr lang="en-GB" dirty="0" err="1"/>
                        <a:t>treninzi</a:t>
                      </a:r>
                      <a:r>
                        <a:rPr lang="en-GB" dirty="0"/>
                        <a:t>)</a:t>
                      </a:r>
                    </a:p>
                  </a:txBody>
                  <a:tcPr/>
                </a:tc>
                <a:extLst>
                  <a:ext uri="{0D108BD9-81ED-4DB2-BD59-A6C34878D82A}">
                    <a16:rowId xmlns:a16="http://schemas.microsoft.com/office/drawing/2014/main" val="4224333432"/>
                  </a:ext>
                </a:extLst>
              </a:tr>
              <a:tr h="1039091">
                <a:tc>
                  <a:txBody>
                    <a:bodyPr/>
                    <a:lstStyle/>
                    <a:p>
                      <a:r>
                        <a:rPr lang="en-GB" dirty="0" err="1"/>
                        <a:t>Pitanje</a:t>
                      </a:r>
                      <a:r>
                        <a:rPr lang="en-GB" dirty="0"/>
                        <a:t> (13): </a:t>
                      </a:r>
                      <a:r>
                        <a:rPr lang="en-GB" dirty="0" err="1"/>
                        <a:t>Redovite</a:t>
                      </a:r>
                      <a:r>
                        <a:rPr lang="en-GB" dirty="0"/>
                        <a:t> </a:t>
                      </a:r>
                      <a:r>
                        <a:rPr lang="en-GB" dirty="0" err="1"/>
                        <a:t>ocjene</a:t>
                      </a:r>
                      <a:r>
                        <a:rPr lang="en-GB" dirty="0"/>
                        <a:t> </a:t>
                      </a:r>
                      <a:r>
                        <a:rPr lang="en-GB" dirty="0" err="1"/>
                        <a:t>rada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pl-PL" dirty="0"/>
                        <a:t>Prijenos obrasca za procjenu učinka</a:t>
                      </a:r>
                      <a:endParaRPr lang="en-GB" dirty="0"/>
                    </a:p>
                  </a:txBody>
                  <a:tcPr/>
                </a:tc>
                <a:extLst>
                  <a:ext uri="{0D108BD9-81ED-4DB2-BD59-A6C34878D82A}">
                    <a16:rowId xmlns:a16="http://schemas.microsoft.com/office/drawing/2014/main" val="1919706264"/>
                  </a:ext>
                </a:extLst>
              </a:tr>
            </a:tbl>
          </a:graphicData>
        </a:graphic>
      </p:graphicFrame>
      <p:sp>
        <p:nvSpPr>
          <p:cNvPr id="7" name="Titel 1">
            <a:extLst>
              <a:ext uri="{FF2B5EF4-FFF2-40B4-BE49-F238E27FC236}">
                <a16:creationId xmlns:a16="http://schemas.microsoft.com/office/drawing/2014/main" id="{9BEBAB8A-A89F-B1BB-7761-A345088FBC22}"/>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7063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36907272"/>
              </p:ext>
            </p:extLst>
          </p:nvPr>
        </p:nvGraphicFramePr>
        <p:xfrm>
          <a:off x="1097280" y="2192946"/>
          <a:ext cx="9341130" cy="2867427"/>
        </p:xfrm>
        <a:graphic>
          <a:graphicData uri="http://schemas.openxmlformats.org/drawingml/2006/table">
            <a:tbl>
              <a:tblPr firstRow="1" bandRow="1">
                <a:tableStyleId>{5C22544A-7EE6-4342-B048-85BDC9FD1C3A}</a:tableStyleId>
              </a:tblPr>
              <a:tblGrid>
                <a:gridCol w="4483887">
                  <a:extLst>
                    <a:ext uri="{9D8B030D-6E8A-4147-A177-3AD203B41FA5}">
                      <a16:colId xmlns:a16="http://schemas.microsoft.com/office/drawing/2014/main" val="378527794"/>
                    </a:ext>
                  </a:extLst>
                </a:gridCol>
                <a:gridCol w="652466">
                  <a:extLst>
                    <a:ext uri="{9D8B030D-6E8A-4147-A177-3AD203B41FA5}">
                      <a16:colId xmlns:a16="http://schemas.microsoft.com/office/drawing/2014/main" val="2589053697"/>
                    </a:ext>
                  </a:extLst>
                </a:gridCol>
                <a:gridCol w="4204777">
                  <a:extLst>
                    <a:ext uri="{9D8B030D-6E8A-4147-A177-3AD203B41FA5}">
                      <a16:colId xmlns:a16="http://schemas.microsoft.com/office/drawing/2014/main" val="55797610"/>
                    </a:ext>
                  </a:extLst>
                </a:gridCol>
              </a:tblGrid>
              <a:tr h="379291">
                <a:tc>
                  <a:txBody>
                    <a:bodyPr/>
                    <a:lstStyle/>
                    <a:p>
                      <a:r>
                        <a:rPr lang="en-GB" dirty="0" err="1"/>
                        <a:t>Samoprocjena</a:t>
                      </a:r>
                      <a:endParaRPr lang="en-GB" dirty="0"/>
                    </a:p>
                  </a:txBody>
                  <a:tcPr/>
                </a:tc>
                <a:tc>
                  <a:txBody>
                    <a:bodyPr/>
                    <a:lstStyle/>
                    <a:p>
                      <a:endParaRPr lang="en-GB" dirty="0"/>
                    </a:p>
                  </a:txBody>
                  <a:tcPr/>
                </a:tc>
                <a:tc>
                  <a:txBody>
                    <a:bodyPr/>
                    <a:lstStyle/>
                    <a:p>
                      <a:r>
                        <a:rPr lang="en-GB" dirty="0" err="1"/>
                        <a:t>Prijenos</a:t>
                      </a:r>
                      <a:r>
                        <a:rPr lang="en-GB" dirty="0"/>
                        <a:t> </a:t>
                      </a:r>
                      <a:r>
                        <a:rPr lang="en-GB" dirty="0" err="1"/>
                        <a:t>materijala</a:t>
                      </a:r>
                      <a:endParaRPr lang="en-GB" dirty="0"/>
                    </a:p>
                  </a:txBody>
                  <a:tcPr/>
                </a:tc>
                <a:extLst>
                  <a:ext uri="{0D108BD9-81ED-4DB2-BD59-A6C34878D82A}">
                    <a16:rowId xmlns:a16="http://schemas.microsoft.com/office/drawing/2014/main" val="2745617718"/>
                  </a:ext>
                </a:extLst>
              </a:tr>
              <a:tr h="711290">
                <a:tc>
                  <a:txBody>
                    <a:bodyPr/>
                    <a:lstStyle/>
                    <a:p>
                      <a:r>
                        <a:rPr lang="pl-PL" dirty="0"/>
                        <a:t>Pitanje (14): Povratne informacije zaposlenika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err="1"/>
                        <a:t>Prijenos</a:t>
                      </a:r>
                      <a:r>
                        <a:rPr lang="en-GB" dirty="0"/>
                        <a:t> </a:t>
                      </a:r>
                      <a:r>
                        <a:rPr lang="en-GB" dirty="0" err="1"/>
                        <a:t>obrasca</a:t>
                      </a:r>
                      <a:r>
                        <a:rPr lang="en-GB" dirty="0"/>
                        <a:t> s </a:t>
                      </a:r>
                      <a:r>
                        <a:rPr lang="en-GB" dirty="0" err="1"/>
                        <a:t>povratnim</a:t>
                      </a:r>
                      <a:r>
                        <a:rPr lang="en-GB" dirty="0"/>
                        <a:t> </a:t>
                      </a:r>
                      <a:r>
                        <a:rPr lang="en-GB" dirty="0" err="1"/>
                        <a:t>informacijama</a:t>
                      </a:r>
                      <a:r>
                        <a:rPr lang="en-GB" dirty="0"/>
                        <a:t> </a:t>
                      </a:r>
                      <a:r>
                        <a:rPr lang="en-GB" dirty="0" err="1"/>
                        <a:t>zaposlenika</a:t>
                      </a:r>
                      <a:endParaRPr lang="en-GB" dirty="0"/>
                    </a:p>
                  </a:txBody>
                  <a:tcPr/>
                </a:tc>
                <a:extLst>
                  <a:ext uri="{0D108BD9-81ED-4DB2-BD59-A6C34878D82A}">
                    <a16:rowId xmlns:a16="http://schemas.microsoft.com/office/drawing/2014/main" val="4224333432"/>
                  </a:ext>
                </a:extLst>
              </a:tr>
              <a:tr h="924791">
                <a:tc>
                  <a:txBody>
                    <a:bodyPr/>
                    <a:lstStyle/>
                    <a:p>
                      <a:r>
                        <a:rPr lang="en-GB" dirty="0" err="1"/>
                        <a:t>Pitanje</a:t>
                      </a:r>
                      <a:r>
                        <a:rPr lang="en-GB" dirty="0"/>
                        <a:t> (15): </a:t>
                      </a:r>
                      <a:r>
                        <a:rPr lang="en-GB" dirty="0" err="1"/>
                        <a:t>Ocjenjivački</a:t>
                      </a:r>
                      <a:r>
                        <a:rPr lang="en-GB" dirty="0"/>
                        <a:t> </a:t>
                      </a:r>
                      <a:r>
                        <a:rPr lang="en-GB" dirty="0" err="1"/>
                        <a:t>razgovor</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Prijenos obrasca/strukture intervjua za ocjenjivanje</a:t>
                      </a:r>
                      <a:endParaRPr lang="en-GB" dirty="0"/>
                    </a:p>
                  </a:txBody>
                  <a:tcPr/>
                </a:tc>
                <a:extLst>
                  <a:ext uri="{0D108BD9-81ED-4DB2-BD59-A6C34878D82A}">
                    <a16:rowId xmlns:a16="http://schemas.microsoft.com/office/drawing/2014/main" val="1919706264"/>
                  </a:ext>
                </a:extLst>
              </a:tr>
              <a:tr h="852055">
                <a:tc>
                  <a:txBody>
                    <a:bodyPr/>
                    <a:lstStyle/>
                    <a:p>
                      <a:r>
                        <a:rPr lang="en-GB" dirty="0" err="1"/>
                        <a:t>Pitanje</a:t>
                      </a:r>
                      <a:r>
                        <a:rPr lang="en-GB" dirty="0"/>
                        <a:t> (17): </a:t>
                      </a:r>
                      <a:r>
                        <a:rPr lang="en-GB" dirty="0" err="1"/>
                        <a:t>Edukacija</a:t>
                      </a:r>
                      <a:r>
                        <a:rPr lang="en-GB" dirty="0"/>
                        <a:t> </a:t>
                      </a:r>
                      <a:r>
                        <a:rPr lang="en-GB" dirty="0" err="1"/>
                        <a:t>osoblja</a:t>
                      </a:r>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pt-BR" dirty="0"/>
                        <a:t>Prijenos </a:t>
                      </a:r>
                      <a:r>
                        <a:rPr lang="en-GB" dirty="0" err="1"/>
                        <a:t>pregleda</a:t>
                      </a:r>
                      <a:r>
                        <a:rPr lang="en-GB" dirty="0"/>
                        <a:t> </a:t>
                      </a:r>
                      <a:r>
                        <a:rPr lang="en-GB" dirty="0" err="1"/>
                        <a:t>svih</a:t>
                      </a:r>
                      <a:r>
                        <a:rPr lang="en-GB" dirty="0"/>
                        <a:t> </a:t>
                      </a:r>
                      <a:r>
                        <a:rPr lang="en-GB" dirty="0" err="1"/>
                        <a:t>vrsta</a:t>
                      </a:r>
                      <a:r>
                        <a:rPr lang="en-GB" dirty="0"/>
                        <a:t> </a:t>
                      </a:r>
                      <a:r>
                        <a:rPr lang="en-GB" dirty="0" err="1"/>
                        <a:t>ponude</a:t>
                      </a:r>
                      <a:r>
                        <a:rPr lang="en-GB" dirty="0"/>
                        <a:t> za </a:t>
                      </a:r>
                      <a:r>
                        <a:rPr lang="en-GB" dirty="0" err="1"/>
                        <a:t>obuku</a:t>
                      </a:r>
                      <a:r>
                        <a:rPr lang="en-GB" dirty="0"/>
                        <a:t> </a:t>
                      </a:r>
                      <a:r>
                        <a:rPr lang="en-GB" dirty="0" err="1"/>
                        <a:t>osoblja</a:t>
                      </a:r>
                      <a:endParaRPr lang="en-GB" dirty="0"/>
                    </a:p>
                  </a:txBody>
                  <a:tcPr/>
                </a:tc>
                <a:extLst>
                  <a:ext uri="{0D108BD9-81ED-4DB2-BD59-A6C34878D82A}">
                    <a16:rowId xmlns:a16="http://schemas.microsoft.com/office/drawing/2014/main" val="80884623"/>
                  </a:ext>
                </a:extLst>
              </a:tr>
            </a:tbl>
          </a:graphicData>
        </a:graphic>
      </p:graphicFrame>
      <p:sp>
        <p:nvSpPr>
          <p:cNvPr id="7" name="Titel 1">
            <a:extLst>
              <a:ext uri="{FF2B5EF4-FFF2-40B4-BE49-F238E27FC236}">
                <a16:creationId xmlns:a16="http://schemas.microsoft.com/office/drawing/2014/main" id="{7BF8915B-001C-29CE-96CC-3DD77D27753F}"/>
              </a:ext>
            </a:extLst>
          </p:cNvPr>
          <p:cNvSpPr>
            <a:spLocks noGrp="1"/>
          </p:cNvSpPr>
          <p:nvPr>
            <p:ph type="title"/>
          </p:nvPr>
        </p:nvSpPr>
        <p:spPr>
          <a:xfrm>
            <a:off x="1097280" y="286604"/>
            <a:ext cx="10058400" cy="1407114"/>
          </a:xfrm>
        </p:spPr>
        <p:txBody>
          <a:bodyPr vert="horz">
            <a:normAutofit fontScale="90000"/>
          </a:bodyPr>
          <a:lstStyle/>
          <a:p>
            <a:r>
              <a:rPr lang="en-GB" dirty="0"/>
              <a:t>1. </a:t>
            </a:r>
            <a:r>
              <a:rPr lang="en-GB" dirty="0" err="1"/>
              <a:t>Prijenos</a:t>
            </a:r>
            <a:r>
              <a:rPr lang="en-GB" dirty="0"/>
              <a:t> </a:t>
            </a:r>
            <a:r>
              <a:rPr lang="en-GB" dirty="0" err="1"/>
              <a:t>materijala</a:t>
            </a:r>
            <a:br>
              <a:rPr lang="en-GB" dirty="0"/>
            </a:br>
            <a:r>
              <a:rPr lang="en-GB" sz="4000" dirty="0">
                <a:solidFill>
                  <a:schemeClr val="tx1">
                    <a:lumMod val="50000"/>
                    <a:lumOff val="50000"/>
                  </a:schemeClr>
                </a:solidFill>
              </a:rPr>
              <a:t>III </a:t>
            </a:r>
            <a:r>
              <a:rPr lang="en-GB" sz="4000" dirty="0" err="1">
                <a:solidFill>
                  <a:schemeClr val="tx1">
                    <a:lumMod val="50000"/>
                    <a:lumOff val="50000"/>
                  </a:schemeClr>
                </a:solidFill>
              </a:rPr>
              <a:t>Akreditacija</a:t>
            </a:r>
            <a:r>
              <a:rPr lang="en-GB" sz="4000" dirty="0">
                <a:solidFill>
                  <a:schemeClr val="tx1">
                    <a:lumMod val="50000"/>
                    <a:lumOff val="50000"/>
                  </a:schemeClr>
                </a:solidFill>
              </a:rPr>
              <a:t> </a:t>
            </a:r>
            <a:r>
              <a:rPr lang="en-GB" sz="4000" dirty="0" err="1">
                <a:solidFill>
                  <a:schemeClr val="tx1">
                    <a:lumMod val="50000"/>
                    <a:lumOff val="50000"/>
                  </a:schemeClr>
                </a:solidFill>
              </a:rPr>
              <a:t>sustava</a:t>
            </a:r>
            <a:r>
              <a:rPr lang="en-GB" sz="4000" dirty="0">
                <a:solidFill>
                  <a:schemeClr val="tx1">
                    <a:lumMod val="50000"/>
                    <a:lumOff val="50000"/>
                  </a:schemeClr>
                </a:solidFill>
              </a:rPr>
              <a:t>/</a:t>
            </a:r>
            <a:r>
              <a:rPr lang="en-GB" sz="4000" dirty="0" err="1">
                <a:solidFill>
                  <a:schemeClr val="tx1">
                    <a:lumMod val="50000"/>
                    <a:lumOff val="50000"/>
                  </a:schemeClr>
                </a:solidFill>
              </a:rPr>
              <a:t>institucije</a:t>
            </a:r>
            <a:br>
              <a:rPr lang="en-GB" sz="4000" dirty="0">
                <a:solidFill>
                  <a:schemeClr val="tx1">
                    <a:lumMod val="50000"/>
                    <a:lumOff val="50000"/>
                  </a:schemeClr>
                </a:solidFill>
              </a:rPr>
            </a:br>
            <a:r>
              <a:rPr lang="en-GB" sz="4000" dirty="0">
                <a:solidFill>
                  <a:schemeClr val="tx1">
                    <a:lumMod val="50000"/>
                    <a:lumOff val="50000"/>
                  </a:schemeClr>
                </a:solidFill>
              </a:rPr>
              <a:t>III.I </a:t>
            </a:r>
            <a:r>
              <a:rPr lang="en-GB" sz="4000" dirty="0" err="1">
                <a:solidFill>
                  <a:schemeClr val="tx1">
                    <a:lumMod val="50000"/>
                    <a:lumOff val="50000"/>
                  </a:schemeClr>
                </a:solidFill>
              </a:rPr>
              <a:t>Formalni</a:t>
            </a:r>
            <a:r>
              <a:rPr lang="en-GB" sz="4000" dirty="0">
                <a:solidFill>
                  <a:schemeClr val="tx1">
                    <a:lumMod val="50000"/>
                    <a:lumOff val="50000"/>
                  </a:schemeClr>
                </a:solidFill>
              </a:rPr>
              <a:t> </a:t>
            </a:r>
            <a:r>
              <a:rPr lang="en-GB" sz="4000" dirty="0" err="1">
                <a:solidFill>
                  <a:schemeClr val="tx1">
                    <a:lumMod val="50000"/>
                    <a:lumOff val="50000"/>
                  </a:schemeClr>
                </a:solidFill>
              </a:rPr>
              <a:t>kriteriji</a:t>
            </a:r>
            <a:endParaRPr lang="en-GB" dirty="0">
              <a:solidFill>
                <a:schemeClr val="tx1">
                  <a:lumMod val="50000"/>
                  <a:lumOff val="50000"/>
                </a:schemeClr>
              </a:solidFill>
            </a:endParaRPr>
          </a:p>
        </p:txBody>
      </p:sp>
    </p:spTree>
    <p:extLst>
      <p:ext uri="{BB962C8B-B14F-4D97-AF65-F5344CB8AC3E}">
        <p14:creationId xmlns:p14="http://schemas.microsoft.com/office/powerpoint/2010/main" val="40988233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3028</Words>
  <Application>Microsoft Office PowerPoint</Application>
  <PresentationFormat>Breitbild</PresentationFormat>
  <Paragraphs>537</Paragraphs>
  <Slides>36</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Calibri</vt:lpstr>
      <vt:lpstr>Calibri Light</vt:lpstr>
      <vt:lpstr>Wingdings</vt:lpstr>
      <vt:lpstr>Wingdings 3</vt:lpstr>
      <vt:lpstr>Rückblick</vt:lpstr>
      <vt:lpstr>think-cell Folie</vt:lpstr>
      <vt:lpstr>EU-CERT: Europski certifikati i akreditacija za europske projekte</vt:lpstr>
      <vt:lpstr>Procjena materijala</vt:lpstr>
      <vt:lpstr>Procjena materijala</vt:lpstr>
      <vt:lpstr>Procjena materijala</vt:lpstr>
      <vt:lpstr>1. Prijenos materijala</vt:lpstr>
      <vt:lpstr>1. Prijenos materijala III Akreditacija sustava/institucije III.I Formalni kriteriji</vt:lpstr>
      <vt:lpstr>1. Prijenos materijala III Akreditacija sustava/institucije III.I Formalni kriteriji</vt:lpstr>
      <vt:lpstr>1. Prijenos materijala III Akreditacija sustava/institucije III.I Formalni kriteriji</vt:lpstr>
      <vt:lpstr>1. Prijenos materijala III Akreditacija sustava/institucije III.I Formalni kriteriji</vt:lpstr>
      <vt:lpstr>1. Prijenos materijala III Akreditacija sustava/institucije III.I Formalni kriteriji</vt:lpstr>
      <vt:lpstr>1. Prijenos materijala III Akreditacija sustava/institucije III.I Formalni kriteriji</vt:lpstr>
      <vt:lpstr>1. Prijenos materijala III Akreditacija sustava/institucije III.II Kriteriji koji se odnose na predmet/sadržaj</vt:lpstr>
      <vt:lpstr>1. Prijenos materijala III Akreditacija sustava/institucije III.II Kriteriji koji se odnose na predmet/sadržaj</vt:lpstr>
      <vt:lpstr>1. Prijenos materijala III Akreditacija sustava/institucije III.II Kriteriji koji se odnose na predmet/sadržaj</vt:lpstr>
      <vt:lpstr>1. Prijenos materijala IV Proizvod, materijal, OER i akreditacija tečaja IV.I Formalni kriteriji</vt:lpstr>
      <vt:lpstr>1. Prijenos materijala IV Proizvod, materijal, OER i akreditacija tečaja IV.I Formalni kriteriji</vt:lpstr>
      <vt:lpstr>1. Prijenos materijala IV Proizvod, materijal, OER i akreditacija tečaja IV.I Formalni kriteriji</vt:lpstr>
      <vt:lpstr>1. Prijenos materijala IV Proizvod, materijal, OER i akreditacija tečaja IV.I Formalni kriteriji</vt:lpstr>
      <vt:lpstr>1. Prijenos materijala IV Proizvod, materijal, OER i akreditacija tečaja IV.I Formalni kriteriji</vt:lpstr>
      <vt:lpstr>1. Prijenos materijala IV Proizvod, materijal, OER i akreditacija tečaja IV.I Formalni kriteriji</vt:lpstr>
      <vt:lpstr>1. Prijenos materijala IV Proizvod, materijal, OER i akreditacija tečaja IV.II Kriteriji koji se odnose na predmet/sadržaj</vt:lpstr>
      <vt:lpstr>1. Prijenos materijala IV Proizvod, materijal, OER i akreditacija tečaja IV.II Kriteriji koji se odnose na predmet/sadržaj</vt:lpstr>
      <vt:lpstr>1. Prijenos materijala IV Proizvod, materijal, OER i akreditacija tečaja IV.II Kriteriji koji se odnose na predmet/sadržaj</vt:lpstr>
      <vt:lpstr>1. Prijenos materijala IV Proizvod, materijal, OER i akreditacija tečaja IV.II Kriteriji koji se odnose na predmet/sadržaj</vt:lpstr>
      <vt:lpstr>1. Prijenos materijala Primjer</vt:lpstr>
      <vt:lpstr>1. Prijenos materijala Primjer</vt:lpstr>
      <vt:lpstr>Procjena materijala</vt:lpstr>
      <vt:lpstr>2. Stručni zadatak Primjer</vt:lpstr>
      <vt:lpstr>2. Stručni zadatak Primjer</vt:lpstr>
      <vt:lpstr>Stručna analiza</vt:lpstr>
      <vt:lpstr>3. Stručna analiza Primjer</vt:lpstr>
      <vt:lpstr>Povratne informacije stručnjaka</vt:lpstr>
      <vt:lpstr>4. Povratne informacije stručnjaka Primjer</vt:lpstr>
      <vt:lpstr>4. Povratne informacije stručnjaka Primjer: Pogled ocjenjivača</vt:lpstr>
      <vt:lpstr>4. Povratne informacije stručnjaka Primjer: Pogled korisnika (povratna informacija o svakoj stavci)</vt:lpstr>
      <vt:lpstr>4. Povratne informacije stručnjaka Primjer: Pogled korisnika (2. dio: sveukupne povratne informacije)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lastModifiedBy>Helene Maja Lindenthal</cp:lastModifiedBy>
  <cp:revision>60</cp:revision>
  <dcterms:created xsi:type="dcterms:W3CDTF">2023-10-31T14:07:34Z</dcterms:created>
  <dcterms:modified xsi:type="dcterms:W3CDTF">2024-07-08T07:45:00Z</dcterms:modified>
</cp:coreProperties>
</file>