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89" r:id="rId2"/>
    <p:sldId id="436" r:id="rId3"/>
    <p:sldId id="430" r:id="rId4"/>
    <p:sldId id="475" r:id="rId5"/>
    <p:sldId id="437" r:id="rId6"/>
    <p:sldId id="441" r:id="rId7"/>
    <p:sldId id="463" r:id="rId8"/>
    <p:sldId id="464" r:id="rId9"/>
    <p:sldId id="465" r:id="rId10"/>
    <p:sldId id="462" r:id="rId11"/>
    <p:sldId id="467" r:id="rId12"/>
    <p:sldId id="442" r:id="rId13"/>
    <p:sldId id="468" r:id="rId14"/>
    <p:sldId id="469" r:id="rId15"/>
    <p:sldId id="443" r:id="rId16"/>
    <p:sldId id="470" r:id="rId17"/>
    <p:sldId id="471" r:id="rId18"/>
    <p:sldId id="444" r:id="rId19"/>
    <p:sldId id="445" r:id="rId20"/>
    <p:sldId id="446" r:id="rId21"/>
    <p:sldId id="447" r:id="rId22"/>
    <p:sldId id="448" r:id="rId23"/>
    <p:sldId id="474" r:id="rId24"/>
    <p:sldId id="473" r:id="rId25"/>
    <p:sldId id="455" r:id="rId26"/>
    <p:sldId id="453" r:id="rId27"/>
    <p:sldId id="476" r:id="rId28"/>
    <p:sldId id="438" r:id="rId29"/>
    <p:sldId id="454" r:id="rId30"/>
    <p:sldId id="477" r:id="rId31"/>
    <p:sldId id="439" r:id="rId32"/>
    <p:sldId id="478" r:id="rId33"/>
    <p:sldId id="440" r:id="rId34"/>
    <p:sldId id="459" r:id="rId35"/>
    <p:sldId id="460" r:id="rId36"/>
    <p:sldId id="461" r:id="rId37"/>
  </p:sldIdLst>
  <p:sldSz cx="12192000" cy="6858000"/>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BE357B-CCFA-F8AF-018C-976FE87A21E3}" name="Helene Maja Lindenthal" initials="HL" userId="S::hemali@ad.uni-paderborn.de::57c1d7fe-e47e-49bf-aa4e-3d16ff6603a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44" autoAdjust="0"/>
  </p:normalViewPr>
  <p:slideViewPr>
    <p:cSldViewPr snapToGrid="0">
      <p:cViewPr varScale="1">
        <p:scale>
          <a:sx n="74" d="100"/>
          <a:sy n="74" d="100"/>
        </p:scale>
        <p:origin x="10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5249A-443A-43DB-B7DA-E2C913882762}" type="datetimeFigureOut">
              <a:rPr lang="en-GB" smtClean="0"/>
              <a:t>05/07/2024</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Terceira página</a:t>
            </a:r>
          </a:p>
          <a:p>
            <a:pPr lvl="3"/>
            <a:r>
              <a:rPr lang="de-DE"/>
              <a:t>Vierte Ebene</a:t>
            </a:r>
          </a:p>
          <a:p>
            <a:pPr lvl="4"/>
            <a:r>
              <a:rPr lang="de-DE"/>
              <a:t>Primeira página</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6AC413-FF31-4BF5-8E91-69E5DF3C3BAF}" type="slidenum">
              <a:rPr lang="en-GB" smtClean="0"/>
              <a:t>‹Nr.›</a:t>
            </a:fld>
            <a:endParaRPr lang="en-GB"/>
          </a:p>
        </p:txBody>
      </p:sp>
    </p:spTree>
    <p:extLst>
      <p:ext uri="{BB962C8B-B14F-4D97-AF65-F5344CB8AC3E}">
        <p14:creationId xmlns:p14="http://schemas.microsoft.com/office/powerpoint/2010/main" val="142543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a:t>
            </a:fld>
            <a:endParaRPr lang="en-GB"/>
          </a:p>
        </p:txBody>
      </p:sp>
    </p:spTree>
    <p:extLst>
      <p:ext uri="{BB962C8B-B14F-4D97-AF65-F5344CB8AC3E}">
        <p14:creationId xmlns:p14="http://schemas.microsoft.com/office/powerpoint/2010/main" val="126089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4</a:t>
            </a:fld>
            <a:endParaRPr lang="en-GB"/>
          </a:p>
        </p:txBody>
      </p:sp>
    </p:spTree>
    <p:extLst>
      <p:ext uri="{BB962C8B-B14F-4D97-AF65-F5344CB8AC3E}">
        <p14:creationId xmlns:p14="http://schemas.microsoft.com/office/powerpoint/2010/main" val="334345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27</a:t>
            </a:fld>
            <a:endParaRPr lang="en-GB"/>
          </a:p>
        </p:txBody>
      </p:sp>
    </p:spTree>
    <p:extLst>
      <p:ext uri="{BB962C8B-B14F-4D97-AF65-F5344CB8AC3E}">
        <p14:creationId xmlns:p14="http://schemas.microsoft.com/office/powerpoint/2010/main" val="1173160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30</a:t>
            </a:fld>
            <a:endParaRPr lang="en-GB"/>
          </a:p>
        </p:txBody>
      </p:sp>
    </p:spTree>
    <p:extLst>
      <p:ext uri="{BB962C8B-B14F-4D97-AF65-F5344CB8AC3E}">
        <p14:creationId xmlns:p14="http://schemas.microsoft.com/office/powerpoint/2010/main" val="233767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32</a:t>
            </a:fld>
            <a:endParaRPr lang="en-GB"/>
          </a:p>
        </p:txBody>
      </p:sp>
    </p:spTree>
    <p:extLst>
      <p:ext uri="{BB962C8B-B14F-4D97-AF65-F5344CB8AC3E}">
        <p14:creationId xmlns:p14="http://schemas.microsoft.com/office/powerpoint/2010/main" val="3200020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05.07.2024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876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76756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3162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05.07.2024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5705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35961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25950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91293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05.07.2024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4027632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05.07.2024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9228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3536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259873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91A77AD6-6C66-DAB5-2040-F59118C353A7}"/>
              </a:ext>
            </a:extLst>
          </p:cNvPr>
          <p:cNvGraphicFramePr>
            <a:graphicFrameLocks noChangeAspect="1"/>
          </p:cNvGraphicFramePr>
          <p:nvPr userDrawn="1">
            <p:custDataLst>
              <p:tags r:id="rId13"/>
            </p:custDataLst>
            <p:extLst>
              <p:ext uri="{D42A27DB-BD31-4B8C-83A1-F6EECF244321}">
                <p14:modId xmlns:p14="http://schemas.microsoft.com/office/powerpoint/2010/main" val="16310196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25" imgH="424" progId="TCLayout.ActiveDocument.1">
                  <p:embed/>
                </p:oleObj>
              </mc:Choice>
              <mc:Fallback>
                <p:oleObj name="think-cell Folie" r:id="rId14" imgW="425" imgH="424"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Trabalhar com o formato Mastertitel</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Terceira página</a:t>
            </a:r>
          </a:p>
          <a:p>
            <a:pPr lvl="3"/>
            <a:r>
              <a:rPr lang="de-DE"/>
              <a:t>Vierte Ebene</a:t>
            </a:r>
          </a:p>
          <a:p>
            <a:pPr lvl="4"/>
            <a:r>
              <a:rPr lang="de-DE"/>
              <a:t>Primeira página</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ECE08C-AB13-4023-92C4-6508B5611553}" type="datetime1">
              <a:rPr lang="de-DE" smtClean="0"/>
              <a:t>05.07.2024</a:t>
            </a:fld>
            <a:r>
              <a:rPr lang="de-DE"/>
              <a:t>2024</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O apoio da Comissão Europeia à produção desta publicação não constitui uma aprovação do seu conteúdo, que reflecte apenas as opiniões dos autores, e a Comissão não pode ser responsabilizada por qualquer utilização que possa ser feita da informação nela contida.</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7"/>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8654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a14="http://schemas.microsoft.com/office/drawing/2010/main" xmlns:v="urn:schemas-microsoft-com:vml" xmlns:a16="http://schemas.microsoft.com/office/drawing/2014/main"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1.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1.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1.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28.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7.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1.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31.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0.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1.e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2.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1.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1.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tags" Target="../tags/tag36.xml"/><Relationship Id="rId4" Type="http://schemas.openxmlformats.org/officeDocument/2006/relationships/image" Target="../media/image1.e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tags" Target="../tags/tag3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Certificados europeus e acreditação para projectos europeus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Número de referência:</a:t>
            </a:r>
            <a:br>
              <a:rPr lang="en-US" b="1" i="1" dirty="0"/>
            </a:br>
            <a:r>
              <a:rPr lang="fr-FR" dirty="0"/>
              <a:t>2021-1-DE02-KA220-ADU-000033541 </a:t>
            </a:r>
          </a:p>
          <a:p>
            <a:r>
              <a:rPr lang="de-DE" b="1" dirty="0"/>
              <a:t>Duração: </a:t>
            </a:r>
          </a:p>
          <a:p>
            <a:r>
              <a:rPr lang="fr-FR" dirty="0"/>
              <a:t>01.02.2022 - 31.05.2024 </a:t>
            </a:r>
            <a:r>
              <a:rPr lang="de-DE" b="1" dirty="0"/>
              <a:t>(28 </a:t>
            </a:r>
            <a:r>
              <a:rPr lang="en-GB" b="1" dirty="0"/>
              <a:t>meses</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4000" b="1" dirty="0"/>
              <a:t>EU-CERT</a:t>
            </a:r>
            <a:br>
              <a:rPr lang="en-US" sz="4000" b="1" dirty="0"/>
            </a:br>
            <a:r>
              <a:rPr lang="de-DE" sz="2800" b="1" dirty="0"/>
              <a:t>Sítio Web da ferramenta de acreditação PR2</a:t>
            </a:r>
          </a:p>
          <a:p>
            <a:r>
              <a:rPr lang="de-DE" sz="2800" b="1" dirty="0"/>
              <a:t>Avaliação dos materiais</a:t>
            </a:r>
            <a:endParaRPr lang="de-DE" sz="2800" dirty="0"/>
          </a:p>
          <a:p>
            <a:endParaRPr lang="en-US" sz="2000" b="1" dirty="0"/>
          </a:p>
          <a:p>
            <a:r>
              <a:rPr lang="en-US" sz="2000" b="1" dirty="0"/>
              <a:t>Universidade de Paderborn</a:t>
            </a:r>
            <a:endParaRPr lang="pt-PT" sz="2000" dirty="0"/>
          </a:p>
        </p:txBody>
      </p:sp>
      <p:pic>
        <p:nvPicPr>
          <p:cNvPr id="5" name="Grafik 4" descr="Ein Bild, das Schrift, Grafiken, Text, Electric Blue (Farbe) enthält.&#10;&#10;Automatisch generierte Beschreibung">
            <a:extLst>
              <a:ext uri="{FF2B5EF4-FFF2-40B4-BE49-F238E27FC236}">
                <a16:creationId xmlns:a16="http://schemas.microsoft.com/office/drawing/2014/main" id="{27190775-4518-77AB-5E6B-0BD004E107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572" y="5179201"/>
            <a:ext cx="1652155" cy="544112"/>
          </a:xfrm>
          <a:prstGeom prst="rect">
            <a:avLst/>
          </a:prstGeom>
        </p:spPr>
      </p:pic>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III Acreditação do Sistema/Institucional</a:t>
            </a:r>
            <a:br>
              <a:rPr lang="en-GB" sz="4000" dirty="0">
                <a:solidFill>
                  <a:schemeClr val="tx1">
                    <a:lumMod val="50000"/>
                    <a:lumOff val="50000"/>
                  </a:schemeClr>
                </a:solidFill>
              </a:rPr>
            </a:br>
            <a:r>
              <a:rPr lang="en-GB" sz="4000" dirty="0">
                <a:solidFill>
                  <a:schemeClr val="tx1">
                    <a:lumMod val="50000"/>
                    <a:lumOff val="50000"/>
                  </a:schemeClr>
                </a:solidFill>
              </a:rPr>
              <a:t>III.I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025978519"/>
              </p:ext>
            </p:extLst>
          </p:nvPr>
        </p:nvGraphicFramePr>
        <p:xfrm>
          <a:off x="1097280" y="2192946"/>
          <a:ext cx="9397537" cy="3687691"/>
        </p:xfrm>
        <a:graphic>
          <a:graphicData uri="http://schemas.openxmlformats.org/drawingml/2006/table">
            <a:tbl>
              <a:tblPr firstRow="1" bandRow="1">
                <a:tableStyleId>{5C22544A-7EE6-4342-B048-85BDC9FD1C3A}</a:tableStyleId>
              </a:tblPr>
              <a:tblGrid>
                <a:gridCol w="4510964">
                  <a:extLst>
                    <a:ext uri="{9D8B030D-6E8A-4147-A177-3AD203B41FA5}">
                      <a16:colId xmlns:a16="http://schemas.microsoft.com/office/drawing/2014/main" val="378527794"/>
                    </a:ext>
                  </a:extLst>
                </a:gridCol>
                <a:gridCol w="656405">
                  <a:extLst>
                    <a:ext uri="{9D8B030D-6E8A-4147-A177-3AD203B41FA5}">
                      <a16:colId xmlns:a16="http://schemas.microsoft.com/office/drawing/2014/main" val="2589053697"/>
                    </a:ext>
                  </a:extLst>
                </a:gridCol>
                <a:gridCol w="4230168">
                  <a:extLst>
                    <a:ext uri="{9D8B030D-6E8A-4147-A177-3AD203B41FA5}">
                      <a16:colId xmlns:a16="http://schemas.microsoft.com/office/drawing/2014/main" val="55797610"/>
                    </a:ext>
                  </a:extLst>
                </a:gridCol>
              </a:tblGrid>
              <a:tr h="33798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1377138">
                <a:tc>
                  <a:txBody>
                    <a:bodyPr/>
                    <a:lstStyle/>
                    <a:p>
                      <a:r>
                        <a:rPr lang="en-GB" dirty="0"/>
                        <a:t>Pergunta (18): Comunicação com as partes interessadas - Que canais e formas de comunicação utiliza para comunicar?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Ligação a (se selecionado pelo utilizador)</a:t>
                      </a:r>
                    </a:p>
                    <a:p>
                      <a:r>
                        <a:rPr lang="en-GB" dirty="0"/>
                        <a:t>- Sítio Web da instituição</a:t>
                      </a:r>
                    </a:p>
                    <a:p>
                      <a:r>
                        <a:rPr lang="en-GB" dirty="0"/>
                        <a:t>- Blogue da instituição</a:t>
                      </a:r>
                    </a:p>
                    <a:p>
                      <a:r>
                        <a:rPr lang="en-GB" dirty="0"/>
                        <a:t>- Boletim informativo da instituição</a:t>
                      </a:r>
                    </a:p>
                    <a:p>
                      <a:r>
                        <a:rPr lang="en-GB" dirty="0"/>
                        <a:t>- etc.</a:t>
                      </a:r>
                    </a:p>
                  </a:txBody>
                  <a:tcPr/>
                </a:tc>
                <a:extLst>
                  <a:ext uri="{0D108BD9-81ED-4DB2-BD59-A6C34878D82A}">
                    <a16:rowId xmlns:a16="http://schemas.microsoft.com/office/drawing/2014/main" val="4224333432"/>
                  </a:ext>
                </a:extLst>
              </a:tr>
              <a:tr h="1858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Pergunta (19): Contas de redes sociais</a:t>
                      </a:r>
                    </a:p>
                    <a:p>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Ligação a (se selecionado pelo utilizador)</a:t>
                      </a:r>
                    </a:p>
                    <a:p>
                      <a:r>
                        <a:rPr lang="en-GB" dirty="0"/>
                        <a:t>- Facebook</a:t>
                      </a:r>
                    </a:p>
                    <a:p>
                      <a:r>
                        <a:rPr lang="en-GB" dirty="0"/>
                        <a:t>- Instagram</a:t>
                      </a:r>
                    </a:p>
                    <a:p>
                      <a:r>
                        <a:rPr lang="en-GB" dirty="0"/>
                        <a:t>- LinkedIn</a:t>
                      </a:r>
                    </a:p>
                    <a:p>
                      <a:r>
                        <a:rPr lang="en-GB" dirty="0"/>
                        <a:t>- Twitter</a:t>
                      </a:r>
                    </a:p>
                    <a:p>
                      <a:r>
                        <a:rPr lang="en-GB" dirty="0"/>
                        <a:t>- etc.</a:t>
                      </a:r>
                    </a:p>
                  </a:txBody>
                  <a:tcPr/>
                </a:tc>
                <a:extLst>
                  <a:ext uri="{0D108BD9-81ED-4DB2-BD59-A6C34878D82A}">
                    <a16:rowId xmlns:a16="http://schemas.microsoft.com/office/drawing/2014/main" val="2720972743"/>
                  </a:ext>
                </a:extLst>
              </a:tr>
            </a:tbl>
          </a:graphicData>
        </a:graphic>
      </p:graphicFrame>
    </p:spTree>
    <p:extLst>
      <p:ext uri="{BB962C8B-B14F-4D97-AF65-F5344CB8AC3E}">
        <p14:creationId xmlns:p14="http://schemas.microsoft.com/office/powerpoint/2010/main" val="2336359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III Acreditação do Sistema/Institucional</a:t>
            </a:r>
            <a:br>
              <a:rPr lang="en-GB" sz="4000" dirty="0">
                <a:solidFill>
                  <a:schemeClr val="tx1">
                    <a:lumMod val="50000"/>
                    <a:lumOff val="50000"/>
                  </a:schemeClr>
                </a:solidFill>
              </a:rPr>
            </a:br>
            <a:r>
              <a:rPr lang="en-GB" sz="4000" dirty="0">
                <a:solidFill>
                  <a:schemeClr val="tx1">
                    <a:lumMod val="50000"/>
                    <a:lumOff val="50000"/>
                  </a:schemeClr>
                </a:solidFill>
              </a:rPr>
              <a:t>III.I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748110254"/>
              </p:ext>
            </p:extLst>
          </p:nvPr>
        </p:nvGraphicFramePr>
        <p:xfrm>
          <a:off x="1097280" y="2192946"/>
          <a:ext cx="8830491" cy="1121754"/>
        </p:xfrm>
        <a:graphic>
          <a:graphicData uri="http://schemas.openxmlformats.org/drawingml/2006/table">
            <a:tbl>
              <a:tblPr firstRow="1" bandRow="1">
                <a:tableStyleId>{5C22544A-7EE6-4342-B048-85BDC9FD1C3A}</a:tableStyleId>
              </a:tblPr>
              <a:tblGrid>
                <a:gridCol w="4238773">
                  <a:extLst>
                    <a:ext uri="{9D8B030D-6E8A-4147-A177-3AD203B41FA5}">
                      <a16:colId xmlns:a16="http://schemas.microsoft.com/office/drawing/2014/main" val="378527794"/>
                    </a:ext>
                  </a:extLst>
                </a:gridCol>
                <a:gridCol w="616798">
                  <a:extLst>
                    <a:ext uri="{9D8B030D-6E8A-4147-A177-3AD203B41FA5}">
                      <a16:colId xmlns:a16="http://schemas.microsoft.com/office/drawing/2014/main" val="2589053697"/>
                    </a:ext>
                  </a:extLst>
                </a:gridCol>
                <a:gridCol w="3974920">
                  <a:extLst>
                    <a:ext uri="{9D8B030D-6E8A-4147-A177-3AD203B41FA5}">
                      <a16:colId xmlns:a16="http://schemas.microsoft.com/office/drawing/2014/main" val="55797610"/>
                    </a:ext>
                  </a:extLst>
                </a:gridCol>
              </a:tblGrid>
              <a:tr h="306833">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755994">
                <a:tc>
                  <a:txBody>
                    <a:bodyPr/>
                    <a:lstStyle/>
                    <a:p>
                      <a:r>
                        <a:rPr lang="en-GB" dirty="0"/>
                        <a:t>Questão (20): Outros canais de comunicação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do canal de comunicação selecionado</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62243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932655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III Acreditação do sistema/institucional</a:t>
            </a:r>
            <a:br>
              <a:rPr lang="en-GB" sz="4000" dirty="0">
                <a:solidFill>
                  <a:schemeClr val="tx1">
                    <a:lumMod val="50000"/>
                    <a:lumOff val="50000"/>
                  </a:schemeClr>
                </a:solidFill>
              </a:rPr>
            </a:br>
            <a:r>
              <a:rPr lang="en-GB" sz="4000" dirty="0">
                <a:solidFill>
                  <a:schemeClr val="tx1">
                    <a:lumMod val="50000"/>
                    <a:lumOff val="50000"/>
                  </a:schemeClr>
                </a:solidFill>
              </a:rPr>
              <a:t>III.II Critérios relativos ao tema/conteúdo</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607579151"/>
              </p:ext>
            </p:extLst>
          </p:nvPr>
        </p:nvGraphicFramePr>
        <p:xfrm>
          <a:off x="1097280" y="1693718"/>
          <a:ext cx="10058399" cy="4225434"/>
        </p:xfrm>
        <a:graphic>
          <a:graphicData uri="http://schemas.openxmlformats.org/drawingml/2006/table">
            <a:tbl>
              <a:tblPr firstRow="1" bandRow="1">
                <a:tableStyleId>{5C22544A-7EE6-4342-B048-85BDC9FD1C3A}</a:tableStyleId>
              </a:tblPr>
              <a:tblGrid>
                <a:gridCol w="4518087">
                  <a:extLst>
                    <a:ext uri="{9D8B030D-6E8A-4147-A177-3AD203B41FA5}">
                      <a16:colId xmlns:a16="http://schemas.microsoft.com/office/drawing/2014/main" val="378527794"/>
                    </a:ext>
                  </a:extLst>
                </a:gridCol>
                <a:gridCol w="583551">
                  <a:extLst>
                    <a:ext uri="{9D8B030D-6E8A-4147-A177-3AD203B41FA5}">
                      <a16:colId xmlns:a16="http://schemas.microsoft.com/office/drawing/2014/main" val="2220772163"/>
                    </a:ext>
                  </a:extLst>
                </a:gridCol>
                <a:gridCol w="4956761">
                  <a:extLst>
                    <a:ext uri="{9D8B030D-6E8A-4147-A177-3AD203B41FA5}">
                      <a16:colId xmlns:a16="http://schemas.microsoft.com/office/drawing/2014/main" val="1103647137"/>
                    </a:ext>
                  </a:extLst>
                </a:gridCol>
              </a:tblGrid>
              <a:tr h="344619">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1120011">
                <a:tc>
                  <a:txBody>
                    <a:bodyPr/>
                    <a:lstStyle/>
                    <a:p>
                      <a:r>
                        <a:rPr lang="en-GB" dirty="0"/>
                        <a:t>Pergunta (21): Processo de decisão normalizado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do documento normalizado do processo de decisão</a:t>
                      </a:r>
                    </a:p>
                  </a:txBody>
                  <a:tcPr/>
                </a:tc>
                <a:extLst>
                  <a:ext uri="{0D108BD9-81ED-4DB2-BD59-A6C34878D82A}">
                    <a16:rowId xmlns:a16="http://schemas.microsoft.com/office/drawing/2014/main" val="4224333432"/>
                  </a:ext>
                </a:extLst>
              </a:tr>
              <a:tr h="861547">
                <a:tc>
                  <a:txBody>
                    <a:bodyPr/>
                    <a:lstStyle/>
                    <a:p>
                      <a:r>
                        <a:rPr lang="en-GB" dirty="0"/>
                        <a:t>Pergunta (22): avaliação da qualidade</a:t>
                      </a:r>
                    </a:p>
                  </a:txBody>
                  <a:tcPr/>
                </a:tc>
                <a:tc>
                  <a:txBody>
                    <a:bodyPr/>
                    <a:lstStyle/>
                    <a:p>
                      <a:pPr marL="285750" indent="-285750">
                        <a:buFont typeface="Wingdings" panose="05000000000000000000" pitchFamily="2" charset="2"/>
                        <a:buChar char="Ø"/>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Upload do documento de avaliação da qualidade, políticas institucionais</a:t>
                      </a:r>
                    </a:p>
                  </a:txBody>
                  <a:tcPr/>
                </a:tc>
                <a:extLst>
                  <a:ext uri="{0D108BD9-81ED-4DB2-BD59-A6C34878D82A}">
                    <a16:rowId xmlns:a16="http://schemas.microsoft.com/office/drawing/2014/main" val="4277190436"/>
                  </a:ext>
                </a:extLst>
              </a:tr>
              <a:tr h="861547">
                <a:tc>
                  <a:txBody>
                    <a:bodyPr/>
                    <a:lstStyle/>
                    <a:p>
                      <a:r>
                        <a:rPr lang="en-GB" dirty="0"/>
                        <a:t>Pergunta (23): afetação de recursos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do plano de actividades </a:t>
                      </a:r>
                    </a:p>
                  </a:txBody>
                  <a:tcPr/>
                </a:tc>
                <a:extLst>
                  <a:ext uri="{0D108BD9-81ED-4DB2-BD59-A6C34878D82A}">
                    <a16:rowId xmlns:a16="http://schemas.microsoft.com/office/drawing/2014/main" val="803648250"/>
                  </a:ext>
                </a:extLst>
              </a:tr>
              <a:tr h="1016569">
                <a:tc>
                  <a:txBody>
                    <a:bodyPr/>
                    <a:lstStyle/>
                    <a:p>
                      <a:r>
                        <a:rPr lang="en-GB" dirty="0"/>
                        <a:t>Pergunta (24): currículo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do currículo</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36524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III Acreditação do sistema/institucional</a:t>
            </a:r>
            <a:br>
              <a:rPr lang="en-GB" sz="4000" dirty="0">
                <a:solidFill>
                  <a:schemeClr val="tx1">
                    <a:lumMod val="50000"/>
                    <a:lumOff val="50000"/>
                  </a:schemeClr>
                </a:solidFill>
              </a:rPr>
            </a:br>
            <a:r>
              <a:rPr lang="en-GB" sz="4000" dirty="0">
                <a:solidFill>
                  <a:schemeClr val="tx1">
                    <a:lumMod val="50000"/>
                    <a:lumOff val="50000"/>
                  </a:schemeClr>
                </a:solidFill>
              </a:rPr>
              <a:t>III.II Critérios relativos ao tema/conteúdo</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727835500"/>
              </p:ext>
            </p:extLst>
          </p:nvPr>
        </p:nvGraphicFramePr>
        <p:xfrm>
          <a:off x="1097280" y="1768996"/>
          <a:ext cx="9341130" cy="4297680"/>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829948">
                <a:tc>
                  <a:txBody>
                    <a:bodyPr/>
                    <a:lstStyle/>
                    <a:p>
                      <a:r>
                        <a:rPr lang="en-GB" dirty="0"/>
                        <a:t>Pergunta (25): A sua instituição dispõe de um "serviço de apoio ao estudante"?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Carregamento de materiais de apoio ao estudante, ligação ao serviço de apoio ao estudante</a:t>
                      </a:r>
                    </a:p>
                  </a:txBody>
                  <a:tcPr/>
                </a:tc>
                <a:extLst>
                  <a:ext uri="{0D108BD9-81ED-4DB2-BD59-A6C34878D82A}">
                    <a16:rowId xmlns:a16="http://schemas.microsoft.com/office/drawing/2014/main" val="803648250"/>
                  </a:ext>
                </a:extLst>
              </a:tr>
              <a:tr h="430314">
                <a:tc>
                  <a:txBody>
                    <a:bodyPr/>
                    <a:lstStyle/>
                    <a:p>
                      <a:r>
                        <a:rPr lang="en-GB" dirty="0"/>
                        <a:t>Pergunta (26): Instrutores qualificados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de certificados de eventuais acções de formação</a:t>
                      </a:r>
                    </a:p>
                  </a:txBody>
                  <a:tcPr/>
                </a:tc>
                <a:extLst>
                  <a:ext uri="{0D108BD9-81ED-4DB2-BD59-A6C34878D82A}">
                    <a16:rowId xmlns:a16="http://schemas.microsoft.com/office/drawing/2014/main" val="466803272"/>
                  </a:ext>
                </a:extLst>
              </a:tr>
              <a:tr h="700644">
                <a:tc>
                  <a:txBody>
                    <a:bodyPr/>
                    <a:lstStyle/>
                    <a:p>
                      <a:r>
                        <a:rPr lang="en-GB" dirty="0"/>
                        <a:t>Pergunta (27): Workshops de formação de formadores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de uma panorâmica dos seminários de formação de formadores oferecidos, ligações</a:t>
                      </a:r>
                    </a:p>
                  </a:txBody>
                  <a:tcPr/>
                </a:tc>
                <a:extLst>
                  <a:ext uri="{0D108BD9-81ED-4DB2-BD59-A6C34878D82A}">
                    <a16:rowId xmlns:a16="http://schemas.microsoft.com/office/drawing/2014/main" val="2954148602"/>
                  </a:ext>
                </a:extLst>
              </a:tr>
              <a:tr h="1078932">
                <a:tc>
                  <a:txBody>
                    <a:bodyPr/>
                    <a:lstStyle/>
                    <a:p>
                      <a:r>
                        <a:rPr lang="en-GB" dirty="0"/>
                        <a:t>Pergunta (28): A sua instituição dispõe de um sistema de feedback?</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do sistema de feedback</a:t>
                      </a:r>
                    </a:p>
                    <a:p>
                      <a:r>
                        <a:rPr lang="en-GB" dirty="0"/>
                        <a:t>- Carregamento do questionário de feedback, etc.</a:t>
                      </a:r>
                    </a:p>
                  </a:txBody>
                  <a:tcPr/>
                </a:tc>
                <a:extLst>
                  <a:ext uri="{0D108BD9-81ED-4DB2-BD59-A6C34878D82A}">
                    <a16:rowId xmlns:a16="http://schemas.microsoft.com/office/drawing/2014/main" val="3990388420"/>
                  </a:ext>
                </a:extLst>
              </a:tr>
            </a:tbl>
          </a:graphicData>
        </a:graphic>
      </p:graphicFrame>
    </p:spTree>
    <p:extLst>
      <p:ext uri="{BB962C8B-B14F-4D97-AF65-F5344CB8AC3E}">
        <p14:creationId xmlns:p14="http://schemas.microsoft.com/office/powerpoint/2010/main" val="1760956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III Acreditação do sistema/institucional</a:t>
            </a:r>
            <a:br>
              <a:rPr lang="en-GB" sz="4000" dirty="0">
                <a:solidFill>
                  <a:schemeClr val="tx1">
                    <a:lumMod val="50000"/>
                    <a:lumOff val="50000"/>
                  </a:schemeClr>
                </a:solidFill>
              </a:rPr>
            </a:br>
            <a:r>
              <a:rPr lang="en-GB" sz="4000" dirty="0">
                <a:solidFill>
                  <a:schemeClr val="tx1">
                    <a:lumMod val="50000"/>
                    <a:lumOff val="50000"/>
                  </a:schemeClr>
                </a:solidFill>
              </a:rPr>
              <a:t>III.II Critérios relativos ao tema/conteúdo</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806380326"/>
              </p:ext>
            </p:extLst>
          </p:nvPr>
        </p:nvGraphicFramePr>
        <p:xfrm>
          <a:off x="1097280" y="1768996"/>
          <a:ext cx="9341130" cy="1835788"/>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829948">
                <a:tc>
                  <a:txBody>
                    <a:bodyPr/>
                    <a:lstStyle/>
                    <a:p>
                      <a:r>
                        <a:rPr lang="en-GB" dirty="0"/>
                        <a:t>Pergunta (29): avaliação do programa</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da avaliação do programa de educação de adultos</a:t>
                      </a:r>
                    </a:p>
                  </a:txBody>
                  <a:tcPr/>
                </a:tc>
                <a:extLst>
                  <a:ext uri="{0D108BD9-81ED-4DB2-BD59-A6C34878D82A}">
                    <a16:rowId xmlns:a16="http://schemas.microsoft.com/office/drawing/2014/main" val="803648250"/>
                  </a:ext>
                </a:extLst>
              </a:tr>
              <a:tr h="430314">
                <a:tc>
                  <a:txBody>
                    <a:bodyPr/>
                    <a:lstStyle/>
                    <a:p>
                      <a:r>
                        <a:rPr lang="en-GB" dirty="0"/>
                        <a:t>Pergunta (34): cooperações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Carregar a ligação para a organização da cooperação</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1296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7088764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213222138"/>
              </p:ext>
            </p:extLst>
          </p:nvPr>
        </p:nvGraphicFramePr>
        <p:xfrm>
          <a:off x="1183524" y="2091110"/>
          <a:ext cx="9885912" cy="402844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370840">
                <a:tc>
                  <a:txBody>
                    <a:bodyPr/>
                    <a:lstStyle/>
                    <a:p>
                      <a:r>
                        <a:rPr lang="en-GB" dirty="0"/>
                        <a:t>Pergunta (8): qualificação do pessoal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síntese das ofertas de qualificações do pessoal da instituição</a:t>
                      </a:r>
                    </a:p>
                  </a:txBody>
                  <a:tcPr/>
                </a:tc>
                <a:extLst>
                  <a:ext uri="{0D108BD9-81ED-4DB2-BD59-A6C34878D82A}">
                    <a16:rowId xmlns:a16="http://schemas.microsoft.com/office/drawing/2014/main" val="4224333432"/>
                  </a:ext>
                </a:extLst>
              </a:tr>
              <a:tr h="370840">
                <a:tc>
                  <a:txBody>
                    <a:bodyPr/>
                    <a:lstStyle/>
                    <a:p>
                      <a:r>
                        <a:rPr lang="en-GB" dirty="0"/>
                        <a:t>Pergunta (10): Que tipo de produto, material, OER ou curso oferece?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(se selecionado pelo utilizador)</a:t>
                      </a:r>
                    </a:p>
                    <a:p>
                      <a:r>
                        <a:rPr lang="en-GB" dirty="0"/>
                        <a:t>- carregamento de manuais escolares, livros de exercícios, planos de aulas, materiais didácticos, currículo do curso</a:t>
                      </a:r>
                    </a:p>
                  </a:txBody>
                  <a:tcPr/>
                </a:tc>
                <a:extLst>
                  <a:ext uri="{0D108BD9-81ED-4DB2-BD59-A6C34878D82A}">
                    <a16:rowId xmlns:a16="http://schemas.microsoft.com/office/drawing/2014/main" val="4277190436"/>
                  </a:ext>
                </a:extLst>
              </a:tr>
              <a:tr h="370840">
                <a:tc>
                  <a:txBody>
                    <a:bodyPr/>
                    <a:lstStyle/>
                    <a:p>
                      <a:r>
                        <a:rPr lang="en-GB" dirty="0"/>
                        <a:t>Pergunta (28): Através de que canal ou pessoa obtém feedback dos alunos sobre a clareza do objetivo?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de canal ou informação para pessoa</a:t>
                      </a:r>
                    </a:p>
                  </a:txBody>
                  <a:tcPr/>
                </a:tc>
                <a:extLst>
                  <a:ext uri="{0D108BD9-81ED-4DB2-BD59-A6C34878D82A}">
                    <a16:rowId xmlns:a16="http://schemas.microsoft.com/office/drawing/2014/main" val="803648250"/>
                  </a:ext>
                </a:extLst>
              </a:tr>
              <a:tr h="370840">
                <a:tc>
                  <a:txBody>
                    <a:bodyPr/>
                    <a:lstStyle/>
                    <a:p>
                      <a:r>
                        <a:rPr lang="en-GB" dirty="0"/>
                        <a:t>Pergunta (34): É emitida uma prova de pagamento?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do comprovativo de pagamento (exemplo)</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06061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751545255"/>
              </p:ext>
            </p:extLst>
          </p:nvPr>
        </p:nvGraphicFramePr>
        <p:xfrm>
          <a:off x="1097280" y="1794227"/>
          <a:ext cx="9885912" cy="414528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370840">
                <a:tc>
                  <a:txBody>
                    <a:bodyPr/>
                    <a:lstStyle/>
                    <a:p>
                      <a:r>
                        <a:rPr lang="en-GB" dirty="0"/>
                        <a:t>Pergunta (8): qualificação do pessoal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síntese das ofertas de qualificações do pessoal da instituição</a:t>
                      </a:r>
                    </a:p>
                  </a:txBody>
                  <a:tcPr/>
                </a:tc>
                <a:extLst>
                  <a:ext uri="{0D108BD9-81ED-4DB2-BD59-A6C34878D82A}">
                    <a16:rowId xmlns:a16="http://schemas.microsoft.com/office/drawing/2014/main" val="1477184015"/>
                  </a:ext>
                </a:extLst>
              </a:tr>
              <a:tr h="370840">
                <a:tc>
                  <a:txBody>
                    <a:bodyPr/>
                    <a:lstStyle/>
                    <a:p>
                      <a:r>
                        <a:rPr lang="en-GB" dirty="0"/>
                        <a:t>Pergunta (9): Tem algum prémio e/ou acreditação da instituição?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do prémio/certificado, ligação</a:t>
                      </a:r>
                    </a:p>
                  </a:txBody>
                  <a:tcPr/>
                </a:tc>
                <a:extLst>
                  <a:ext uri="{0D108BD9-81ED-4DB2-BD59-A6C34878D82A}">
                    <a16:rowId xmlns:a16="http://schemas.microsoft.com/office/drawing/2014/main" val="4224333432"/>
                  </a:ext>
                </a:extLst>
              </a:tr>
              <a:tr h="370840">
                <a:tc>
                  <a:txBody>
                    <a:bodyPr/>
                    <a:lstStyle/>
                    <a:p>
                      <a:r>
                        <a:rPr lang="en-GB" dirty="0"/>
                        <a:t>Pergunta (10): acreditação de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Carregar se a síntese do tipo escolhido, ligação</a:t>
                      </a:r>
                    </a:p>
                  </a:txBody>
                  <a:tcPr/>
                </a:tc>
                <a:extLst>
                  <a:ext uri="{0D108BD9-81ED-4DB2-BD59-A6C34878D82A}">
                    <a16:rowId xmlns:a16="http://schemas.microsoft.com/office/drawing/2014/main" val="2331894598"/>
                  </a:ext>
                </a:extLst>
              </a:tr>
              <a:tr h="370840">
                <a:tc>
                  <a:txBody>
                    <a:bodyPr/>
                    <a:lstStyle/>
                    <a:p>
                      <a:r>
                        <a:rPr lang="en-GB" dirty="0"/>
                        <a:t>Pergunta (12): materiais curriculares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de materiais curriculares</a:t>
                      </a:r>
                    </a:p>
                  </a:txBody>
                  <a:tcPr/>
                </a:tc>
                <a:extLst>
                  <a:ext uri="{0D108BD9-81ED-4DB2-BD59-A6C34878D82A}">
                    <a16:rowId xmlns:a16="http://schemas.microsoft.com/office/drawing/2014/main" val="845720335"/>
                  </a:ext>
                </a:extLst>
              </a:tr>
              <a:tr h="370840">
                <a:tc>
                  <a:txBody>
                    <a:bodyPr/>
                    <a:lstStyle/>
                    <a:p>
                      <a:r>
                        <a:rPr lang="en-GB" dirty="0"/>
                        <a:t>Pergunta (13):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panorâmica dos REA</a:t>
                      </a:r>
                    </a:p>
                  </a:txBody>
                  <a:tcPr/>
                </a:tc>
                <a:extLst>
                  <a:ext uri="{0D108BD9-81ED-4DB2-BD59-A6C34878D82A}">
                    <a16:rowId xmlns:a16="http://schemas.microsoft.com/office/drawing/2014/main" val="3231978066"/>
                  </a:ext>
                </a:extLst>
              </a:tr>
              <a:tr h="370840">
                <a:tc>
                  <a:txBody>
                    <a:bodyPr/>
                    <a:lstStyle/>
                    <a:p>
                      <a:r>
                        <a:rPr lang="en-GB" dirty="0"/>
                        <a:t>Pergunta (14): Cursos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síntese dos cursos, ligação</a:t>
                      </a:r>
                    </a:p>
                  </a:txBody>
                  <a:tcPr/>
                </a:tc>
                <a:extLst>
                  <a:ext uri="{0D108BD9-81ED-4DB2-BD59-A6C34878D82A}">
                    <a16:rowId xmlns:a16="http://schemas.microsoft.com/office/drawing/2014/main" val="335595675"/>
                  </a:ext>
                </a:extLst>
              </a:tr>
              <a:tr h="370840">
                <a:tc>
                  <a:txBody>
                    <a:bodyPr/>
                    <a:lstStyle/>
                    <a:p>
                      <a:r>
                        <a:rPr lang="en-GB" dirty="0"/>
                        <a:t>Pergunta (21): transparência</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síntese, ligação</a:t>
                      </a:r>
                    </a:p>
                  </a:txBody>
                  <a:tcPr/>
                </a:tc>
                <a:extLst>
                  <a:ext uri="{0D108BD9-81ED-4DB2-BD59-A6C34878D82A}">
                    <a16:rowId xmlns:a16="http://schemas.microsoft.com/office/drawing/2014/main" val="1468044475"/>
                  </a:ext>
                </a:extLst>
              </a:tr>
              <a:tr h="370840">
                <a:tc>
                  <a:txBody>
                    <a:bodyPr/>
                    <a:lstStyle/>
                    <a:p>
                      <a:r>
                        <a:rPr lang="en-GB" dirty="0"/>
                        <a:t>Pergunta (23): oportunidades de aprendizagem interdisciplinar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de documentos, ligações</a:t>
                      </a:r>
                    </a:p>
                  </a:txBody>
                  <a:tcPr/>
                </a:tc>
                <a:extLst>
                  <a:ext uri="{0D108BD9-81ED-4DB2-BD59-A6C34878D82A}">
                    <a16:rowId xmlns:a16="http://schemas.microsoft.com/office/drawing/2014/main" val="4159479438"/>
                  </a:ext>
                </a:extLst>
              </a:tr>
            </a:tbl>
          </a:graphicData>
        </a:graphic>
      </p:graphicFrame>
    </p:spTree>
    <p:extLst>
      <p:ext uri="{BB962C8B-B14F-4D97-AF65-F5344CB8AC3E}">
        <p14:creationId xmlns:p14="http://schemas.microsoft.com/office/powerpoint/2010/main" val="260260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903916267"/>
              </p:ext>
            </p:extLst>
          </p:nvPr>
        </p:nvGraphicFramePr>
        <p:xfrm>
          <a:off x="1097280" y="1794227"/>
          <a:ext cx="9885912" cy="257048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370840">
                <a:tc>
                  <a:txBody>
                    <a:bodyPr/>
                    <a:lstStyle/>
                    <a:p>
                      <a:r>
                        <a:rPr lang="en-GB" dirty="0"/>
                        <a:t>Pergunta (26): público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de ligações para publicidade</a:t>
                      </a:r>
                    </a:p>
                  </a:txBody>
                  <a:tcPr/>
                </a:tc>
                <a:extLst>
                  <a:ext uri="{0D108BD9-81ED-4DB2-BD59-A6C34878D82A}">
                    <a16:rowId xmlns:a16="http://schemas.microsoft.com/office/drawing/2014/main" val="559348975"/>
                  </a:ext>
                </a:extLst>
              </a:tr>
              <a:tr h="370840">
                <a:tc>
                  <a:txBody>
                    <a:bodyPr/>
                    <a:lstStyle/>
                    <a:p>
                      <a:r>
                        <a:rPr lang="en-GB" dirty="0"/>
                        <a:t>Pergunta (28): Através de que canal ou pessoa obtém feedback dos alunos sobre a clareza do objetivo?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de canal ou informação para pessoa</a:t>
                      </a:r>
                    </a:p>
                  </a:txBody>
                  <a:tcPr/>
                </a:tc>
                <a:extLst>
                  <a:ext uri="{0D108BD9-81ED-4DB2-BD59-A6C34878D82A}">
                    <a16:rowId xmlns:a16="http://schemas.microsoft.com/office/drawing/2014/main" val="803648250"/>
                  </a:ext>
                </a:extLst>
              </a:tr>
              <a:tr h="370840">
                <a:tc>
                  <a:txBody>
                    <a:bodyPr/>
                    <a:lstStyle/>
                    <a:p>
                      <a:r>
                        <a:rPr lang="en-GB" dirty="0"/>
                        <a:t>Pergunta (34): É emitida uma prova de pagamento?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do comprovativo de pagamento (exemplo)</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309941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313108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938975933"/>
              </p:ext>
            </p:extLst>
          </p:nvPr>
        </p:nvGraphicFramePr>
        <p:xfrm>
          <a:off x="1097280" y="2337954"/>
          <a:ext cx="8483137" cy="2931160"/>
        </p:xfrm>
        <a:graphic>
          <a:graphicData uri="http://schemas.openxmlformats.org/drawingml/2006/table">
            <a:tbl>
              <a:tblPr firstRow="1" bandRow="1">
                <a:tableStyleId>{5C22544A-7EE6-4342-B048-85BDC9FD1C3A}</a:tableStyleId>
              </a:tblPr>
              <a:tblGrid>
                <a:gridCol w="4548333">
                  <a:extLst>
                    <a:ext uri="{9D8B030D-6E8A-4147-A177-3AD203B41FA5}">
                      <a16:colId xmlns:a16="http://schemas.microsoft.com/office/drawing/2014/main" val="378527794"/>
                    </a:ext>
                  </a:extLst>
                </a:gridCol>
                <a:gridCol w="635631">
                  <a:extLst>
                    <a:ext uri="{9D8B030D-6E8A-4147-A177-3AD203B41FA5}">
                      <a16:colId xmlns:a16="http://schemas.microsoft.com/office/drawing/2014/main" val="2012829509"/>
                    </a:ext>
                  </a:extLst>
                </a:gridCol>
                <a:gridCol w="3299173">
                  <a:extLst>
                    <a:ext uri="{9D8B030D-6E8A-4147-A177-3AD203B41FA5}">
                      <a16:colId xmlns:a16="http://schemas.microsoft.com/office/drawing/2014/main" val="307676342"/>
                    </a:ext>
                  </a:extLst>
                </a:gridCol>
              </a:tblGrid>
              <a:tr h="37084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370840">
                <a:tc>
                  <a:txBody>
                    <a:bodyPr/>
                    <a:lstStyle/>
                    <a:p>
                      <a:r>
                        <a:rPr lang="en-GB" dirty="0"/>
                        <a:t>Pergunta (35): O seu produto, material, OER ou curso está integrado internacionalmente?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da prova</a:t>
                      </a:r>
                    </a:p>
                  </a:txBody>
                  <a:tcPr/>
                </a:tc>
                <a:extLst>
                  <a:ext uri="{0D108BD9-81ED-4DB2-BD59-A6C34878D82A}">
                    <a16:rowId xmlns:a16="http://schemas.microsoft.com/office/drawing/2014/main" val="4224333432"/>
                  </a:ext>
                </a:extLst>
              </a:tr>
              <a:tr h="370840">
                <a:tc>
                  <a:txBody>
                    <a:bodyPr/>
                    <a:lstStyle/>
                    <a:p>
                      <a:r>
                        <a:rPr lang="en-GB" dirty="0"/>
                        <a:t>Pergunta (37): O seu produto, material ou OER está integrado a nível nacional?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da prova</a:t>
                      </a:r>
                    </a:p>
                  </a:txBody>
                  <a:tcPr/>
                </a:tc>
                <a:extLst>
                  <a:ext uri="{0D108BD9-81ED-4DB2-BD59-A6C34878D82A}">
                    <a16:rowId xmlns:a16="http://schemas.microsoft.com/office/drawing/2014/main" val="4277190436"/>
                  </a:ext>
                </a:extLst>
              </a:tr>
              <a:tr h="370840">
                <a:tc>
                  <a:txBody>
                    <a:bodyPr/>
                    <a:lstStyle/>
                    <a:p>
                      <a:r>
                        <a:rPr lang="en-GB" dirty="0"/>
                        <a:t>Pergunta (39): O seu produto, material ou REA está integrado regionalmente?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da prova</a:t>
                      </a:r>
                    </a:p>
                  </a:txBody>
                  <a:tcPr/>
                </a:tc>
                <a:extLst>
                  <a:ext uri="{0D108BD9-81ED-4DB2-BD59-A6C34878D82A}">
                    <a16:rowId xmlns:a16="http://schemas.microsoft.com/office/drawing/2014/main" val="803648250"/>
                  </a:ext>
                </a:extLst>
              </a:tr>
              <a:tr h="370840">
                <a:tc>
                  <a:txBody>
                    <a:bodyPr/>
                    <a:lstStyle/>
                    <a:p>
                      <a:r>
                        <a:rPr lang="en-GB" dirty="0"/>
                        <a:t>Pergunta (41): O seu produto, material ou OER está incorporado localmente?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da prova</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92970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40464939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815467653"/>
              </p:ext>
            </p:extLst>
          </p:nvPr>
        </p:nvGraphicFramePr>
        <p:xfrm>
          <a:off x="1097280" y="1693718"/>
          <a:ext cx="9252065" cy="4495800"/>
        </p:xfrm>
        <a:graphic>
          <a:graphicData uri="http://schemas.openxmlformats.org/drawingml/2006/table">
            <a:tbl>
              <a:tblPr firstRow="1" bandRow="1">
                <a:tableStyleId>{5C22544A-7EE6-4342-B048-85BDC9FD1C3A}</a:tableStyleId>
              </a:tblPr>
              <a:tblGrid>
                <a:gridCol w="4313330">
                  <a:extLst>
                    <a:ext uri="{9D8B030D-6E8A-4147-A177-3AD203B41FA5}">
                      <a16:colId xmlns:a16="http://schemas.microsoft.com/office/drawing/2014/main" val="378527794"/>
                    </a:ext>
                  </a:extLst>
                </a:gridCol>
                <a:gridCol w="366735">
                  <a:extLst>
                    <a:ext uri="{9D8B030D-6E8A-4147-A177-3AD203B41FA5}">
                      <a16:colId xmlns:a16="http://schemas.microsoft.com/office/drawing/2014/main" val="1429802841"/>
                    </a:ext>
                  </a:extLst>
                </a:gridCol>
                <a:gridCol w="4572000">
                  <a:extLst>
                    <a:ext uri="{9D8B030D-6E8A-4147-A177-3AD203B41FA5}">
                      <a16:colId xmlns:a16="http://schemas.microsoft.com/office/drawing/2014/main" val="1884013966"/>
                    </a:ext>
                  </a:extLst>
                </a:gridCol>
              </a:tblGrid>
              <a:tr h="37084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370840">
                <a:tc>
                  <a:txBody>
                    <a:bodyPr/>
                    <a:lstStyle/>
                    <a:p>
                      <a:r>
                        <a:rPr lang="en-GB" dirty="0"/>
                        <a:t>Pergunta (35): Criou resultados de aprendizagem para os alunos que estão a trabalhar com o seu produto, material ou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dos resultados de aprendizagem (matriz)</a:t>
                      </a:r>
                    </a:p>
                    <a:p>
                      <a:endParaRPr lang="en-GB" dirty="0"/>
                    </a:p>
                  </a:txBody>
                  <a:tcPr/>
                </a:tc>
                <a:extLst>
                  <a:ext uri="{0D108BD9-81ED-4DB2-BD59-A6C34878D82A}">
                    <a16:rowId xmlns:a16="http://schemas.microsoft.com/office/drawing/2014/main" val="4224333432"/>
                  </a:ext>
                </a:extLst>
              </a:tr>
              <a:tr h="370840">
                <a:tc>
                  <a:txBody>
                    <a:bodyPr/>
                    <a:lstStyle/>
                    <a:p>
                      <a:r>
                        <a:rPr lang="en-GB" dirty="0"/>
                        <a:t>Pergunta (36): Estabelece a igualdade de género no seu produto, material ou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da prova</a:t>
                      </a:r>
                    </a:p>
                  </a:txBody>
                  <a:tcPr/>
                </a:tc>
                <a:extLst>
                  <a:ext uri="{0D108BD9-81ED-4DB2-BD59-A6C34878D82A}">
                    <a16:rowId xmlns:a16="http://schemas.microsoft.com/office/drawing/2014/main" val="4277190436"/>
                  </a:ext>
                </a:extLst>
              </a:tr>
              <a:tr h="370840">
                <a:tc>
                  <a:txBody>
                    <a:bodyPr/>
                    <a:lstStyle/>
                    <a:p>
                      <a:r>
                        <a:rPr lang="en-GB" dirty="0"/>
                        <a:t>Pergunta (37): Como é que a instituição verifica e controla as qualificações do pessoal?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(se selecionado pelo utilizador)</a:t>
                      </a:r>
                    </a:p>
                    <a:p>
                      <a:r>
                        <a:rPr lang="en-GB" dirty="0"/>
                        <a:t>- Carregamento da prova</a:t>
                      </a:r>
                    </a:p>
                  </a:txBody>
                  <a:tcPr/>
                </a:tc>
                <a:extLst>
                  <a:ext uri="{0D108BD9-81ED-4DB2-BD59-A6C34878D82A}">
                    <a16:rowId xmlns:a16="http://schemas.microsoft.com/office/drawing/2014/main" val="803648250"/>
                  </a:ext>
                </a:extLst>
              </a:tr>
              <a:tr h="370840">
                <a:tc>
                  <a:txBody>
                    <a:bodyPr/>
                    <a:lstStyle/>
                    <a:p>
                      <a:r>
                        <a:rPr lang="en-GB" dirty="0"/>
                        <a:t>Pergunta (38): indicadores de desempenho para cada função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de indicadores de desempenho para cada função</a:t>
                      </a:r>
                    </a:p>
                  </a:txBody>
                  <a:tcPr/>
                </a:tc>
                <a:extLst>
                  <a:ext uri="{0D108BD9-81ED-4DB2-BD59-A6C34878D82A}">
                    <a16:rowId xmlns:a16="http://schemas.microsoft.com/office/drawing/2014/main" val="3787477077"/>
                  </a:ext>
                </a:extLst>
              </a:tr>
              <a:tr h="370840">
                <a:tc>
                  <a:txBody>
                    <a:bodyPr/>
                    <a:lstStyle/>
                    <a:p>
                      <a:r>
                        <a:rPr lang="en-GB" dirty="0"/>
                        <a:t>Pergunta (39): formação e desenvolvimento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síntese, ligações</a:t>
                      </a:r>
                    </a:p>
                  </a:txBody>
                  <a:tcPr/>
                </a:tc>
                <a:extLst>
                  <a:ext uri="{0D108BD9-81ED-4DB2-BD59-A6C34878D82A}">
                    <a16:rowId xmlns:a16="http://schemas.microsoft.com/office/drawing/2014/main" val="331517353"/>
                  </a:ext>
                </a:extLst>
              </a:tr>
              <a:tr h="370840">
                <a:tc>
                  <a:txBody>
                    <a:bodyPr/>
                    <a:lstStyle/>
                    <a:p>
                      <a:r>
                        <a:rPr lang="en-GB" dirty="0"/>
                        <a:t>Pergunta (40): avaliação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ficha de avaliação</a:t>
                      </a:r>
                    </a:p>
                  </a:txBody>
                  <a:tcPr/>
                </a:tc>
                <a:extLst>
                  <a:ext uri="{0D108BD9-81ED-4DB2-BD59-A6C34878D82A}">
                    <a16:rowId xmlns:a16="http://schemas.microsoft.com/office/drawing/2014/main" val="2004476583"/>
                  </a:ext>
                </a:extLst>
              </a:tr>
            </a:tbl>
          </a:graphicData>
        </a:graphic>
      </p:graphicFrame>
    </p:spTree>
    <p:extLst>
      <p:ext uri="{BB962C8B-B14F-4D97-AF65-F5344CB8AC3E}">
        <p14:creationId xmlns:p14="http://schemas.microsoft.com/office/powerpoint/2010/main" val="17614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extLst>
              <p:ext uri="{D42A27DB-BD31-4B8C-83A1-F6EECF244321}">
                <p14:modId xmlns:p14="http://schemas.microsoft.com/office/powerpoint/2010/main" val="1927451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Avaliação de materiais</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6433716"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8882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837708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135449969"/>
              </p:ext>
            </p:extLst>
          </p:nvPr>
        </p:nvGraphicFramePr>
        <p:xfrm>
          <a:off x="1097280" y="1693718"/>
          <a:ext cx="9412382" cy="4495792"/>
        </p:xfrm>
        <a:graphic>
          <a:graphicData uri="http://schemas.openxmlformats.org/drawingml/2006/table">
            <a:tbl>
              <a:tblPr firstRow="1" bandRow="1">
                <a:tableStyleId>{5C22544A-7EE6-4342-B048-85BDC9FD1C3A}</a:tableStyleId>
              </a:tblPr>
              <a:tblGrid>
                <a:gridCol w="5083032">
                  <a:extLst>
                    <a:ext uri="{9D8B030D-6E8A-4147-A177-3AD203B41FA5}">
                      <a16:colId xmlns:a16="http://schemas.microsoft.com/office/drawing/2014/main" val="378527794"/>
                    </a:ext>
                  </a:extLst>
                </a:gridCol>
                <a:gridCol w="618478">
                  <a:extLst>
                    <a:ext uri="{9D8B030D-6E8A-4147-A177-3AD203B41FA5}">
                      <a16:colId xmlns:a16="http://schemas.microsoft.com/office/drawing/2014/main" val="2394109089"/>
                    </a:ext>
                  </a:extLst>
                </a:gridCol>
                <a:gridCol w="3710872">
                  <a:extLst>
                    <a:ext uri="{9D8B030D-6E8A-4147-A177-3AD203B41FA5}">
                      <a16:colId xmlns:a16="http://schemas.microsoft.com/office/drawing/2014/main" val="2466002741"/>
                    </a:ext>
                  </a:extLst>
                </a:gridCol>
              </a:tblGrid>
              <a:tr h="64054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738906">
                <a:tc>
                  <a:txBody>
                    <a:bodyPr/>
                    <a:lstStyle/>
                    <a:p>
                      <a:r>
                        <a:rPr lang="en-GB" dirty="0"/>
                        <a:t>Pergunta (41): Feedback dos empregados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Botão Carregar</a:t>
                      </a:r>
                    </a:p>
                    <a:p>
                      <a:endParaRPr lang="en-GB" dirty="0"/>
                    </a:p>
                    <a:p>
                      <a:r>
                        <a:rPr lang="en-GB" dirty="0"/>
                        <a:t>Carregamento da folha de feedback dos trabalhadores</a:t>
                      </a:r>
                    </a:p>
                  </a:txBody>
                  <a:tcPr/>
                </a:tc>
                <a:extLst>
                  <a:ext uri="{0D108BD9-81ED-4DB2-BD59-A6C34878D82A}">
                    <a16:rowId xmlns:a16="http://schemas.microsoft.com/office/drawing/2014/main" val="4188556345"/>
                  </a:ext>
                </a:extLst>
              </a:tr>
              <a:tr h="738906">
                <a:tc>
                  <a:txBody>
                    <a:bodyPr/>
                    <a:lstStyle/>
                    <a:p>
                      <a:r>
                        <a:rPr lang="en-GB" dirty="0"/>
                        <a:t>Pergunta (42): Entrevista de avaliação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Botão Carregar</a:t>
                      </a:r>
                    </a:p>
                    <a:p>
                      <a:endParaRPr lang="en-GB" dirty="0"/>
                    </a:p>
                    <a:p>
                      <a:r>
                        <a:rPr lang="en-GB" dirty="0"/>
                        <a:t>Carregamento da folha/estrutura da entrevista de avaliação</a:t>
                      </a:r>
                    </a:p>
                  </a:txBody>
                  <a:tcPr/>
                </a:tc>
                <a:extLst>
                  <a:ext uri="{0D108BD9-81ED-4DB2-BD59-A6C34878D82A}">
                    <a16:rowId xmlns:a16="http://schemas.microsoft.com/office/drawing/2014/main" val="142049034"/>
                  </a:ext>
                </a:extLst>
              </a:tr>
              <a:tr h="738906">
                <a:tc>
                  <a:txBody>
                    <a:bodyPr/>
                    <a:lstStyle/>
                    <a:p>
                      <a:r>
                        <a:rPr lang="en-GB" dirty="0"/>
                        <a:t>Pergunta (44): A sua instituição promove a formação do pessoal?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da síntese, ligação </a:t>
                      </a:r>
                    </a:p>
                  </a:txBody>
                  <a:tcPr/>
                </a:tc>
                <a:extLst>
                  <a:ext uri="{0D108BD9-81ED-4DB2-BD59-A6C34878D82A}">
                    <a16:rowId xmlns:a16="http://schemas.microsoft.com/office/drawing/2014/main" val="302288435"/>
                  </a:ext>
                </a:extLst>
              </a:tr>
              <a:tr h="738906">
                <a:tc>
                  <a:txBody>
                    <a:bodyPr/>
                    <a:lstStyle/>
                    <a:p>
                      <a:r>
                        <a:rPr lang="en-GB" dirty="0"/>
                        <a:t>Pergunta (45): Faz publicidade ao seu produto, material ou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do anúncio, ligação</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21476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5039982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IV.II Critérios relacionados com a disciplina/conteúdo</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522654100"/>
              </p:ext>
            </p:extLst>
          </p:nvPr>
        </p:nvGraphicFramePr>
        <p:xfrm>
          <a:off x="1097280" y="2009140"/>
          <a:ext cx="9470276" cy="4023360"/>
        </p:xfrm>
        <a:graphic>
          <a:graphicData uri="http://schemas.openxmlformats.org/drawingml/2006/table">
            <a:tbl>
              <a:tblPr firstRow="1" bandRow="1">
                <a:tableStyleId>{5C22544A-7EE6-4342-B048-85BDC9FD1C3A}</a:tableStyleId>
              </a:tblPr>
              <a:tblGrid>
                <a:gridCol w="6096861">
                  <a:extLst>
                    <a:ext uri="{9D8B030D-6E8A-4147-A177-3AD203B41FA5}">
                      <a16:colId xmlns:a16="http://schemas.microsoft.com/office/drawing/2014/main" val="378527794"/>
                    </a:ext>
                  </a:extLst>
                </a:gridCol>
                <a:gridCol w="543701">
                  <a:extLst>
                    <a:ext uri="{9D8B030D-6E8A-4147-A177-3AD203B41FA5}">
                      <a16:colId xmlns:a16="http://schemas.microsoft.com/office/drawing/2014/main" val="3598662368"/>
                    </a:ext>
                  </a:extLst>
                </a:gridCol>
                <a:gridCol w="2829714">
                  <a:extLst>
                    <a:ext uri="{9D8B030D-6E8A-4147-A177-3AD203B41FA5}">
                      <a16:colId xmlns:a16="http://schemas.microsoft.com/office/drawing/2014/main" val="2741995199"/>
                    </a:ext>
                  </a:extLst>
                </a:gridCol>
              </a:tblGrid>
              <a:tr h="336042">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580017">
                <a:tc>
                  <a:txBody>
                    <a:bodyPr/>
                    <a:lstStyle/>
                    <a:p>
                      <a:r>
                        <a:rPr lang="en-GB" dirty="0"/>
                        <a:t>Pergunta (46): A matéria e o conteúdo estão adaptados à orientação de vida dos alunos?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da prova</a:t>
                      </a:r>
                    </a:p>
                  </a:txBody>
                  <a:tcPr/>
                </a:tc>
                <a:extLst>
                  <a:ext uri="{0D108BD9-81ED-4DB2-BD59-A6C34878D82A}">
                    <a16:rowId xmlns:a16="http://schemas.microsoft.com/office/drawing/2014/main" val="4224333432"/>
                  </a:ext>
                </a:extLst>
              </a:tr>
              <a:tr h="828596">
                <a:tc>
                  <a:txBody>
                    <a:bodyPr/>
                    <a:lstStyle/>
                    <a:p>
                      <a:r>
                        <a:rPr lang="en-GB" dirty="0"/>
                        <a:t>Pergunta (49): Promove uma atitude pessoal dos seus alunos em relação à matéria e ao conteúdo do seu produto, material ou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da prova</a:t>
                      </a:r>
                    </a:p>
                  </a:txBody>
                  <a:tcPr/>
                </a:tc>
                <a:extLst>
                  <a:ext uri="{0D108BD9-81ED-4DB2-BD59-A6C34878D82A}">
                    <a16:rowId xmlns:a16="http://schemas.microsoft.com/office/drawing/2014/main" val="3895707863"/>
                  </a:ext>
                </a:extLst>
              </a:tr>
              <a:tr h="828596">
                <a:tc>
                  <a:txBody>
                    <a:bodyPr/>
                    <a:lstStyle/>
                    <a:p>
                      <a:r>
                        <a:rPr lang="en-GB" dirty="0"/>
                        <a:t>Pergunta (50): Promove o pensamento em rede dos seus alunos com o tema e o conteúdo do seu produto, material ou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da prova</a:t>
                      </a:r>
                    </a:p>
                  </a:txBody>
                  <a:tcPr/>
                </a:tc>
                <a:extLst>
                  <a:ext uri="{0D108BD9-81ED-4DB2-BD59-A6C34878D82A}">
                    <a16:rowId xmlns:a16="http://schemas.microsoft.com/office/drawing/2014/main" val="3678603365"/>
                  </a:ext>
                </a:extLst>
              </a:tr>
              <a:tr h="828596">
                <a:tc>
                  <a:txBody>
                    <a:bodyPr/>
                    <a:lstStyle/>
                    <a:p>
                      <a:r>
                        <a:rPr lang="en-GB" dirty="0"/>
                        <a:t>Pergunta (52): Assegura a qualidade do tema e do conteúdo do seu produto, material ou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 Carregamento de documentos, folhas, ligações</a:t>
                      </a:r>
                    </a:p>
                  </a:txBody>
                  <a:tcPr/>
                </a:tc>
                <a:extLst>
                  <a:ext uri="{0D108BD9-81ED-4DB2-BD59-A6C34878D82A}">
                    <a16:rowId xmlns:a16="http://schemas.microsoft.com/office/drawing/2014/main" val="10010328"/>
                  </a:ext>
                </a:extLst>
              </a:tr>
            </a:tbl>
          </a:graphicData>
        </a:graphic>
      </p:graphicFrame>
    </p:spTree>
    <p:extLst>
      <p:ext uri="{BB962C8B-B14F-4D97-AF65-F5344CB8AC3E}">
        <p14:creationId xmlns:p14="http://schemas.microsoft.com/office/powerpoint/2010/main" val="2989315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888870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IV.II Critérios relacionados com a disciplina/conteúdo</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76404922"/>
              </p:ext>
            </p:extLst>
          </p:nvPr>
        </p:nvGraphicFramePr>
        <p:xfrm>
          <a:off x="1097280" y="2132679"/>
          <a:ext cx="9615747" cy="330200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370840">
                <a:tc>
                  <a:txBody>
                    <a:bodyPr/>
                    <a:lstStyle/>
                    <a:p>
                      <a:r>
                        <a:rPr lang="en-GB" dirty="0"/>
                        <a:t>Pergunta (54): Qual é o currículo do seu curso?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Carregar o currículo do curso</a:t>
                      </a:r>
                    </a:p>
                  </a:txBody>
                  <a:tcPr/>
                </a:tc>
                <a:extLst>
                  <a:ext uri="{0D108BD9-81ED-4DB2-BD59-A6C34878D82A}">
                    <a16:rowId xmlns:a16="http://schemas.microsoft.com/office/drawing/2014/main" val="2712946395"/>
                  </a:ext>
                </a:extLst>
              </a:tr>
              <a:tr h="370840">
                <a:tc>
                  <a:txBody>
                    <a:bodyPr/>
                    <a:lstStyle/>
                    <a:p>
                      <a:r>
                        <a:rPr lang="en-GB" dirty="0"/>
                        <a:t>Pergunta (65): Como é que certificam a frequência do curso?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do certificado (ou similar)</a:t>
                      </a:r>
                    </a:p>
                  </a:txBody>
                  <a:tcPr/>
                </a:tc>
                <a:extLst>
                  <a:ext uri="{0D108BD9-81ED-4DB2-BD59-A6C34878D82A}">
                    <a16:rowId xmlns:a16="http://schemas.microsoft.com/office/drawing/2014/main" val="1851947129"/>
                  </a:ext>
                </a:extLst>
              </a:tr>
              <a:tr h="370840">
                <a:tc>
                  <a:txBody>
                    <a:bodyPr/>
                    <a:lstStyle/>
                    <a:p>
                      <a:r>
                        <a:rPr lang="en-GB" dirty="0"/>
                        <a:t>Pergunta (66): Que tipo de designação de grau pode um estudante obter neste curso?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do diploma, ligação</a:t>
                      </a:r>
                    </a:p>
                  </a:txBody>
                  <a:tcPr/>
                </a:tc>
                <a:extLst>
                  <a:ext uri="{0D108BD9-81ED-4DB2-BD59-A6C34878D82A}">
                    <a16:rowId xmlns:a16="http://schemas.microsoft.com/office/drawing/2014/main" val="4059584150"/>
                  </a:ext>
                </a:extLst>
              </a:tr>
              <a:tr h="370840">
                <a:tc>
                  <a:txBody>
                    <a:bodyPr/>
                    <a:lstStyle/>
                    <a:p>
                      <a:r>
                        <a:rPr lang="en-GB" dirty="0"/>
                        <a:t>Pergunta (67): Quais são os requisitos de admissão para este curso?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síntese dos requisitos, ligação</a:t>
                      </a:r>
                    </a:p>
                  </a:txBody>
                  <a:tcPr/>
                </a:tc>
                <a:extLst>
                  <a:ext uri="{0D108BD9-81ED-4DB2-BD59-A6C34878D82A}">
                    <a16:rowId xmlns:a16="http://schemas.microsoft.com/office/drawing/2014/main" val="3017634332"/>
                  </a:ext>
                </a:extLst>
              </a:tr>
              <a:tr h="370840">
                <a:tc>
                  <a:txBody>
                    <a:bodyPr/>
                    <a:lstStyle/>
                    <a:p>
                      <a:r>
                        <a:rPr lang="en-GB" dirty="0"/>
                        <a:t>Pergunta (69): Como é que é a avaliação do curso?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do resumo da avaliação do curso</a:t>
                      </a:r>
                    </a:p>
                  </a:txBody>
                  <a:tcPr/>
                </a:tc>
                <a:extLst>
                  <a:ext uri="{0D108BD9-81ED-4DB2-BD59-A6C34878D82A}">
                    <a16:rowId xmlns:a16="http://schemas.microsoft.com/office/drawing/2014/main" val="4017839215"/>
                  </a:ext>
                </a:extLst>
              </a:tr>
            </a:tbl>
          </a:graphicData>
        </a:graphic>
      </p:graphicFrame>
    </p:spTree>
    <p:extLst>
      <p:ext uri="{BB962C8B-B14F-4D97-AF65-F5344CB8AC3E}">
        <p14:creationId xmlns:p14="http://schemas.microsoft.com/office/powerpoint/2010/main" val="2155082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IV.II Critérios relacionados com a disciplina/conteúdo</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041583123"/>
              </p:ext>
            </p:extLst>
          </p:nvPr>
        </p:nvGraphicFramePr>
        <p:xfrm>
          <a:off x="1097280" y="2132679"/>
          <a:ext cx="9615747" cy="192532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370840">
                <a:tc>
                  <a:txBody>
                    <a:bodyPr/>
                    <a:lstStyle/>
                    <a:p>
                      <a:r>
                        <a:rPr lang="en-GB" dirty="0"/>
                        <a:t>Pergunta (70): Qual é o contexto didático deste curso?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Carregar a configuração didática do curso, ligação</a:t>
                      </a:r>
                    </a:p>
                  </a:txBody>
                  <a:tcPr/>
                </a:tc>
                <a:extLst>
                  <a:ext uri="{0D108BD9-81ED-4DB2-BD59-A6C34878D82A}">
                    <a16:rowId xmlns:a16="http://schemas.microsoft.com/office/drawing/2014/main" val="2712946395"/>
                  </a:ext>
                </a:extLst>
              </a:tr>
              <a:tr h="370840">
                <a:tc>
                  <a:txBody>
                    <a:bodyPr/>
                    <a:lstStyle/>
                    <a:p>
                      <a:r>
                        <a:rPr lang="en-GB" dirty="0"/>
                        <a:t>Pergunta (71): Que tipo de competências/aptidões são abordadas no curso?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da síntese das competências/aptidões abordadas no curso, ligação</a:t>
                      </a:r>
                    </a:p>
                  </a:txBody>
                  <a:tcPr/>
                </a:tc>
                <a:extLst>
                  <a:ext uri="{0D108BD9-81ED-4DB2-BD59-A6C34878D82A}">
                    <a16:rowId xmlns:a16="http://schemas.microsoft.com/office/drawing/2014/main" val="1851947129"/>
                  </a:ext>
                </a:extLst>
              </a:tr>
            </a:tbl>
          </a:graphicData>
        </a:graphic>
      </p:graphicFrame>
    </p:spTree>
    <p:extLst>
      <p:ext uri="{BB962C8B-B14F-4D97-AF65-F5344CB8AC3E}">
        <p14:creationId xmlns:p14="http://schemas.microsoft.com/office/powerpoint/2010/main" val="1301079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IV Acreditação de produtos, materiais, REA e cursos</a:t>
            </a:r>
            <a:br>
              <a:rPr lang="en-GB" sz="4000" dirty="0">
                <a:solidFill>
                  <a:schemeClr val="tx1">
                    <a:lumMod val="50000"/>
                    <a:lumOff val="50000"/>
                  </a:schemeClr>
                </a:solidFill>
              </a:rPr>
            </a:br>
            <a:r>
              <a:rPr lang="en-GB" sz="4000" dirty="0">
                <a:solidFill>
                  <a:schemeClr val="tx1">
                    <a:lumMod val="50000"/>
                    <a:lumOff val="50000"/>
                  </a:schemeClr>
                </a:solidFill>
              </a:rPr>
              <a:t>IV.II Critérios relacionados com a disciplina/conteúdo</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111233841"/>
              </p:ext>
            </p:extLst>
          </p:nvPr>
        </p:nvGraphicFramePr>
        <p:xfrm>
          <a:off x="1097280" y="2132679"/>
          <a:ext cx="9615747" cy="128524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370840">
                <a:tc>
                  <a:txBody>
                    <a:bodyPr/>
                    <a:lstStyle/>
                    <a:p>
                      <a:r>
                        <a:rPr lang="en-GB" dirty="0"/>
                        <a:t>Pergunta (61): Existe apoio digital neste curso?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(em caso afirmativo)</a:t>
                      </a:r>
                    </a:p>
                    <a:p>
                      <a:r>
                        <a:rPr lang="en-GB" dirty="0"/>
                        <a:t>Carregamento da síntese do apoio digital no curso, ligação</a:t>
                      </a:r>
                    </a:p>
                  </a:txBody>
                  <a:tcPr/>
                </a:tc>
                <a:extLst>
                  <a:ext uri="{0D108BD9-81ED-4DB2-BD59-A6C34878D82A}">
                    <a16:rowId xmlns:a16="http://schemas.microsoft.com/office/drawing/2014/main" val="2712946395"/>
                  </a:ext>
                </a:extLst>
              </a:tr>
            </a:tbl>
          </a:graphicData>
        </a:graphic>
      </p:graphicFrame>
    </p:spTree>
    <p:extLst>
      <p:ext uri="{BB962C8B-B14F-4D97-AF65-F5344CB8AC3E}">
        <p14:creationId xmlns:p14="http://schemas.microsoft.com/office/powerpoint/2010/main" val="352893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129525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Carregamento de material</a:t>
            </a:r>
            <a:br>
              <a:rPr lang="en-GB" dirty="0"/>
            </a:br>
            <a:r>
              <a:rPr lang="en-GB" dirty="0">
                <a:solidFill>
                  <a:schemeClr val="tx1">
                    <a:lumMod val="50000"/>
                    <a:lumOff val="50000"/>
                  </a:schemeClr>
                </a:solidFill>
              </a:rPr>
              <a:t>Exemplo</a:t>
            </a:r>
          </a:p>
        </p:txBody>
      </p:sp>
      <p:graphicFrame>
        <p:nvGraphicFramePr>
          <p:cNvPr id="7" name="Inhaltsplatzhalter 5">
            <a:extLst>
              <a:ext uri="{FF2B5EF4-FFF2-40B4-BE49-F238E27FC236}">
                <a16:creationId xmlns:a16="http://schemas.microsoft.com/office/drawing/2014/main" id="{AAFD1524-C6C9-4235-2596-17DE4D2CC90E}"/>
              </a:ext>
            </a:extLst>
          </p:cNvPr>
          <p:cNvGraphicFramePr>
            <a:graphicFrameLocks noGrp="1"/>
          </p:cNvGraphicFramePr>
          <p:nvPr>
            <p:ph idx="1"/>
            <p:extLst>
              <p:ext uri="{D42A27DB-BD31-4B8C-83A1-F6EECF244321}">
                <p14:modId xmlns:p14="http://schemas.microsoft.com/office/powerpoint/2010/main" val="2182987068"/>
              </p:ext>
            </p:extLst>
          </p:nvPr>
        </p:nvGraphicFramePr>
        <p:xfrm>
          <a:off x="286789" y="1787236"/>
          <a:ext cx="6604462" cy="2377440"/>
        </p:xfrm>
        <a:graphic>
          <a:graphicData uri="http://schemas.openxmlformats.org/drawingml/2006/table">
            <a:tbl>
              <a:tblPr firstRow="1" bandRow="1">
                <a:tableStyleId>{5C22544A-7EE6-4342-B048-85BDC9FD1C3A}</a:tableStyleId>
              </a:tblPr>
              <a:tblGrid>
                <a:gridCol w="3302231">
                  <a:extLst>
                    <a:ext uri="{9D8B030D-6E8A-4147-A177-3AD203B41FA5}">
                      <a16:colId xmlns:a16="http://schemas.microsoft.com/office/drawing/2014/main" val="378527794"/>
                    </a:ext>
                  </a:extLst>
                </a:gridCol>
                <a:gridCol w="3302231">
                  <a:extLst>
                    <a:ext uri="{9D8B030D-6E8A-4147-A177-3AD203B41FA5}">
                      <a16:colId xmlns:a16="http://schemas.microsoft.com/office/drawing/2014/main" val="1667483614"/>
                    </a:ext>
                  </a:extLst>
                </a:gridCol>
              </a:tblGrid>
              <a:tr h="299399">
                <a:tc>
                  <a:txBody>
                    <a:bodyPr/>
                    <a:lstStyle/>
                    <a:p>
                      <a:r>
                        <a:rPr lang="en-GB" dirty="0"/>
                        <a:t>Autoavaliação</a:t>
                      </a:r>
                    </a:p>
                  </a:txBody>
                  <a:tcPr/>
                </a:tc>
                <a:tc>
                  <a:txBody>
                    <a:bodyPr/>
                    <a:lstStyle/>
                    <a:p>
                      <a:r>
                        <a:rPr lang="en-GB" dirty="0"/>
                        <a:t>Carregamento de material</a:t>
                      </a:r>
                    </a:p>
                  </a:txBody>
                  <a:tcPr/>
                </a:tc>
                <a:extLst>
                  <a:ext uri="{0D108BD9-81ED-4DB2-BD59-A6C34878D82A}">
                    <a16:rowId xmlns:a16="http://schemas.microsoft.com/office/drawing/2014/main" val="2745617718"/>
                  </a:ext>
                </a:extLst>
              </a:tr>
              <a:tr h="1467055">
                <a:tc>
                  <a:txBody>
                    <a:bodyPr/>
                    <a:lstStyle/>
                    <a:p>
                      <a:r>
                        <a:rPr lang="en-GB" dirty="0"/>
                        <a:t>Pergunta (18): Comunicação com as partes interessadas - Que canais e formas de comunicação utiliza para comunicar?</a:t>
                      </a:r>
                    </a:p>
                  </a:txBody>
                  <a:tcPr/>
                </a:tc>
                <a:tc>
                  <a:txBody>
                    <a:bodyPr/>
                    <a:lstStyle/>
                    <a:p>
                      <a:r>
                        <a:rPr lang="en-GB" dirty="0"/>
                        <a:t>Ligação a (se selecionado pelo utilizador)</a:t>
                      </a:r>
                    </a:p>
                    <a:p>
                      <a:r>
                        <a:rPr lang="en-GB" dirty="0"/>
                        <a:t>- Sítio Web da instituição</a:t>
                      </a:r>
                    </a:p>
                    <a:p>
                      <a:r>
                        <a:rPr lang="en-GB" dirty="0"/>
                        <a:t>- Blogue da instituição</a:t>
                      </a:r>
                    </a:p>
                    <a:p>
                      <a:r>
                        <a:rPr lang="en-GB" dirty="0"/>
                        <a:t>- Boletim informativo da instituição</a:t>
                      </a:r>
                    </a:p>
                    <a:p>
                      <a:r>
                        <a:rPr lang="en-GB" dirty="0"/>
                        <a:t>- etc.</a:t>
                      </a:r>
                    </a:p>
                  </a:txBody>
                  <a:tcPr/>
                </a:tc>
                <a:extLst>
                  <a:ext uri="{0D108BD9-81ED-4DB2-BD59-A6C34878D82A}">
                    <a16:rowId xmlns:a16="http://schemas.microsoft.com/office/drawing/2014/main" val="4224333432"/>
                  </a:ext>
                </a:extLst>
              </a:tr>
            </a:tbl>
          </a:graphicData>
        </a:graphic>
      </p:graphicFrame>
      <p:sp>
        <p:nvSpPr>
          <p:cNvPr id="9" name="Rechteck 8">
            <a:extLst>
              <a:ext uri="{FF2B5EF4-FFF2-40B4-BE49-F238E27FC236}">
                <a16:creationId xmlns:a16="http://schemas.microsoft.com/office/drawing/2014/main" id="{ACAF7B6F-23DA-A22B-D4F6-CE30B26FDCC6}"/>
              </a:ext>
            </a:extLst>
          </p:cNvPr>
          <p:cNvSpPr/>
          <p:nvPr/>
        </p:nvSpPr>
        <p:spPr>
          <a:xfrm>
            <a:off x="7086600" y="22340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Ligação ao sítio Web da instituição</a:t>
            </a:r>
          </a:p>
        </p:txBody>
      </p:sp>
      <p:sp>
        <p:nvSpPr>
          <p:cNvPr id="10" name="Rechteck 9">
            <a:extLst>
              <a:ext uri="{FF2B5EF4-FFF2-40B4-BE49-F238E27FC236}">
                <a16:creationId xmlns:a16="http://schemas.microsoft.com/office/drawing/2014/main" id="{FF310A6E-07BB-AC56-0A79-6F2DE72713FF}"/>
              </a:ext>
            </a:extLst>
          </p:cNvPr>
          <p:cNvSpPr/>
          <p:nvPr/>
        </p:nvSpPr>
        <p:spPr>
          <a:xfrm>
            <a:off x="7086600" y="27293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Ligação ao blogue da instituição</a:t>
            </a:r>
          </a:p>
        </p:txBody>
      </p:sp>
      <p:sp>
        <p:nvSpPr>
          <p:cNvPr id="11" name="Rechteck 10">
            <a:extLst>
              <a:ext uri="{FF2B5EF4-FFF2-40B4-BE49-F238E27FC236}">
                <a16:creationId xmlns:a16="http://schemas.microsoft.com/office/drawing/2014/main" id="{F7507956-348D-BC1B-D9C3-C5174BC2B62B}"/>
              </a:ext>
            </a:extLst>
          </p:cNvPr>
          <p:cNvSpPr/>
          <p:nvPr/>
        </p:nvSpPr>
        <p:spPr>
          <a:xfrm>
            <a:off x="7086600" y="3224646"/>
            <a:ext cx="3491345" cy="47600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Ligação ao boletim informativo da instituição</a:t>
            </a:r>
          </a:p>
        </p:txBody>
      </p:sp>
      <p:sp>
        <p:nvSpPr>
          <p:cNvPr id="12" name="Rechteck 11">
            <a:extLst>
              <a:ext uri="{FF2B5EF4-FFF2-40B4-BE49-F238E27FC236}">
                <a16:creationId xmlns:a16="http://schemas.microsoft.com/office/drawing/2014/main" id="{0587F988-5BF8-6482-16F5-B2229277AB4F}"/>
              </a:ext>
            </a:extLst>
          </p:cNvPr>
          <p:cNvSpPr/>
          <p:nvPr/>
        </p:nvSpPr>
        <p:spPr>
          <a:xfrm>
            <a:off x="7086599" y="174839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O utilizador entra:</a:t>
            </a:r>
          </a:p>
        </p:txBody>
      </p:sp>
    </p:spTree>
    <p:extLst>
      <p:ext uri="{BB962C8B-B14F-4D97-AF65-F5344CB8AC3E}">
        <p14:creationId xmlns:p14="http://schemas.microsoft.com/office/powerpoint/2010/main" val="2087106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063813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Carregamento de material</a:t>
            </a:r>
            <a:br>
              <a:rPr lang="en-GB" dirty="0"/>
            </a:br>
            <a:r>
              <a:rPr lang="en-GB" dirty="0">
                <a:solidFill>
                  <a:schemeClr val="tx1">
                    <a:lumMod val="50000"/>
                    <a:lumOff val="50000"/>
                  </a:schemeClr>
                </a:solidFill>
              </a:rPr>
              <a:t>Exemplo</a:t>
            </a:r>
          </a:p>
        </p:txBody>
      </p:sp>
      <p:sp>
        <p:nvSpPr>
          <p:cNvPr id="9" name="Rechteck 8">
            <a:extLst>
              <a:ext uri="{FF2B5EF4-FFF2-40B4-BE49-F238E27FC236}">
                <a16:creationId xmlns:a16="http://schemas.microsoft.com/office/drawing/2014/main" id="{ACAF7B6F-23DA-A22B-D4F6-CE30B26FDCC6}"/>
              </a:ext>
            </a:extLst>
          </p:cNvPr>
          <p:cNvSpPr/>
          <p:nvPr/>
        </p:nvSpPr>
        <p:spPr>
          <a:xfrm>
            <a:off x="7086599" y="1996044"/>
            <a:ext cx="3491345" cy="5957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Carregamento de políticas institucionais</a:t>
            </a:r>
          </a:p>
        </p:txBody>
      </p:sp>
      <p:sp>
        <p:nvSpPr>
          <p:cNvPr id="10" name="Rechteck 9">
            <a:extLst>
              <a:ext uri="{FF2B5EF4-FFF2-40B4-BE49-F238E27FC236}">
                <a16:creationId xmlns:a16="http://schemas.microsoft.com/office/drawing/2014/main" id="{FF310A6E-07BB-AC56-0A79-6F2DE72713FF}"/>
              </a:ext>
            </a:extLst>
          </p:cNvPr>
          <p:cNvSpPr/>
          <p:nvPr/>
        </p:nvSpPr>
        <p:spPr>
          <a:xfrm>
            <a:off x="7086597" y="3079670"/>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Carregamento do currículo</a:t>
            </a:r>
          </a:p>
        </p:txBody>
      </p:sp>
      <p:sp>
        <p:nvSpPr>
          <p:cNvPr id="11" name="Rechteck 10">
            <a:extLst>
              <a:ext uri="{FF2B5EF4-FFF2-40B4-BE49-F238E27FC236}">
                <a16:creationId xmlns:a16="http://schemas.microsoft.com/office/drawing/2014/main" id="{F7507956-348D-BC1B-D9C3-C5174BC2B62B}"/>
              </a:ext>
            </a:extLst>
          </p:cNvPr>
          <p:cNvSpPr/>
          <p:nvPr/>
        </p:nvSpPr>
        <p:spPr>
          <a:xfrm>
            <a:off x="7086598" y="3910447"/>
            <a:ext cx="3491345" cy="5611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Ligação ao sistema de apoio ao estudante</a:t>
            </a:r>
          </a:p>
        </p:txBody>
      </p:sp>
      <p:graphicFrame>
        <p:nvGraphicFramePr>
          <p:cNvPr id="6" name="Inhaltsplatzhalter 5">
            <a:extLst>
              <a:ext uri="{FF2B5EF4-FFF2-40B4-BE49-F238E27FC236}">
                <a16:creationId xmlns:a16="http://schemas.microsoft.com/office/drawing/2014/main" id="{1D374E74-5441-A6F1-9ADB-AA3EC6DB3AF4}"/>
              </a:ext>
            </a:extLst>
          </p:cNvPr>
          <p:cNvGraphicFramePr>
            <a:graphicFrameLocks noGrp="1"/>
          </p:cNvGraphicFramePr>
          <p:nvPr>
            <p:ph idx="1"/>
            <p:extLst>
              <p:ext uri="{D42A27DB-BD31-4B8C-83A1-F6EECF244321}">
                <p14:modId xmlns:p14="http://schemas.microsoft.com/office/powerpoint/2010/main" val="2267833073"/>
              </p:ext>
            </p:extLst>
          </p:nvPr>
        </p:nvGraphicFramePr>
        <p:xfrm>
          <a:off x="307570" y="1230338"/>
          <a:ext cx="6571212" cy="4937384"/>
        </p:xfrm>
        <a:graphic>
          <a:graphicData uri="http://schemas.openxmlformats.org/drawingml/2006/table">
            <a:tbl>
              <a:tblPr firstRow="1" bandRow="1">
                <a:tableStyleId>{5C22544A-7EE6-4342-B048-85BDC9FD1C3A}</a:tableStyleId>
              </a:tblPr>
              <a:tblGrid>
                <a:gridCol w="3285606">
                  <a:extLst>
                    <a:ext uri="{9D8B030D-6E8A-4147-A177-3AD203B41FA5}">
                      <a16:colId xmlns:a16="http://schemas.microsoft.com/office/drawing/2014/main" val="378527794"/>
                    </a:ext>
                  </a:extLst>
                </a:gridCol>
                <a:gridCol w="3285606">
                  <a:extLst>
                    <a:ext uri="{9D8B030D-6E8A-4147-A177-3AD203B41FA5}">
                      <a16:colId xmlns:a16="http://schemas.microsoft.com/office/drawing/2014/main" val="4033390107"/>
                    </a:ext>
                  </a:extLst>
                </a:gridCol>
              </a:tblGrid>
              <a:tr h="217040">
                <a:tc>
                  <a:txBody>
                    <a:bodyPr/>
                    <a:lstStyle/>
                    <a:p>
                      <a:r>
                        <a:rPr lang="en-GB" dirty="0"/>
                        <a:t>Autoavaliação</a:t>
                      </a:r>
                    </a:p>
                  </a:txBody>
                  <a:tcPr/>
                </a:tc>
                <a:tc>
                  <a:txBody>
                    <a:bodyPr/>
                    <a:lstStyle/>
                    <a:p>
                      <a:r>
                        <a:rPr lang="en-GB" dirty="0"/>
                        <a:t>Carregamento de material</a:t>
                      </a:r>
                    </a:p>
                  </a:txBody>
                  <a:tcPr/>
                </a:tc>
                <a:extLst>
                  <a:ext uri="{0D108BD9-81ED-4DB2-BD59-A6C34878D82A}">
                    <a16:rowId xmlns:a16="http://schemas.microsoft.com/office/drawing/2014/main" val="2745617718"/>
                  </a:ext>
                </a:extLst>
              </a:tr>
              <a:tr h="1177367">
                <a:tc>
                  <a:txBody>
                    <a:bodyPr/>
                    <a:lstStyle/>
                    <a:p>
                      <a:r>
                        <a:rPr lang="en-GB" dirty="0"/>
                        <a:t>Pergunta (22): Que avaliações de qualidade independentes estão integradas na sua instituição?</a:t>
                      </a:r>
                    </a:p>
                  </a:txBody>
                  <a:tcPr/>
                </a:tc>
                <a:tc>
                  <a:txBody>
                    <a:bodyPr/>
                    <a:lstStyle/>
                    <a:p>
                      <a:r>
                        <a:rPr lang="en-GB" dirty="0"/>
                        <a:t>(se selecionado pelo utilizador)</a:t>
                      </a:r>
                    </a:p>
                    <a:p>
                      <a:r>
                        <a:rPr lang="en-GB" dirty="0"/>
                        <a:t>- políticas institucionais</a:t>
                      </a:r>
                    </a:p>
                    <a:p>
                      <a:r>
                        <a:rPr lang="en-GB" dirty="0"/>
                        <a:t>- etc.</a:t>
                      </a:r>
                    </a:p>
                  </a:txBody>
                  <a:tcPr/>
                </a:tc>
                <a:extLst>
                  <a:ext uri="{0D108BD9-81ED-4DB2-BD59-A6C34878D82A}">
                    <a16:rowId xmlns:a16="http://schemas.microsoft.com/office/drawing/2014/main" val="4224333432"/>
                  </a:ext>
                </a:extLst>
              </a:tr>
              <a:tr h="1016817">
                <a:tc>
                  <a:txBody>
                    <a:bodyPr/>
                    <a:lstStyle/>
                    <a:p>
                      <a:r>
                        <a:rPr lang="en-GB" dirty="0"/>
                        <a:t>Pergunta (24): A sua instituição utiliza uma estrutura curricular bem concebida?</a:t>
                      </a:r>
                    </a:p>
                  </a:txBody>
                  <a:tcPr/>
                </a:tc>
                <a:tc>
                  <a:txBody>
                    <a:bodyPr/>
                    <a:lstStyle/>
                    <a:p>
                      <a:r>
                        <a:rPr lang="en-GB" dirty="0"/>
                        <a:t>(em caso afirmativo)</a:t>
                      </a:r>
                    </a:p>
                    <a:p>
                      <a:r>
                        <a:rPr lang="en-GB" dirty="0"/>
                        <a:t>- Carregamento do currículo</a:t>
                      </a:r>
                    </a:p>
                  </a:txBody>
                  <a:tcPr/>
                </a:tc>
                <a:extLst>
                  <a:ext uri="{0D108BD9-81ED-4DB2-BD59-A6C34878D82A}">
                    <a16:rowId xmlns:a16="http://schemas.microsoft.com/office/drawing/2014/main" val="4277190436"/>
                  </a:ext>
                </a:extLst>
              </a:tr>
              <a:tr h="856267">
                <a:tc>
                  <a:txBody>
                    <a:bodyPr/>
                    <a:lstStyle/>
                    <a:p>
                      <a:r>
                        <a:rPr lang="en-GB" dirty="0"/>
                        <a:t>Pergunta (25): A sua instituição dispõe de um "sistema de apoio ao estudante"?</a:t>
                      </a:r>
                    </a:p>
                  </a:txBody>
                  <a:tcPr/>
                </a:tc>
                <a:tc>
                  <a:txBody>
                    <a:bodyPr/>
                    <a:lstStyle/>
                    <a:p>
                      <a:r>
                        <a:rPr lang="en-GB" dirty="0"/>
                        <a:t>(em caso afirmativo)</a:t>
                      </a:r>
                    </a:p>
                    <a:p>
                      <a:r>
                        <a:rPr lang="en-GB" dirty="0"/>
                        <a:t>- ligação ao sistema de apoio ao estudante</a:t>
                      </a:r>
                    </a:p>
                  </a:txBody>
                  <a:tcPr/>
                </a:tc>
                <a:extLst>
                  <a:ext uri="{0D108BD9-81ED-4DB2-BD59-A6C34878D82A}">
                    <a16:rowId xmlns:a16="http://schemas.microsoft.com/office/drawing/2014/main" val="803648250"/>
                  </a:ext>
                </a:extLst>
              </a:tr>
              <a:tr h="695717">
                <a:tc>
                  <a:txBody>
                    <a:bodyPr/>
                    <a:lstStyle/>
                    <a:p>
                      <a:r>
                        <a:rPr lang="en-GB" dirty="0"/>
                        <a:t>Pergunta (28): A sua instituição dispõe de um sistema de feedback?</a:t>
                      </a:r>
                    </a:p>
                  </a:txBody>
                  <a:tcPr/>
                </a:tc>
                <a:tc>
                  <a:txBody>
                    <a:bodyPr/>
                    <a:lstStyle/>
                    <a:p>
                      <a:r>
                        <a:rPr lang="en-GB" dirty="0"/>
                        <a:t>(em caso afirmativo)</a:t>
                      </a:r>
                    </a:p>
                    <a:p>
                      <a:r>
                        <a:rPr lang="en-GB" dirty="0"/>
                        <a:t>- Carregamento do sistema de feedback</a:t>
                      </a:r>
                    </a:p>
                    <a:p>
                      <a:r>
                        <a:rPr lang="en-GB" dirty="0"/>
                        <a:t>- Carregamento do questionário de feedback, etc.</a:t>
                      </a:r>
                    </a:p>
                  </a:txBody>
                  <a:tcPr/>
                </a:tc>
                <a:extLst>
                  <a:ext uri="{0D108BD9-81ED-4DB2-BD59-A6C34878D82A}">
                    <a16:rowId xmlns:a16="http://schemas.microsoft.com/office/drawing/2014/main" val="466803272"/>
                  </a:ext>
                </a:extLst>
              </a:tr>
            </a:tbl>
          </a:graphicData>
        </a:graphic>
      </p:graphicFrame>
      <p:sp>
        <p:nvSpPr>
          <p:cNvPr id="8" name="Rechteck 7">
            <a:extLst>
              <a:ext uri="{FF2B5EF4-FFF2-40B4-BE49-F238E27FC236}">
                <a16:creationId xmlns:a16="http://schemas.microsoft.com/office/drawing/2014/main" id="{7A4DD395-F12F-33CF-481D-058351FF764E}"/>
              </a:ext>
            </a:extLst>
          </p:cNvPr>
          <p:cNvSpPr/>
          <p:nvPr/>
        </p:nvSpPr>
        <p:spPr>
          <a:xfrm>
            <a:off x="7086597" y="4830787"/>
            <a:ext cx="3491345" cy="5611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Carregamento do sistema de feedback</a:t>
            </a:r>
          </a:p>
        </p:txBody>
      </p:sp>
      <p:sp>
        <p:nvSpPr>
          <p:cNvPr id="12" name="Rechteck 11">
            <a:extLst>
              <a:ext uri="{FF2B5EF4-FFF2-40B4-BE49-F238E27FC236}">
                <a16:creationId xmlns:a16="http://schemas.microsoft.com/office/drawing/2014/main" id="{1EF0A517-1F70-5216-A8E0-21B158823DEC}"/>
              </a:ext>
            </a:extLst>
          </p:cNvPr>
          <p:cNvSpPr/>
          <p:nvPr/>
        </p:nvSpPr>
        <p:spPr>
          <a:xfrm>
            <a:off x="7086596" y="5481950"/>
            <a:ext cx="3491345" cy="5957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Carregamento do questionário de feedback</a:t>
            </a:r>
          </a:p>
        </p:txBody>
      </p:sp>
      <p:sp>
        <p:nvSpPr>
          <p:cNvPr id="13" name="Rechteck 12">
            <a:extLst>
              <a:ext uri="{FF2B5EF4-FFF2-40B4-BE49-F238E27FC236}">
                <a16:creationId xmlns:a16="http://schemas.microsoft.com/office/drawing/2014/main" id="{196BEB48-EE65-6007-A1BF-76B7BBF65415}"/>
              </a:ext>
            </a:extLst>
          </p:cNvPr>
          <p:cNvSpPr/>
          <p:nvPr/>
        </p:nvSpPr>
        <p:spPr>
          <a:xfrm>
            <a:off x="7086596" y="1255320"/>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O utilizador entra:</a:t>
            </a:r>
          </a:p>
        </p:txBody>
      </p:sp>
    </p:spTree>
    <p:extLst>
      <p:ext uri="{BB962C8B-B14F-4D97-AF65-F5344CB8AC3E}">
        <p14:creationId xmlns:p14="http://schemas.microsoft.com/office/powerpoint/2010/main" val="1855165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Avaliação do material</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1300608"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36309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2698860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Atribuição de especialista</a:t>
            </a:r>
            <a:br>
              <a:rPr lang="en-GB" dirty="0"/>
            </a:br>
            <a:r>
              <a:rPr lang="en-GB" dirty="0">
                <a:solidFill>
                  <a:schemeClr val="tx1">
                    <a:lumMod val="50000"/>
                    <a:lumOff val="50000"/>
                  </a:schemeClr>
                </a:solidFill>
              </a:rPr>
              <a:t>Exemplo</a:t>
            </a:r>
          </a:p>
        </p:txBody>
      </p:sp>
      <p:graphicFrame>
        <p:nvGraphicFramePr>
          <p:cNvPr id="10" name="Inhaltsplatzhalter 5">
            <a:extLst>
              <a:ext uri="{FF2B5EF4-FFF2-40B4-BE49-F238E27FC236}">
                <a16:creationId xmlns:a16="http://schemas.microsoft.com/office/drawing/2014/main" id="{FE3AE37B-8E60-338C-5266-5F00146C3F54}"/>
              </a:ext>
            </a:extLst>
          </p:cNvPr>
          <p:cNvGraphicFramePr>
            <a:graphicFrameLocks noGrp="1"/>
          </p:cNvGraphicFramePr>
          <p:nvPr>
            <p:ph idx="1"/>
            <p:extLst>
              <p:ext uri="{D42A27DB-BD31-4B8C-83A1-F6EECF244321}">
                <p14:modId xmlns:p14="http://schemas.microsoft.com/office/powerpoint/2010/main" val="1465867554"/>
              </p:ext>
            </p:extLst>
          </p:nvPr>
        </p:nvGraphicFramePr>
        <p:xfrm>
          <a:off x="286788" y="1787236"/>
          <a:ext cx="3620194" cy="3749040"/>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378527794"/>
                    </a:ext>
                  </a:extLst>
                </a:gridCol>
                <a:gridCol w="1810097">
                  <a:extLst>
                    <a:ext uri="{9D8B030D-6E8A-4147-A177-3AD203B41FA5}">
                      <a16:colId xmlns:a16="http://schemas.microsoft.com/office/drawing/2014/main" val="1667483614"/>
                    </a:ext>
                  </a:extLst>
                </a:gridCol>
              </a:tblGrid>
              <a:tr h="217976">
                <a:tc>
                  <a:txBody>
                    <a:bodyPr/>
                    <a:lstStyle/>
                    <a:p>
                      <a:r>
                        <a:rPr lang="en-GB" dirty="0"/>
                        <a:t>Autoavaliação</a:t>
                      </a:r>
                    </a:p>
                  </a:txBody>
                  <a:tcPr/>
                </a:tc>
                <a:tc>
                  <a:txBody>
                    <a:bodyPr/>
                    <a:lstStyle/>
                    <a:p>
                      <a:r>
                        <a:rPr lang="en-GB" dirty="0"/>
                        <a:t>Carregamento de material</a:t>
                      </a:r>
                    </a:p>
                  </a:txBody>
                  <a:tcPr/>
                </a:tc>
                <a:extLst>
                  <a:ext uri="{0D108BD9-81ED-4DB2-BD59-A6C34878D82A}">
                    <a16:rowId xmlns:a16="http://schemas.microsoft.com/office/drawing/2014/main" val="2745617718"/>
                  </a:ext>
                </a:extLst>
              </a:tr>
              <a:tr h="874299">
                <a:tc>
                  <a:txBody>
                    <a:bodyPr/>
                    <a:lstStyle/>
                    <a:p>
                      <a:r>
                        <a:rPr lang="en-GB" dirty="0"/>
                        <a:t>Pergunta (18): Comunicação com as partes interessadas - Que canais e formas de comunicação utiliza para comunicar?</a:t>
                      </a:r>
                    </a:p>
                  </a:txBody>
                  <a:tcPr/>
                </a:tc>
                <a:tc>
                  <a:txBody>
                    <a:bodyPr/>
                    <a:lstStyle/>
                    <a:p>
                      <a:r>
                        <a:rPr lang="en-GB" dirty="0"/>
                        <a:t>Ligação a (se selecionada pelo utilizador)</a:t>
                      </a:r>
                    </a:p>
                    <a:p>
                      <a:r>
                        <a:rPr lang="en-GB" dirty="0"/>
                        <a:t>- Sítio Web da instituição</a:t>
                      </a:r>
                    </a:p>
                    <a:p>
                      <a:r>
                        <a:rPr lang="en-GB" dirty="0"/>
                        <a:t>- Blogue da instituição</a:t>
                      </a:r>
                    </a:p>
                    <a:p>
                      <a:r>
                        <a:rPr lang="en-GB" dirty="0"/>
                        <a:t>- Boletim informativo da instituição</a:t>
                      </a:r>
                    </a:p>
                    <a:p>
                      <a:r>
                        <a:rPr lang="en-GB" dirty="0"/>
                        <a:t>- etc.</a:t>
                      </a:r>
                    </a:p>
                  </a:txBody>
                  <a:tcPr/>
                </a:tc>
                <a:extLst>
                  <a:ext uri="{0D108BD9-81ED-4DB2-BD59-A6C34878D82A}">
                    <a16:rowId xmlns:a16="http://schemas.microsoft.com/office/drawing/2014/main" val="4224333432"/>
                  </a:ext>
                </a:extLst>
              </a:tr>
            </a:tbl>
          </a:graphicData>
        </a:graphic>
      </p:graphicFrame>
      <p:sp>
        <p:nvSpPr>
          <p:cNvPr id="11" name="Rechteck 10">
            <a:extLst>
              <a:ext uri="{FF2B5EF4-FFF2-40B4-BE49-F238E27FC236}">
                <a16:creationId xmlns:a16="http://schemas.microsoft.com/office/drawing/2014/main" id="{F82995F7-CD67-6329-CAB8-DE034FCB1E05}"/>
              </a:ext>
            </a:extLst>
          </p:cNvPr>
          <p:cNvSpPr/>
          <p:nvPr/>
        </p:nvSpPr>
        <p:spPr>
          <a:xfrm>
            <a:off x="4052449" y="3138054"/>
            <a:ext cx="3210791" cy="50915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Ligação ao sítio Web da instituição</a:t>
            </a:r>
          </a:p>
        </p:txBody>
      </p:sp>
      <p:sp>
        <p:nvSpPr>
          <p:cNvPr id="12" name="Rechteck 11">
            <a:extLst>
              <a:ext uri="{FF2B5EF4-FFF2-40B4-BE49-F238E27FC236}">
                <a16:creationId xmlns:a16="http://schemas.microsoft.com/office/drawing/2014/main" id="{76DFAAD3-DDE3-BE92-CFE2-EA9E036FF740}"/>
              </a:ext>
            </a:extLst>
          </p:cNvPr>
          <p:cNvSpPr/>
          <p:nvPr/>
        </p:nvSpPr>
        <p:spPr>
          <a:xfrm>
            <a:off x="4052449" y="3768439"/>
            <a:ext cx="3210791" cy="3763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Ligação ao blogue da instituição</a:t>
            </a:r>
          </a:p>
        </p:txBody>
      </p:sp>
      <p:sp>
        <p:nvSpPr>
          <p:cNvPr id="13" name="Rechteck 12">
            <a:extLst>
              <a:ext uri="{FF2B5EF4-FFF2-40B4-BE49-F238E27FC236}">
                <a16:creationId xmlns:a16="http://schemas.microsoft.com/office/drawing/2014/main" id="{C6D65BB5-9A8F-D15C-3A83-6F3076783656}"/>
              </a:ext>
            </a:extLst>
          </p:cNvPr>
          <p:cNvSpPr/>
          <p:nvPr/>
        </p:nvSpPr>
        <p:spPr>
          <a:xfrm>
            <a:off x="4052449" y="4263739"/>
            <a:ext cx="3210791" cy="58881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Ligação ao boletim informativo da instituição</a:t>
            </a:r>
          </a:p>
        </p:txBody>
      </p:sp>
      <p:sp>
        <p:nvSpPr>
          <p:cNvPr id="14" name="Rechteck 13">
            <a:extLst>
              <a:ext uri="{FF2B5EF4-FFF2-40B4-BE49-F238E27FC236}">
                <a16:creationId xmlns:a16="http://schemas.microsoft.com/office/drawing/2014/main" id="{E72A7D1E-167B-1120-E21C-6244E5912913}"/>
              </a:ext>
            </a:extLst>
          </p:cNvPr>
          <p:cNvSpPr/>
          <p:nvPr/>
        </p:nvSpPr>
        <p:spPr>
          <a:xfrm>
            <a:off x="4052448" y="2787487"/>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O utilizador entra:</a:t>
            </a:r>
          </a:p>
        </p:txBody>
      </p:sp>
      <p:sp>
        <p:nvSpPr>
          <p:cNvPr id="15" name="Rechteck 14">
            <a:extLst>
              <a:ext uri="{FF2B5EF4-FFF2-40B4-BE49-F238E27FC236}">
                <a16:creationId xmlns:a16="http://schemas.microsoft.com/office/drawing/2014/main" id="{87E8C495-FCED-A8C1-EBF6-CEE977CEC408}"/>
              </a:ext>
            </a:extLst>
          </p:cNvPr>
          <p:cNvSpPr/>
          <p:nvPr/>
        </p:nvSpPr>
        <p:spPr>
          <a:xfrm>
            <a:off x="8694421" y="3273139"/>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Abre uma ligação para o sítio Web da instituição</a:t>
            </a:r>
          </a:p>
        </p:txBody>
      </p:sp>
      <p:sp>
        <p:nvSpPr>
          <p:cNvPr id="16" name="Rechteck 15">
            <a:extLst>
              <a:ext uri="{FF2B5EF4-FFF2-40B4-BE49-F238E27FC236}">
                <a16:creationId xmlns:a16="http://schemas.microsoft.com/office/drawing/2014/main" id="{8F40E1D0-678A-EFB8-7367-9D57C802EC70}"/>
              </a:ext>
            </a:extLst>
          </p:cNvPr>
          <p:cNvSpPr/>
          <p:nvPr/>
        </p:nvSpPr>
        <p:spPr>
          <a:xfrm>
            <a:off x="8694419" y="3863444"/>
            <a:ext cx="3210791" cy="58881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Abre uma ligação para o blogue da Instituição</a:t>
            </a:r>
          </a:p>
        </p:txBody>
      </p:sp>
      <p:sp>
        <p:nvSpPr>
          <p:cNvPr id="17" name="Rechteck 16">
            <a:extLst>
              <a:ext uri="{FF2B5EF4-FFF2-40B4-BE49-F238E27FC236}">
                <a16:creationId xmlns:a16="http://schemas.microsoft.com/office/drawing/2014/main" id="{6085C922-90D8-8DB9-0A17-93F645E9CB1D}"/>
              </a:ext>
            </a:extLst>
          </p:cNvPr>
          <p:cNvSpPr/>
          <p:nvPr/>
        </p:nvSpPr>
        <p:spPr>
          <a:xfrm>
            <a:off x="8694418" y="4526977"/>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Abre a ligação para o boletim informativo da instituição</a:t>
            </a:r>
          </a:p>
        </p:txBody>
      </p:sp>
      <p:sp>
        <p:nvSpPr>
          <p:cNvPr id="18" name="Rechteck 17">
            <a:extLst>
              <a:ext uri="{FF2B5EF4-FFF2-40B4-BE49-F238E27FC236}">
                <a16:creationId xmlns:a16="http://schemas.microsoft.com/office/drawing/2014/main" id="{CDA55789-9FC7-54F5-70BB-A23DD29A5249}"/>
              </a:ext>
            </a:extLst>
          </p:cNvPr>
          <p:cNvSpPr/>
          <p:nvPr/>
        </p:nvSpPr>
        <p:spPr>
          <a:xfrm>
            <a:off x="8694420" y="2787487"/>
            <a:ext cx="3210791" cy="204353"/>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Avaliador:</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708665" y="338570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2720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875529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2B25AF5A-08CD-B17A-2212-2268BD811D2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Atribuição de especialista</a:t>
            </a:r>
            <a:br>
              <a:rPr lang="en-GB" dirty="0"/>
            </a:br>
            <a:r>
              <a:rPr lang="en-GB" dirty="0">
                <a:solidFill>
                  <a:schemeClr val="tx1">
                    <a:lumMod val="50000"/>
                    <a:lumOff val="50000"/>
                  </a:schemeClr>
                </a:solidFill>
              </a:rPr>
              <a:t>Exemplo</a:t>
            </a:r>
          </a:p>
        </p:txBody>
      </p:sp>
      <p:sp>
        <p:nvSpPr>
          <p:cNvPr id="15" name="Rechteck 14">
            <a:extLst>
              <a:ext uri="{FF2B5EF4-FFF2-40B4-BE49-F238E27FC236}">
                <a16:creationId xmlns:a16="http://schemas.microsoft.com/office/drawing/2014/main" id="{87E8C495-FCED-A8C1-EBF6-CEE977CEC408}"/>
              </a:ext>
            </a:extLst>
          </p:cNvPr>
          <p:cNvSpPr/>
          <p:nvPr/>
        </p:nvSpPr>
        <p:spPr>
          <a:xfrm>
            <a:off x="8393085" y="1785386"/>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Visualiza/descarrega políticas institucionais</a:t>
            </a:r>
          </a:p>
        </p:txBody>
      </p:sp>
      <p:sp>
        <p:nvSpPr>
          <p:cNvPr id="16" name="Rechteck 15">
            <a:extLst>
              <a:ext uri="{FF2B5EF4-FFF2-40B4-BE49-F238E27FC236}">
                <a16:creationId xmlns:a16="http://schemas.microsoft.com/office/drawing/2014/main" id="{8F40E1D0-678A-EFB8-7367-9D57C802EC70}"/>
              </a:ext>
            </a:extLst>
          </p:cNvPr>
          <p:cNvSpPr/>
          <p:nvPr/>
        </p:nvSpPr>
        <p:spPr>
          <a:xfrm>
            <a:off x="8393085" y="2919119"/>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Visualiza/descarrega o currículo</a:t>
            </a:r>
          </a:p>
        </p:txBody>
      </p:sp>
      <p:sp>
        <p:nvSpPr>
          <p:cNvPr id="17" name="Rechteck 16">
            <a:extLst>
              <a:ext uri="{FF2B5EF4-FFF2-40B4-BE49-F238E27FC236}">
                <a16:creationId xmlns:a16="http://schemas.microsoft.com/office/drawing/2014/main" id="{6085C922-90D8-8DB9-0A17-93F645E9CB1D}"/>
              </a:ext>
            </a:extLst>
          </p:cNvPr>
          <p:cNvSpPr/>
          <p:nvPr/>
        </p:nvSpPr>
        <p:spPr>
          <a:xfrm>
            <a:off x="8393084" y="396859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Abre ligação ao sistema de apoio ao estudante</a:t>
            </a:r>
          </a:p>
        </p:txBody>
      </p:sp>
      <p:sp>
        <p:nvSpPr>
          <p:cNvPr id="18" name="Rechteck 17">
            <a:extLst>
              <a:ext uri="{FF2B5EF4-FFF2-40B4-BE49-F238E27FC236}">
                <a16:creationId xmlns:a16="http://schemas.microsoft.com/office/drawing/2014/main" id="{CDA55789-9FC7-54F5-70BB-A23DD29A5249}"/>
              </a:ext>
            </a:extLst>
          </p:cNvPr>
          <p:cNvSpPr/>
          <p:nvPr/>
        </p:nvSpPr>
        <p:spPr>
          <a:xfrm>
            <a:off x="8393086" y="1281057"/>
            <a:ext cx="3210791" cy="27758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Avaliador:</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386547" y="335428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hteck 5">
            <a:extLst>
              <a:ext uri="{FF2B5EF4-FFF2-40B4-BE49-F238E27FC236}">
                <a16:creationId xmlns:a16="http://schemas.microsoft.com/office/drawing/2014/main" id="{90D0EDB4-13A9-F773-F332-9957CEF98F3D}"/>
              </a:ext>
            </a:extLst>
          </p:cNvPr>
          <p:cNvSpPr/>
          <p:nvPr/>
        </p:nvSpPr>
        <p:spPr>
          <a:xfrm>
            <a:off x="4008117" y="1726998"/>
            <a:ext cx="2795159" cy="5070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Carregamento de políticas institucionais</a:t>
            </a:r>
          </a:p>
        </p:txBody>
      </p:sp>
      <p:sp>
        <p:nvSpPr>
          <p:cNvPr id="7" name="Rechteck 6">
            <a:extLst>
              <a:ext uri="{FF2B5EF4-FFF2-40B4-BE49-F238E27FC236}">
                <a16:creationId xmlns:a16="http://schemas.microsoft.com/office/drawing/2014/main" id="{D1147AB4-A1C4-FF00-471E-96CF5D48738B}"/>
              </a:ext>
            </a:extLst>
          </p:cNvPr>
          <p:cNvSpPr/>
          <p:nvPr/>
        </p:nvSpPr>
        <p:spPr>
          <a:xfrm>
            <a:off x="4008116" y="2941875"/>
            <a:ext cx="2795159" cy="277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Carregamento do currículo</a:t>
            </a:r>
          </a:p>
        </p:txBody>
      </p:sp>
      <p:sp>
        <p:nvSpPr>
          <p:cNvPr id="8" name="Rechteck 7">
            <a:extLst>
              <a:ext uri="{FF2B5EF4-FFF2-40B4-BE49-F238E27FC236}">
                <a16:creationId xmlns:a16="http://schemas.microsoft.com/office/drawing/2014/main" id="{809C4745-3818-A21E-C1DA-6DF55DDC4191}"/>
              </a:ext>
            </a:extLst>
          </p:cNvPr>
          <p:cNvSpPr/>
          <p:nvPr/>
        </p:nvSpPr>
        <p:spPr>
          <a:xfrm>
            <a:off x="4008115" y="3922825"/>
            <a:ext cx="2795159" cy="5972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Ligação ao sistema de apoio ao estudante</a:t>
            </a:r>
          </a:p>
        </p:txBody>
      </p:sp>
      <p:graphicFrame>
        <p:nvGraphicFramePr>
          <p:cNvPr id="9" name="Inhaltsplatzhalter 5">
            <a:extLst>
              <a:ext uri="{FF2B5EF4-FFF2-40B4-BE49-F238E27FC236}">
                <a16:creationId xmlns:a16="http://schemas.microsoft.com/office/drawing/2014/main" id="{49A58A91-1B17-C4F4-CD90-FE8FB130EB87}"/>
              </a:ext>
            </a:extLst>
          </p:cNvPr>
          <p:cNvGraphicFramePr>
            <a:graphicFrameLocks noGrp="1"/>
          </p:cNvGraphicFramePr>
          <p:nvPr>
            <p:ph idx="1"/>
            <p:extLst>
              <p:ext uri="{D42A27DB-BD31-4B8C-83A1-F6EECF244321}">
                <p14:modId xmlns:p14="http://schemas.microsoft.com/office/powerpoint/2010/main" val="959441873"/>
              </p:ext>
            </p:extLst>
          </p:nvPr>
        </p:nvGraphicFramePr>
        <p:xfrm>
          <a:off x="307570" y="1230338"/>
          <a:ext cx="3491346" cy="5364480"/>
        </p:xfrm>
        <a:graphic>
          <a:graphicData uri="http://schemas.openxmlformats.org/drawingml/2006/table">
            <a:tbl>
              <a:tblPr firstRow="1" bandRow="1">
                <a:tableStyleId>{5C22544A-7EE6-4342-B048-85BDC9FD1C3A}</a:tableStyleId>
              </a:tblPr>
              <a:tblGrid>
                <a:gridCol w="1745673">
                  <a:extLst>
                    <a:ext uri="{9D8B030D-6E8A-4147-A177-3AD203B41FA5}">
                      <a16:colId xmlns:a16="http://schemas.microsoft.com/office/drawing/2014/main" val="378527794"/>
                    </a:ext>
                  </a:extLst>
                </a:gridCol>
                <a:gridCol w="1745673">
                  <a:extLst>
                    <a:ext uri="{9D8B030D-6E8A-4147-A177-3AD203B41FA5}">
                      <a16:colId xmlns:a16="http://schemas.microsoft.com/office/drawing/2014/main" val="4033390107"/>
                    </a:ext>
                  </a:extLst>
                </a:gridCol>
              </a:tblGrid>
              <a:tr h="374491">
                <a:tc>
                  <a:txBody>
                    <a:bodyPr/>
                    <a:lstStyle/>
                    <a:p>
                      <a:r>
                        <a:rPr lang="en-GB" sz="1400" dirty="0"/>
                        <a:t>Autoavaliação</a:t>
                      </a:r>
                    </a:p>
                  </a:txBody>
                  <a:tcPr/>
                </a:tc>
                <a:tc>
                  <a:txBody>
                    <a:bodyPr/>
                    <a:lstStyle/>
                    <a:p>
                      <a:r>
                        <a:rPr lang="en-GB" sz="1400" dirty="0"/>
                        <a:t>Carregamento de material</a:t>
                      </a:r>
                    </a:p>
                  </a:txBody>
                  <a:tcPr/>
                </a:tc>
                <a:extLst>
                  <a:ext uri="{0D108BD9-81ED-4DB2-BD59-A6C34878D82A}">
                    <a16:rowId xmlns:a16="http://schemas.microsoft.com/office/drawing/2014/main" val="2745617718"/>
                  </a:ext>
                </a:extLst>
              </a:tr>
              <a:tr h="1217095">
                <a:tc>
                  <a:txBody>
                    <a:bodyPr/>
                    <a:lstStyle/>
                    <a:p>
                      <a:r>
                        <a:rPr lang="en-GB" sz="1400" dirty="0"/>
                        <a:t>Pergunta (22): Que avaliações de qualidade independentes estão integradas na sua instituição?</a:t>
                      </a:r>
                    </a:p>
                  </a:txBody>
                  <a:tcPr/>
                </a:tc>
                <a:tc>
                  <a:txBody>
                    <a:bodyPr/>
                    <a:lstStyle/>
                    <a:p>
                      <a:r>
                        <a:rPr lang="en-GB" sz="1400" dirty="0"/>
                        <a:t>(se selecionado pelo utilizador)</a:t>
                      </a:r>
                    </a:p>
                    <a:p>
                      <a:r>
                        <a:rPr lang="en-GB" sz="1400" dirty="0"/>
                        <a:t>- políticas institucionais</a:t>
                      </a:r>
                    </a:p>
                    <a:p>
                      <a:r>
                        <a:rPr lang="en-GB" sz="1400" dirty="0"/>
                        <a:t>- etc.</a:t>
                      </a:r>
                    </a:p>
                  </a:txBody>
                  <a:tcPr/>
                </a:tc>
                <a:extLst>
                  <a:ext uri="{0D108BD9-81ED-4DB2-BD59-A6C34878D82A}">
                    <a16:rowId xmlns:a16="http://schemas.microsoft.com/office/drawing/2014/main" val="4224333432"/>
                  </a:ext>
                </a:extLst>
              </a:tr>
              <a:tr h="1041089">
                <a:tc>
                  <a:txBody>
                    <a:bodyPr/>
                    <a:lstStyle/>
                    <a:p>
                      <a:r>
                        <a:rPr lang="en-GB" sz="1400" dirty="0"/>
                        <a:t>Pergunta (24): A sua instituição utiliza uma estrutura curricular bem concebida?</a:t>
                      </a:r>
                    </a:p>
                  </a:txBody>
                  <a:tcPr/>
                </a:tc>
                <a:tc>
                  <a:txBody>
                    <a:bodyPr/>
                    <a:lstStyle/>
                    <a:p>
                      <a:r>
                        <a:rPr lang="en-GB" sz="1400" dirty="0"/>
                        <a:t>(em caso afirmativo)</a:t>
                      </a:r>
                    </a:p>
                    <a:p>
                      <a:r>
                        <a:rPr lang="en-GB" sz="1400" dirty="0"/>
                        <a:t>- Carregamento do currículo</a:t>
                      </a:r>
                    </a:p>
                  </a:txBody>
                  <a:tcPr/>
                </a:tc>
                <a:extLst>
                  <a:ext uri="{0D108BD9-81ED-4DB2-BD59-A6C34878D82A}">
                    <a16:rowId xmlns:a16="http://schemas.microsoft.com/office/drawing/2014/main" val="4277190436"/>
                  </a:ext>
                </a:extLst>
              </a:tr>
              <a:tr h="936227">
                <a:tc>
                  <a:txBody>
                    <a:bodyPr/>
                    <a:lstStyle/>
                    <a:p>
                      <a:r>
                        <a:rPr lang="en-GB" sz="1400" dirty="0"/>
                        <a:t>Pergunta (25): A sua instituição dispõe de um "sistema de apoio ao estudante"?</a:t>
                      </a:r>
                    </a:p>
                  </a:txBody>
                  <a:tcPr/>
                </a:tc>
                <a:tc>
                  <a:txBody>
                    <a:bodyPr/>
                    <a:lstStyle/>
                    <a:p>
                      <a:r>
                        <a:rPr lang="en-GB" sz="1400" dirty="0"/>
                        <a:t>(em caso afirmativo)</a:t>
                      </a:r>
                    </a:p>
                    <a:p>
                      <a:r>
                        <a:rPr lang="en-GB" sz="1400" dirty="0"/>
                        <a:t>- ligação ao sistema de apoio ao estudante</a:t>
                      </a:r>
                    </a:p>
                  </a:txBody>
                  <a:tcPr/>
                </a:tc>
                <a:extLst>
                  <a:ext uri="{0D108BD9-81ED-4DB2-BD59-A6C34878D82A}">
                    <a16:rowId xmlns:a16="http://schemas.microsoft.com/office/drawing/2014/main" val="803648250"/>
                  </a:ext>
                </a:extLst>
              </a:tr>
              <a:tr h="1217095">
                <a:tc>
                  <a:txBody>
                    <a:bodyPr/>
                    <a:lstStyle/>
                    <a:p>
                      <a:r>
                        <a:rPr lang="en-GB" sz="1400" dirty="0"/>
                        <a:t>Pergunta (28): A sua instituição dispõe de um sistema de feedback?</a:t>
                      </a:r>
                    </a:p>
                  </a:txBody>
                  <a:tcPr/>
                </a:tc>
                <a:tc>
                  <a:txBody>
                    <a:bodyPr/>
                    <a:lstStyle/>
                    <a:p>
                      <a:r>
                        <a:rPr lang="en-GB" sz="1400" dirty="0"/>
                        <a:t>(em caso afirmativo)</a:t>
                      </a:r>
                    </a:p>
                    <a:p>
                      <a:r>
                        <a:rPr lang="en-GB" sz="1400" dirty="0"/>
                        <a:t>- Carregamento do sistema de feedback</a:t>
                      </a:r>
                    </a:p>
                    <a:p>
                      <a:r>
                        <a:rPr lang="en-GB" sz="1400" dirty="0"/>
                        <a:t>- Carregamento do questionário de feedback, etc.</a:t>
                      </a:r>
                    </a:p>
                  </a:txBody>
                  <a:tcPr/>
                </a:tc>
                <a:extLst>
                  <a:ext uri="{0D108BD9-81ED-4DB2-BD59-A6C34878D82A}">
                    <a16:rowId xmlns:a16="http://schemas.microsoft.com/office/drawing/2014/main" val="466803272"/>
                  </a:ext>
                </a:extLst>
              </a:tr>
            </a:tbl>
          </a:graphicData>
        </a:graphic>
      </p:graphicFrame>
      <p:sp>
        <p:nvSpPr>
          <p:cNvPr id="20" name="Rechteck 19">
            <a:extLst>
              <a:ext uri="{FF2B5EF4-FFF2-40B4-BE49-F238E27FC236}">
                <a16:creationId xmlns:a16="http://schemas.microsoft.com/office/drawing/2014/main" id="{D05EC779-74AC-2BFA-5529-179946AD87FC}"/>
              </a:ext>
            </a:extLst>
          </p:cNvPr>
          <p:cNvSpPr/>
          <p:nvPr/>
        </p:nvSpPr>
        <p:spPr>
          <a:xfrm>
            <a:off x="4045176" y="4641290"/>
            <a:ext cx="2795159" cy="5821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Carregamento do sistema de feedback</a:t>
            </a:r>
          </a:p>
        </p:txBody>
      </p:sp>
      <p:sp>
        <p:nvSpPr>
          <p:cNvPr id="21" name="Rechteck 20">
            <a:extLst>
              <a:ext uri="{FF2B5EF4-FFF2-40B4-BE49-F238E27FC236}">
                <a16:creationId xmlns:a16="http://schemas.microsoft.com/office/drawing/2014/main" id="{F032D01C-497F-EC1F-AD14-DD7005C00718}"/>
              </a:ext>
            </a:extLst>
          </p:cNvPr>
          <p:cNvSpPr/>
          <p:nvPr/>
        </p:nvSpPr>
        <p:spPr>
          <a:xfrm>
            <a:off x="4045176" y="5438433"/>
            <a:ext cx="2795159" cy="5821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Carregamento do questionário de feedback</a:t>
            </a:r>
          </a:p>
        </p:txBody>
      </p:sp>
      <p:sp>
        <p:nvSpPr>
          <p:cNvPr id="22" name="Rechteck 21">
            <a:extLst>
              <a:ext uri="{FF2B5EF4-FFF2-40B4-BE49-F238E27FC236}">
                <a16:creationId xmlns:a16="http://schemas.microsoft.com/office/drawing/2014/main" id="{403E725A-3109-7617-75DB-FF839C66D982}"/>
              </a:ext>
            </a:extLst>
          </p:cNvPr>
          <p:cNvSpPr/>
          <p:nvPr/>
        </p:nvSpPr>
        <p:spPr>
          <a:xfrm>
            <a:off x="4008118" y="1281057"/>
            <a:ext cx="2795159" cy="277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O utilizador entra:</a:t>
            </a:r>
          </a:p>
        </p:txBody>
      </p:sp>
      <p:sp>
        <p:nvSpPr>
          <p:cNvPr id="23" name="Rechteck 22">
            <a:extLst>
              <a:ext uri="{FF2B5EF4-FFF2-40B4-BE49-F238E27FC236}">
                <a16:creationId xmlns:a16="http://schemas.microsoft.com/office/drawing/2014/main" id="{02CA147D-4B4A-A9A4-5383-25E1608E803B}"/>
              </a:ext>
            </a:extLst>
          </p:cNvPr>
          <p:cNvSpPr/>
          <p:nvPr/>
        </p:nvSpPr>
        <p:spPr>
          <a:xfrm>
            <a:off x="8393084" y="5569778"/>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Visualiza/descarrega o questionário de feedback</a:t>
            </a:r>
          </a:p>
        </p:txBody>
      </p:sp>
      <p:sp>
        <p:nvSpPr>
          <p:cNvPr id="24" name="Rechteck 23">
            <a:extLst>
              <a:ext uri="{FF2B5EF4-FFF2-40B4-BE49-F238E27FC236}">
                <a16:creationId xmlns:a16="http://schemas.microsoft.com/office/drawing/2014/main" id="{A8BF679F-24B7-4884-1B2D-D2AA604D4010}"/>
              </a:ext>
            </a:extLst>
          </p:cNvPr>
          <p:cNvSpPr/>
          <p:nvPr/>
        </p:nvSpPr>
        <p:spPr>
          <a:xfrm>
            <a:off x="8393084" y="4919487"/>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Visualiza/descarrega o sistema de feedback</a:t>
            </a:r>
          </a:p>
        </p:txBody>
      </p:sp>
    </p:spTree>
    <p:extLst>
      <p:ext uri="{BB962C8B-B14F-4D97-AF65-F5344CB8AC3E}">
        <p14:creationId xmlns:p14="http://schemas.microsoft.com/office/powerpoint/2010/main" val="356066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00E8297-EFAC-5D26-67B1-F6C84A45BCD8}"/>
              </a:ext>
            </a:extLst>
          </p:cNvPr>
          <p:cNvGraphicFramePr>
            <a:graphicFrameLocks noChangeAspect="1"/>
          </p:cNvGraphicFramePr>
          <p:nvPr>
            <p:custDataLst>
              <p:tags r:id="rId1"/>
            </p:custDataLst>
            <p:extLst>
              <p:ext uri="{D42A27DB-BD31-4B8C-83A1-F6EECF244321}">
                <p14:modId xmlns:p14="http://schemas.microsoft.com/office/powerpoint/2010/main" val="2651618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3" name="think-cell data - do not delete" hidden="1">
                        <a:extLst>
                          <a:ext uri="{FF2B5EF4-FFF2-40B4-BE49-F238E27FC236}">
                            <a16:creationId xmlns:a16="http://schemas.microsoft.com/office/drawing/2014/main" id="{B00E8297-EFAC-5D26-67B1-F6C84A45BC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AC008DA-2AE6-D835-4779-CFD0007E51E5}"/>
              </a:ext>
            </a:extLst>
          </p:cNvPr>
          <p:cNvSpPr>
            <a:spLocks noGrp="1"/>
          </p:cNvSpPr>
          <p:nvPr>
            <p:ph type="title"/>
          </p:nvPr>
        </p:nvSpPr>
        <p:spPr/>
        <p:txBody>
          <a:bodyPr vert="horz"/>
          <a:lstStyle/>
          <a:p>
            <a:r>
              <a:rPr lang="en-GB" dirty="0"/>
              <a:t>Avaliação do material</a:t>
            </a:r>
          </a:p>
        </p:txBody>
      </p:sp>
      <p:sp>
        <p:nvSpPr>
          <p:cNvPr id="7" name="Inhaltsplatzhalter 6">
            <a:extLst>
              <a:ext uri="{FF2B5EF4-FFF2-40B4-BE49-F238E27FC236}">
                <a16:creationId xmlns:a16="http://schemas.microsoft.com/office/drawing/2014/main" id="{C40E6590-99B1-55B4-0139-48E2AA242FA6}"/>
              </a:ext>
            </a:extLst>
          </p:cNvPr>
          <p:cNvSpPr>
            <a:spLocks noGrp="1"/>
          </p:cNvSpPr>
          <p:nvPr>
            <p:ph idx="1"/>
          </p:nvPr>
        </p:nvSpPr>
        <p:spPr/>
        <p:txBody>
          <a:bodyPr/>
          <a:lstStyle/>
          <a:p>
            <a:pPr marL="457200" indent="-457200">
              <a:buFont typeface="+mj-lt"/>
              <a:buAutoNum type="arabicPeriod"/>
            </a:pPr>
            <a:r>
              <a:rPr lang="en-GB" dirty="0"/>
              <a:t>Carregamento de material</a:t>
            </a:r>
          </a:p>
          <a:p>
            <a:pPr marL="457200" indent="-457200">
              <a:buFont typeface="+mj-lt"/>
              <a:buAutoNum type="arabicPeriod"/>
            </a:pPr>
            <a:r>
              <a:rPr lang="en-GB" dirty="0"/>
              <a:t>Atribuição de especialistas</a:t>
            </a:r>
          </a:p>
          <a:p>
            <a:pPr marL="457200" indent="-457200">
              <a:buFont typeface="+mj-lt"/>
              <a:buAutoNum type="arabicPeriod"/>
            </a:pPr>
            <a:r>
              <a:rPr lang="en-GB" dirty="0"/>
              <a:t>Análise de peritos</a:t>
            </a:r>
          </a:p>
          <a:p>
            <a:pPr marL="457200" indent="-457200">
              <a:buFont typeface="+mj-lt"/>
              <a:buAutoNum type="arabicPeriod"/>
            </a:pPr>
            <a:r>
              <a:rPr lang="en-GB" dirty="0"/>
              <a:t>Comentários de especialistas</a:t>
            </a:r>
          </a:p>
          <a:p>
            <a:pPr marL="457200" indent="-457200">
              <a:buFont typeface="+mj-lt"/>
              <a:buAutoNum type="arabicPeriod"/>
            </a:pPr>
            <a:endParaRPr lang="en-GB" dirty="0"/>
          </a:p>
        </p:txBody>
      </p:sp>
    </p:spTree>
    <p:extLst>
      <p:ext uri="{BB962C8B-B14F-4D97-AF65-F5344CB8AC3E}">
        <p14:creationId xmlns:p14="http://schemas.microsoft.com/office/powerpoint/2010/main" val="2234147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v="urn:schemas-microsoft-com:vml" xmlns:a16="http://schemas.microsoft.com/office/drawing/2014/main"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Avaliação do material</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2983936"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19574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0DF263CF-588F-3AE9-2F29-021647861E8E}"/>
              </a:ext>
            </a:extLst>
          </p:cNvPr>
          <p:cNvGraphicFramePr>
            <a:graphicFrameLocks noChangeAspect="1"/>
          </p:cNvGraphicFramePr>
          <p:nvPr>
            <p:custDataLst>
              <p:tags r:id="rId1"/>
            </p:custDataLst>
            <p:extLst>
              <p:ext uri="{D42A27DB-BD31-4B8C-83A1-F6EECF244321}">
                <p14:modId xmlns:p14="http://schemas.microsoft.com/office/powerpoint/2010/main" val="2913262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4FB0253-34C1-0FE3-C6B7-91405FF1F501}"/>
              </a:ext>
            </a:extLst>
          </p:cNvPr>
          <p:cNvSpPr>
            <a:spLocks noGrp="1"/>
          </p:cNvSpPr>
          <p:nvPr>
            <p:ph type="title"/>
          </p:nvPr>
        </p:nvSpPr>
        <p:spPr/>
        <p:txBody>
          <a:bodyPr vert="horz">
            <a:normAutofit fontScale="90000"/>
          </a:bodyPr>
          <a:lstStyle/>
          <a:p>
            <a:r>
              <a:rPr lang="en-GB" dirty="0"/>
              <a:t>3. Análise de peritos</a:t>
            </a:r>
            <a:br>
              <a:rPr lang="en-GB" dirty="0"/>
            </a:br>
            <a:r>
              <a:rPr lang="en-GB" dirty="0">
                <a:solidFill>
                  <a:schemeClr val="tx1">
                    <a:lumMod val="50000"/>
                    <a:lumOff val="50000"/>
                  </a:schemeClr>
                </a:solidFill>
              </a:rPr>
              <a:t>Exemplo</a:t>
            </a:r>
          </a:p>
        </p:txBody>
      </p:sp>
      <p:sp>
        <p:nvSpPr>
          <p:cNvPr id="9" name="Rechteck 8">
            <a:extLst>
              <a:ext uri="{FF2B5EF4-FFF2-40B4-BE49-F238E27FC236}">
                <a16:creationId xmlns:a16="http://schemas.microsoft.com/office/drawing/2014/main" id="{0BF2D5EB-45FF-6970-A574-8A3B6F967358}"/>
              </a:ext>
            </a:extLst>
          </p:cNvPr>
          <p:cNvSpPr/>
          <p:nvPr/>
        </p:nvSpPr>
        <p:spPr>
          <a:xfrm>
            <a:off x="1097280" y="1572635"/>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Abre uma ligação para o sítio Web da instituição</a:t>
            </a:r>
          </a:p>
        </p:txBody>
      </p:sp>
      <p:sp>
        <p:nvSpPr>
          <p:cNvPr id="10" name="Rechteck 9">
            <a:extLst>
              <a:ext uri="{FF2B5EF4-FFF2-40B4-BE49-F238E27FC236}">
                <a16:creationId xmlns:a16="http://schemas.microsoft.com/office/drawing/2014/main" id="{A35D66EC-5E38-965E-EF91-AD9FE521D168}"/>
              </a:ext>
            </a:extLst>
          </p:cNvPr>
          <p:cNvSpPr/>
          <p:nvPr/>
        </p:nvSpPr>
        <p:spPr>
          <a:xfrm>
            <a:off x="1097281" y="2186301"/>
            <a:ext cx="3210791" cy="33227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200" i="1" dirty="0"/>
              <a:t>Abre uma ligação para o blogue da Instituição</a:t>
            </a:r>
          </a:p>
        </p:txBody>
      </p:sp>
      <p:sp>
        <p:nvSpPr>
          <p:cNvPr id="11" name="Rechteck 10">
            <a:extLst>
              <a:ext uri="{FF2B5EF4-FFF2-40B4-BE49-F238E27FC236}">
                <a16:creationId xmlns:a16="http://schemas.microsoft.com/office/drawing/2014/main" id="{44C2A9D0-0F31-5C0F-D625-F8BAAC430B7D}"/>
              </a:ext>
            </a:extLst>
          </p:cNvPr>
          <p:cNvSpPr/>
          <p:nvPr/>
        </p:nvSpPr>
        <p:spPr>
          <a:xfrm>
            <a:off x="1097283" y="2586596"/>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Abre a ligação para o boletim informativo da instituição</a:t>
            </a:r>
          </a:p>
        </p:txBody>
      </p:sp>
      <p:sp>
        <p:nvSpPr>
          <p:cNvPr id="12" name="Rechteck 11">
            <a:extLst>
              <a:ext uri="{FF2B5EF4-FFF2-40B4-BE49-F238E27FC236}">
                <a16:creationId xmlns:a16="http://schemas.microsoft.com/office/drawing/2014/main" id="{8404CC59-4CC0-9CFF-3084-3E3E73840144}"/>
              </a:ext>
            </a:extLst>
          </p:cNvPr>
          <p:cNvSpPr/>
          <p:nvPr/>
        </p:nvSpPr>
        <p:spPr>
          <a:xfrm>
            <a:off x="1097282" y="1110344"/>
            <a:ext cx="3210791" cy="33227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Avaliador:</a:t>
            </a:r>
          </a:p>
        </p:txBody>
      </p:sp>
      <p:sp>
        <p:nvSpPr>
          <p:cNvPr id="13" name="Rechteck 12">
            <a:extLst>
              <a:ext uri="{FF2B5EF4-FFF2-40B4-BE49-F238E27FC236}">
                <a16:creationId xmlns:a16="http://schemas.microsoft.com/office/drawing/2014/main" id="{D68CE2D5-37BD-8BF0-F061-86A02EFD6520}"/>
              </a:ext>
            </a:extLst>
          </p:cNvPr>
          <p:cNvSpPr/>
          <p:nvPr/>
        </p:nvSpPr>
        <p:spPr>
          <a:xfrm>
            <a:off x="1097280" y="3211280"/>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Visualiza/descarrega políticas institucionais</a:t>
            </a:r>
          </a:p>
        </p:txBody>
      </p:sp>
      <p:sp>
        <p:nvSpPr>
          <p:cNvPr id="14" name="Rechteck 13">
            <a:extLst>
              <a:ext uri="{FF2B5EF4-FFF2-40B4-BE49-F238E27FC236}">
                <a16:creationId xmlns:a16="http://schemas.microsoft.com/office/drawing/2014/main" id="{F6AF5217-ACE5-DB53-B178-857AEEB10E0E}"/>
              </a:ext>
            </a:extLst>
          </p:cNvPr>
          <p:cNvSpPr/>
          <p:nvPr/>
        </p:nvSpPr>
        <p:spPr>
          <a:xfrm>
            <a:off x="1097280" y="3825576"/>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Visualiza/descarrega o currículo</a:t>
            </a:r>
          </a:p>
        </p:txBody>
      </p:sp>
      <p:sp>
        <p:nvSpPr>
          <p:cNvPr id="15" name="Rechteck 14">
            <a:extLst>
              <a:ext uri="{FF2B5EF4-FFF2-40B4-BE49-F238E27FC236}">
                <a16:creationId xmlns:a16="http://schemas.microsoft.com/office/drawing/2014/main" id="{6DFBD7A6-A719-B4D6-61B1-63795329A64A}"/>
              </a:ext>
            </a:extLst>
          </p:cNvPr>
          <p:cNvSpPr/>
          <p:nvPr/>
        </p:nvSpPr>
        <p:spPr>
          <a:xfrm>
            <a:off x="1097280" y="422587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Abre ligação ao sistema de apoio ao estudante</a:t>
            </a:r>
          </a:p>
        </p:txBody>
      </p:sp>
      <p:sp>
        <p:nvSpPr>
          <p:cNvPr id="16" name="Rechteck 15">
            <a:extLst>
              <a:ext uri="{FF2B5EF4-FFF2-40B4-BE49-F238E27FC236}">
                <a16:creationId xmlns:a16="http://schemas.microsoft.com/office/drawing/2014/main" id="{67270459-935F-51E8-0945-7ED33874A4EE}"/>
              </a:ext>
            </a:extLst>
          </p:cNvPr>
          <p:cNvSpPr/>
          <p:nvPr/>
        </p:nvSpPr>
        <p:spPr>
          <a:xfrm>
            <a:off x="1097280" y="5475239"/>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Visualiza/descarrega o questionário de feedback</a:t>
            </a:r>
          </a:p>
        </p:txBody>
      </p:sp>
      <p:sp>
        <p:nvSpPr>
          <p:cNvPr id="17" name="Rechteck 16">
            <a:extLst>
              <a:ext uri="{FF2B5EF4-FFF2-40B4-BE49-F238E27FC236}">
                <a16:creationId xmlns:a16="http://schemas.microsoft.com/office/drawing/2014/main" id="{E3C32295-6875-0B10-18A8-9E622A91E14A}"/>
              </a:ext>
            </a:extLst>
          </p:cNvPr>
          <p:cNvSpPr/>
          <p:nvPr/>
        </p:nvSpPr>
        <p:spPr>
          <a:xfrm>
            <a:off x="1097280" y="4850555"/>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Visualiza/descarrega o sistema de feedback</a:t>
            </a:r>
          </a:p>
        </p:txBody>
      </p:sp>
      <p:sp>
        <p:nvSpPr>
          <p:cNvPr id="18" name="Pfeil: nach rechts 17">
            <a:extLst>
              <a:ext uri="{FF2B5EF4-FFF2-40B4-BE49-F238E27FC236}">
                <a16:creationId xmlns:a16="http://schemas.microsoft.com/office/drawing/2014/main" id="{9955C908-CB53-3082-85B5-D4C7D42572B7}"/>
              </a:ext>
            </a:extLst>
          </p:cNvPr>
          <p:cNvSpPr/>
          <p:nvPr/>
        </p:nvSpPr>
        <p:spPr>
          <a:xfrm>
            <a:off x="4915937" y="3174422"/>
            <a:ext cx="540328" cy="509155"/>
          </a:xfrm>
          <a:prstGeom prs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9" name="Rechteck 18">
            <a:extLst>
              <a:ext uri="{FF2B5EF4-FFF2-40B4-BE49-F238E27FC236}">
                <a16:creationId xmlns:a16="http://schemas.microsoft.com/office/drawing/2014/main" id="{C70A2FCB-7895-AF0A-BB68-F5AF541C2BF3}"/>
              </a:ext>
            </a:extLst>
          </p:cNvPr>
          <p:cNvSpPr/>
          <p:nvPr/>
        </p:nvSpPr>
        <p:spPr>
          <a:xfrm>
            <a:off x="6064132" y="1572635"/>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Análises Sítio Web da instituição</a:t>
            </a:r>
          </a:p>
        </p:txBody>
      </p:sp>
      <p:sp>
        <p:nvSpPr>
          <p:cNvPr id="20" name="Rechteck 19">
            <a:extLst>
              <a:ext uri="{FF2B5EF4-FFF2-40B4-BE49-F238E27FC236}">
                <a16:creationId xmlns:a16="http://schemas.microsoft.com/office/drawing/2014/main" id="{CD1F449D-5D42-A7ED-CA95-B03C676FFEB0}"/>
              </a:ext>
            </a:extLst>
          </p:cNvPr>
          <p:cNvSpPr/>
          <p:nvPr/>
        </p:nvSpPr>
        <p:spPr>
          <a:xfrm>
            <a:off x="6064133" y="2186301"/>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Análises Blogue da instituição</a:t>
            </a:r>
          </a:p>
        </p:txBody>
      </p:sp>
      <p:sp>
        <p:nvSpPr>
          <p:cNvPr id="21" name="Rechteck 20">
            <a:extLst>
              <a:ext uri="{FF2B5EF4-FFF2-40B4-BE49-F238E27FC236}">
                <a16:creationId xmlns:a16="http://schemas.microsoft.com/office/drawing/2014/main" id="{CA26CD28-C978-51E7-C5BA-1F7BF4777514}"/>
              </a:ext>
            </a:extLst>
          </p:cNvPr>
          <p:cNvSpPr/>
          <p:nvPr/>
        </p:nvSpPr>
        <p:spPr>
          <a:xfrm>
            <a:off x="6064135" y="2586596"/>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Análises Boletim informativo da instituição</a:t>
            </a:r>
          </a:p>
        </p:txBody>
      </p:sp>
      <p:sp>
        <p:nvSpPr>
          <p:cNvPr id="22" name="Rechteck 21">
            <a:extLst>
              <a:ext uri="{FF2B5EF4-FFF2-40B4-BE49-F238E27FC236}">
                <a16:creationId xmlns:a16="http://schemas.microsoft.com/office/drawing/2014/main" id="{E13C0999-5A1F-1059-A36F-6D89511ABBA0}"/>
              </a:ext>
            </a:extLst>
          </p:cNvPr>
          <p:cNvSpPr/>
          <p:nvPr/>
        </p:nvSpPr>
        <p:spPr>
          <a:xfrm>
            <a:off x="6064134" y="1110344"/>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Avaliador:</a:t>
            </a:r>
          </a:p>
        </p:txBody>
      </p:sp>
      <p:sp>
        <p:nvSpPr>
          <p:cNvPr id="23" name="Rechteck 22">
            <a:extLst>
              <a:ext uri="{FF2B5EF4-FFF2-40B4-BE49-F238E27FC236}">
                <a16:creationId xmlns:a16="http://schemas.microsoft.com/office/drawing/2014/main" id="{C184CD63-24DE-1CAC-FD17-67663B5134A2}"/>
              </a:ext>
            </a:extLst>
          </p:cNvPr>
          <p:cNvSpPr/>
          <p:nvPr/>
        </p:nvSpPr>
        <p:spPr>
          <a:xfrm>
            <a:off x="6064132" y="3211280"/>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 das políticas institucionais</a:t>
            </a:r>
          </a:p>
        </p:txBody>
      </p:sp>
      <p:sp>
        <p:nvSpPr>
          <p:cNvPr id="24" name="Rechteck 23">
            <a:extLst>
              <a:ext uri="{FF2B5EF4-FFF2-40B4-BE49-F238E27FC236}">
                <a16:creationId xmlns:a16="http://schemas.microsoft.com/office/drawing/2014/main" id="{5BB7D963-D71A-742A-C159-E30D5B7EDDCD}"/>
              </a:ext>
            </a:extLst>
          </p:cNvPr>
          <p:cNvSpPr/>
          <p:nvPr/>
        </p:nvSpPr>
        <p:spPr>
          <a:xfrm>
            <a:off x="6064132" y="3825576"/>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Análises curriculares</a:t>
            </a:r>
          </a:p>
        </p:txBody>
      </p:sp>
      <p:sp>
        <p:nvSpPr>
          <p:cNvPr id="25" name="Rechteck 24">
            <a:extLst>
              <a:ext uri="{FF2B5EF4-FFF2-40B4-BE49-F238E27FC236}">
                <a16:creationId xmlns:a16="http://schemas.microsoft.com/office/drawing/2014/main" id="{C8F3E6F5-AA35-AA49-5560-BADBBF156A45}"/>
              </a:ext>
            </a:extLst>
          </p:cNvPr>
          <p:cNvSpPr/>
          <p:nvPr/>
        </p:nvSpPr>
        <p:spPr>
          <a:xfrm>
            <a:off x="6064132" y="4225871"/>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Analisa o sistema de apoio aos estudantes</a:t>
            </a:r>
          </a:p>
        </p:txBody>
      </p:sp>
      <p:sp>
        <p:nvSpPr>
          <p:cNvPr id="26" name="Rechteck 25">
            <a:extLst>
              <a:ext uri="{FF2B5EF4-FFF2-40B4-BE49-F238E27FC236}">
                <a16:creationId xmlns:a16="http://schemas.microsoft.com/office/drawing/2014/main" id="{65EA9D80-ED6E-F815-4B9D-10D911C7BDB1}"/>
              </a:ext>
            </a:extLst>
          </p:cNvPr>
          <p:cNvSpPr/>
          <p:nvPr/>
        </p:nvSpPr>
        <p:spPr>
          <a:xfrm>
            <a:off x="6064132" y="5475239"/>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Analisar o questionário de feedback</a:t>
            </a:r>
          </a:p>
        </p:txBody>
      </p:sp>
      <p:sp>
        <p:nvSpPr>
          <p:cNvPr id="27" name="Rechteck 26">
            <a:extLst>
              <a:ext uri="{FF2B5EF4-FFF2-40B4-BE49-F238E27FC236}">
                <a16:creationId xmlns:a16="http://schemas.microsoft.com/office/drawing/2014/main" id="{E24BC25A-6A5D-8B82-9439-B181652776D2}"/>
              </a:ext>
            </a:extLst>
          </p:cNvPr>
          <p:cNvSpPr/>
          <p:nvPr/>
        </p:nvSpPr>
        <p:spPr>
          <a:xfrm>
            <a:off x="6064132" y="4850555"/>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Analisar o sistema de feedback</a:t>
            </a:r>
          </a:p>
        </p:txBody>
      </p:sp>
    </p:spTree>
    <p:extLst>
      <p:ext uri="{BB962C8B-B14F-4D97-AF65-F5344CB8AC3E}">
        <p14:creationId xmlns:p14="http://schemas.microsoft.com/office/powerpoint/2010/main" val="8563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Avaliação dos materiais</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4727926" y="3611999"/>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01559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199178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Feedback de especialistas</a:t>
            </a:r>
            <a:br>
              <a:rPr lang="en-GB" dirty="0"/>
            </a:br>
            <a:r>
              <a:rPr lang="en-GB" dirty="0">
                <a:solidFill>
                  <a:schemeClr val="tx1">
                    <a:lumMod val="50000"/>
                    <a:lumOff val="50000"/>
                  </a:schemeClr>
                </a:solidFill>
              </a:rPr>
              <a:t>Exemplo</a:t>
            </a:r>
          </a:p>
        </p:txBody>
      </p:sp>
      <p:sp>
        <p:nvSpPr>
          <p:cNvPr id="7" name="Rechteck 6">
            <a:extLst>
              <a:ext uri="{FF2B5EF4-FFF2-40B4-BE49-F238E27FC236}">
                <a16:creationId xmlns:a16="http://schemas.microsoft.com/office/drawing/2014/main" id="{13648857-0DF1-8035-9A47-D54F519F635A}"/>
              </a:ext>
            </a:extLst>
          </p:cNvPr>
          <p:cNvSpPr/>
          <p:nvPr/>
        </p:nvSpPr>
        <p:spPr>
          <a:xfrm>
            <a:off x="1097280" y="1581543"/>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Análises Sítio Web da instituição</a:t>
            </a:r>
          </a:p>
        </p:txBody>
      </p:sp>
      <p:sp>
        <p:nvSpPr>
          <p:cNvPr id="8" name="Rechteck 7">
            <a:extLst>
              <a:ext uri="{FF2B5EF4-FFF2-40B4-BE49-F238E27FC236}">
                <a16:creationId xmlns:a16="http://schemas.microsoft.com/office/drawing/2014/main" id="{FCCF1408-2937-F88A-210B-E36F11DA0F4D}"/>
              </a:ext>
            </a:extLst>
          </p:cNvPr>
          <p:cNvSpPr/>
          <p:nvPr/>
        </p:nvSpPr>
        <p:spPr>
          <a:xfrm>
            <a:off x="1097281" y="2195209"/>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Análises Blogue da instituição</a:t>
            </a:r>
          </a:p>
        </p:txBody>
      </p:sp>
      <p:sp>
        <p:nvSpPr>
          <p:cNvPr id="9" name="Rechteck 8">
            <a:extLst>
              <a:ext uri="{FF2B5EF4-FFF2-40B4-BE49-F238E27FC236}">
                <a16:creationId xmlns:a16="http://schemas.microsoft.com/office/drawing/2014/main" id="{9D5B9D85-D9C0-167F-CBD0-04350C8A2FC9}"/>
              </a:ext>
            </a:extLst>
          </p:cNvPr>
          <p:cNvSpPr/>
          <p:nvPr/>
        </p:nvSpPr>
        <p:spPr>
          <a:xfrm>
            <a:off x="1097283" y="2595504"/>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Análises Boletim informativo da instituição</a:t>
            </a:r>
          </a:p>
        </p:txBody>
      </p:sp>
      <p:sp>
        <p:nvSpPr>
          <p:cNvPr id="10" name="Rechteck 9">
            <a:extLst>
              <a:ext uri="{FF2B5EF4-FFF2-40B4-BE49-F238E27FC236}">
                <a16:creationId xmlns:a16="http://schemas.microsoft.com/office/drawing/2014/main" id="{69DD576D-1027-E1DF-017D-E2478DD1992F}"/>
              </a:ext>
            </a:extLst>
          </p:cNvPr>
          <p:cNvSpPr/>
          <p:nvPr/>
        </p:nvSpPr>
        <p:spPr>
          <a:xfrm>
            <a:off x="1097282" y="1119252"/>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Avaliador:</a:t>
            </a:r>
          </a:p>
        </p:txBody>
      </p:sp>
      <p:sp>
        <p:nvSpPr>
          <p:cNvPr id="11" name="Rechteck 10">
            <a:extLst>
              <a:ext uri="{FF2B5EF4-FFF2-40B4-BE49-F238E27FC236}">
                <a16:creationId xmlns:a16="http://schemas.microsoft.com/office/drawing/2014/main" id="{27C41E6D-AAA8-325A-3D20-B7FE5653BDA5}"/>
              </a:ext>
            </a:extLst>
          </p:cNvPr>
          <p:cNvSpPr/>
          <p:nvPr/>
        </p:nvSpPr>
        <p:spPr>
          <a:xfrm>
            <a:off x="1097280" y="3220188"/>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 das políticas institucionais</a:t>
            </a:r>
          </a:p>
        </p:txBody>
      </p:sp>
      <p:sp>
        <p:nvSpPr>
          <p:cNvPr id="12" name="Rechteck 11">
            <a:extLst>
              <a:ext uri="{FF2B5EF4-FFF2-40B4-BE49-F238E27FC236}">
                <a16:creationId xmlns:a16="http://schemas.microsoft.com/office/drawing/2014/main" id="{D68D11A3-947F-9EF9-F5D4-4656BF7417FF}"/>
              </a:ext>
            </a:extLst>
          </p:cNvPr>
          <p:cNvSpPr/>
          <p:nvPr/>
        </p:nvSpPr>
        <p:spPr>
          <a:xfrm>
            <a:off x="1097280" y="3834484"/>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Análises curriculares</a:t>
            </a:r>
          </a:p>
        </p:txBody>
      </p:sp>
      <p:sp>
        <p:nvSpPr>
          <p:cNvPr id="13" name="Rechteck 12">
            <a:extLst>
              <a:ext uri="{FF2B5EF4-FFF2-40B4-BE49-F238E27FC236}">
                <a16:creationId xmlns:a16="http://schemas.microsoft.com/office/drawing/2014/main" id="{40AB8809-C929-55E5-FEF2-C238A0F12B3E}"/>
              </a:ext>
            </a:extLst>
          </p:cNvPr>
          <p:cNvSpPr/>
          <p:nvPr/>
        </p:nvSpPr>
        <p:spPr>
          <a:xfrm>
            <a:off x="1097280" y="4234779"/>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Analisa o sistema de apoio aos estudantes</a:t>
            </a:r>
          </a:p>
        </p:txBody>
      </p:sp>
      <p:sp>
        <p:nvSpPr>
          <p:cNvPr id="14" name="Rechteck 13">
            <a:extLst>
              <a:ext uri="{FF2B5EF4-FFF2-40B4-BE49-F238E27FC236}">
                <a16:creationId xmlns:a16="http://schemas.microsoft.com/office/drawing/2014/main" id="{C601F7C3-5A5C-EE75-6E7E-079B34927FC0}"/>
              </a:ext>
            </a:extLst>
          </p:cNvPr>
          <p:cNvSpPr/>
          <p:nvPr/>
        </p:nvSpPr>
        <p:spPr>
          <a:xfrm>
            <a:off x="1097280" y="5484147"/>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Analisar o questionário de feedback</a:t>
            </a:r>
          </a:p>
        </p:txBody>
      </p:sp>
      <p:sp>
        <p:nvSpPr>
          <p:cNvPr id="15" name="Rechteck 14">
            <a:extLst>
              <a:ext uri="{FF2B5EF4-FFF2-40B4-BE49-F238E27FC236}">
                <a16:creationId xmlns:a16="http://schemas.microsoft.com/office/drawing/2014/main" id="{742050AF-661C-79E0-0FA1-4C99E75A31A0}"/>
              </a:ext>
            </a:extLst>
          </p:cNvPr>
          <p:cNvSpPr/>
          <p:nvPr/>
        </p:nvSpPr>
        <p:spPr>
          <a:xfrm>
            <a:off x="1097280" y="4859463"/>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Analisar o sistema de feedback</a:t>
            </a:r>
          </a:p>
        </p:txBody>
      </p:sp>
      <p:sp>
        <p:nvSpPr>
          <p:cNvPr id="16" name="Rechteck 15">
            <a:extLst>
              <a:ext uri="{FF2B5EF4-FFF2-40B4-BE49-F238E27FC236}">
                <a16:creationId xmlns:a16="http://schemas.microsoft.com/office/drawing/2014/main" id="{EB4EDA38-F74D-312F-B8DD-927DC0EF7ABA}"/>
              </a:ext>
            </a:extLst>
          </p:cNvPr>
          <p:cNvSpPr/>
          <p:nvPr/>
        </p:nvSpPr>
        <p:spPr>
          <a:xfrm>
            <a:off x="5915198" y="1581543"/>
            <a:ext cx="3602873" cy="49467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Dá feedback sobre o sítio Web da instituição</a:t>
            </a:r>
          </a:p>
        </p:txBody>
      </p:sp>
      <p:sp>
        <p:nvSpPr>
          <p:cNvPr id="17" name="Rechteck 16">
            <a:extLst>
              <a:ext uri="{FF2B5EF4-FFF2-40B4-BE49-F238E27FC236}">
                <a16:creationId xmlns:a16="http://schemas.microsoft.com/office/drawing/2014/main" id="{32000708-746F-A275-5262-1EF257C6E723}"/>
              </a:ext>
            </a:extLst>
          </p:cNvPr>
          <p:cNvSpPr/>
          <p:nvPr/>
        </p:nvSpPr>
        <p:spPr>
          <a:xfrm>
            <a:off x="5915199" y="2195209"/>
            <a:ext cx="3602874"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400" i="1" dirty="0"/>
              <a:t>Dá feedback sobre o blogue da instituição</a:t>
            </a:r>
          </a:p>
        </p:txBody>
      </p:sp>
      <p:sp>
        <p:nvSpPr>
          <p:cNvPr id="18" name="Rechteck 17">
            <a:extLst>
              <a:ext uri="{FF2B5EF4-FFF2-40B4-BE49-F238E27FC236}">
                <a16:creationId xmlns:a16="http://schemas.microsoft.com/office/drawing/2014/main" id="{0388104E-3A03-3367-E686-085BCFF7FA4E}"/>
              </a:ext>
            </a:extLst>
          </p:cNvPr>
          <p:cNvSpPr/>
          <p:nvPr/>
        </p:nvSpPr>
        <p:spPr>
          <a:xfrm>
            <a:off x="5915201" y="2595504"/>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Dá feedback sobre o boletim informativo da instituição</a:t>
            </a:r>
          </a:p>
        </p:txBody>
      </p:sp>
      <p:sp>
        <p:nvSpPr>
          <p:cNvPr id="19" name="Rechteck 18">
            <a:extLst>
              <a:ext uri="{FF2B5EF4-FFF2-40B4-BE49-F238E27FC236}">
                <a16:creationId xmlns:a16="http://schemas.microsoft.com/office/drawing/2014/main" id="{D137E687-B41B-2B36-8AE6-C79AE86DE13B}"/>
              </a:ext>
            </a:extLst>
          </p:cNvPr>
          <p:cNvSpPr/>
          <p:nvPr/>
        </p:nvSpPr>
        <p:spPr>
          <a:xfrm>
            <a:off x="5915200" y="1119252"/>
            <a:ext cx="3602873" cy="33227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Avaliador:</a:t>
            </a:r>
          </a:p>
        </p:txBody>
      </p:sp>
      <p:sp>
        <p:nvSpPr>
          <p:cNvPr id="20" name="Rechteck 19">
            <a:extLst>
              <a:ext uri="{FF2B5EF4-FFF2-40B4-BE49-F238E27FC236}">
                <a16:creationId xmlns:a16="http://schemas.microsoft.com/office/drawing/2014/main" id="{A7FA6EB6-8EB8-5CE7-99E2-95C40E2CEFEB}"/>
              </a:ext>
            </a:extLst>
          </p:cNvPr>
          <p:cNvSpPr/>
          <p:nvPr/>
        </p:nvSpPr>
        <p:spPr>
          <a:xfrm>
            <a:off x="5915198" y="3220188"/>
            <a:ext cx="3602870" cy="4953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Dá feedback sobre as políticas institucionais</a:t>
            </a:r>
          </a:p>
        </p:txBody>
      </p:sp>
      <p:sp>
        <p:nvSpPr>
          <p:cNvPr id="21" name="Rechteck 20">
            <a:extLst>
              <a:ext uri="{FF2B5EF4-FFF2-40B4-BE49-F238E27FC236}">
                <a16:creationId xmlns:a16="http://schemas.microsoft.com/office/drawing/2014/main" id="{5326B488-A7CC-653C-401A-BAF6C8A36158}"/>
              </a:ext>
            </a:extLst>
          </p:cNvPr>
          <p:cNvSpPr/>
          <p:nvPr/>
        </p:nvSpPr>
        <p:spPr>
          <a:xfrm>
            <a:off x="5915198" y="3834484"/>
            <a:ext cx="3602870"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Dá feedback sobre o currículo</a:t>
            </a:r>
          </a:p>
        </p:txBody>
      </p:sp>
      <p:sp>
        <p:nvSpPr>
          <p:cNvPr id="22" name="Rechteck 21">
            <a:extLst>
              <a:ext uri="{FF2B5EF4-FFF2-40B4-BE49-F238E27FC236}">
                <a16:creationId xmlns:a16="http://schemas.microsoft.com/office/drawing/2014/main" id="{E7EB1275-D837-7535-A1E5-84AB5C4F6BE5}"/>
              </a:ext>
            </a:extLst>
          </p:cNvPr>
          <p:cNvSpPr/>
          <p:nvPr/>
        </p:nvSpPr>
        <p:spPr>
          <a:xfrm>
            <a:off x="5915198" y="4234779"/>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Dá feedback sobre o sistema de apoio aos estudantes</a:t>
            </a:r>
          </a:p>
        </p:txBody>
      </p:sp>
      <p:sp>
        <p:nvSpPr>
          <p:cNvPr id="23" name="Rechteck 22">
            <a:extLst>
              <a:ext uri="{FF2B5EF4-FFF2-40B4-BE49-F238E27FC236}">
                <a16:creationId xmlns:a16="http://schemas.microsoft.com/office/drawing/2014/main" id="{2F867941-1EA5-D4DD-7557-74A538510918}"/>
              </a:ext>
            </a:extLst>
          </p:cNvPr>
          <p:cNvSpPr/>
          <p:nvPr/>
        </p:nvSpPr>
        <p:spPr>
          <a:xfrm>
            <a:off x="5915199" y="5484147"/>
            <a:ext cx="3602870" cy="58212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Dá feedback sobre o questionário de feedback</a:t>
            </a:r>
          </a:p>
        </p:txBody>
      </p:sp>
      <p:sp>
        <p:nvSpPr>
          <p:cNvPr id="24" name="Rechteck 23">
            <a:extLst>
              <a:ext uri="{FF2B5EF4-FFF2-40B4-BE49-F238E27FC236}">
                <a16:creationId xmlns:a16="http://schemas.microsoft.com/office/drawing/2014/main" id="{9B352036-A607-DA7A-FEF4-56912DCCBCF8}"/>
              </a:ext>
            </a:extLst>
          </p:cNvPr>
          <p:cNvSpPr/>
          <p:nvPr/>
        </p:nvSpPr>
        <p:spPr>
          <a:xfrm>
            <a:off x="5915198" y="4859463"/>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Dá feedback sobre o sistema de feedback</a:t>
            </a:r>
          </a:p>
        </p:txBody>
      </p:sp>
      <p:sp>
        <p:nvSpPr>
          <p:cNvPr id="25" name="Pfeil: nach rechts 24">
            <a:extLst>
              <a:ext uri="{FF2B5EF4-FFF2-40B4-BE49-F238E27FC236}">
                <a16:creationId xmlns:a16="http://schemas.microsoft.com/office/drawing/2014/main" id="{F01B24C1-67EC-C09A-E558-F8A295B1B519}"/>
              </a:ext>
            </a:extLst>
          </p:cNvPr>
          <p:cNvSpPr/>
          <p:nvPr/>
        </p:nvSpPr>
        <p:spPr>
          <a:xfrm>
            <a:off x="4915937" y="3174422"/>
            <a:ext cx="540328" cy="509155"/>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7" name="Rechteck 26">
            <a:extLst>
              <a:ext uri="{FF2B5EF4-FFF2-40B4-BE49-F238E27FC236}">
                <a16:creationId xmlns:a16="http://schemas.microsoft.com/office/drawing/2014/main" id="{EFC0F9E8-1A07-816F-AB6A-E9F591DD032E}"/>
              </a:ext>
            </a:extLst>
          </p:cNvPr>
          <p:cNvSpPr/>
          <p:nvPr/>
        </p:nvSpPr>
        <p:spPr>
          <a:xfrm>
            <a:off x="10148625" y="2496533"/>
            <a:ext cx="1423905" cy="2243934"/>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O avaliador pode enviar uma notificação se faltarem materiais</a:t>
            </a:r>
          </a:p>
        </p:txBody>
      </p:sp>
    </p:spTree>
    <p:extLst>
      <p:ext uri="{BB962C8B-B14F-4D97-AF65-F5344CB8AC3E}">
        <p14:creationId xmlns:p14="http://schemas.microsoft.com/office/powerpoint/2010/main" val="685600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37448042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Feedback de especialistas</a:t>
            </a:r>
            <a:br>
              <a:rPr lang="en-GB" dirty="0"/>
            </a:br>
            <a:r>
              <a:rPr lang="en-GB" dirty="0">
                <a:solidFill>
                  <a:schemeClr val="tx1">
                    <a:lumMod val="50000"/>
                    <a:lumOff val="50000"/>
                  </a:schemeClr>
                </a:solidFill>
              </a:rPr>
              <a:t>Exemplo: Opinião do avaliador</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3596299415"/>
              </p:ext>
            </p:extLst>
          </p:nvPr>
        </p:nvGraphicFramePr>
        <p:xfrm>
          <a:off x="145473" y="1484419"/>
          <a:ext cx="3906986" cy="4712805"/>
        </p:xfrm>
        <a:graphic>
          <a:graphicData uri="http://schemas.openxmlformats.org/drawingml/2006/table">
            <a:tbl>
              <a:tblPr firstRow="1" bandRow="1">
                <a:tableStyleId>{5C22544A-7EE6-4342-B048-85BDC9FD1C3A}</a:tableStyleId>
              </a:tblPr>
              <a:tblGrid>
                <a:gridCol w="2059919">
                  <a:extLst>
                    <a:ext uri="{9D8B030D-6E8A-4147-A177-3AD203B41FA5}">
                      <a16:colId xmlns:a16="http://schemas.microsoft.com/office/drawing/2014/main" val="2409764820"/>
                    </a:ext>
                  </a:extLst>
                </a:gridCol>
                <a:gridCol w="1847067">
                  <a:extLst>
                    <a:ext uri="{9D8B030D-6E8A-4147-A177-3AD203B41FA5}">
                      <a16:colId xmlns:a16="http://schemas.microsoft.com/office/drawing/2014/main" val="1143836846"/>
                    </a:ext>
                  </a:extLst>
                </a:gridCol>
              </a:tblGrid>
              <a:tr h="222470">
                <a:tc>
                  <a:txBody>
                    <a:bodyPr/>
                    <a:lstStyle/>
                    <a:p>
                      <a:r>
                        <a:rPr lang="en-GB" sz="1000" dirty="0"/>
                        <a:t>Autoavaliação</a:t>
                      </a:r>
                    </a:p>
                  </a:txBody>
                  <a:tcPr/>
                </a:tc>
                <a:tc>
                  <a:txBody>
                    <a:bodyPr/>
                    <a:lstStyle/>
                    <a:p>
                      <a:r>
                        <a:rPr lang="en-GB" sz="1000" dirty="0"/>
                        <a:t>Carregamento de material</a:t>
                      </a:r>
                    </a:p>
                  </a:txBody>
                  <a:tcPr/>
                </a:tc>
                <a:extLst>
                  <a:ext uri="{0D108BD9-81ED-4DB2-BD59-A6C34878D82A}">
                    <a16:rowId xmlns:a16="http://schemas.microsoft.com/office/drawing/2014/main" val="2612408396"/>
                  </a:ext>
                </a:extLst>
              </a:tr>
              <a:tr h="1056735">
                <a:tc>
                  <a:txBody>
                    <a:bodyPr/>
                    <a:lstStyle/>
                    <a:p>
                      <a:r>
                        <a:rPr lang="en-GB" sz="1000" dirty="0"/>
                        <a:t>Pergunta (18): Comunicação com as partes interessadas - Que canais e formas de comunicação utiliza para comunicar?</a:t>
                      </a:r>
                    </a:p>
                  </a:txBody>
                  <a:tcPr/>
                </a:tc>
                <a:tc>
                  <a:txBody>
                    <a:bodyPr/>
                    <a:lstStyle/>
                    <a:p>
                      <a:r>
                        <a:rPr lang="en-GB" sz="1000" dirty="0"/>
                        <a:t>Ligação a (se selecionada pelo utilizador)</a:t>
                      </a:r>
                    </a:p>
                    <a:p>
                      <a:r>
                        <a:rPr lang="en-GB" sz="1000" dirty="0"/>
                        <a:t>- Sítio Web da instituição</a:t>
                      </a:r>
                    </a:p>
                    <a:p>
                      <a:r>
                        <a:rPr lang="en-GB" sz="1000" dirty="0"/>
                        <a:t>- Blogue da instituição</a:t>
                      </a:r>
                    </a:p>
                    <a:p>
                      <a:r>
                        <a:rPr lang="en-GB" sz="1000" dirty="0"/>
                        <a:t>- Boletim informativo da instituição</a:t>
                      </a:r>
                    </a:p>
                    <a:p>
                      <a:r>
                        <a:rPr lang="en-GB" sz="1000" dirty="0"/>
                        <a:t>- etc.</a:t>
                      </a:r>
                    </a:p>
                  </a:txBody>
                  <a:tcPr/>
                </a:tc>
                <a:extLst>
                  <a:ext uri="{0D108BD9-81ED-4DB2-BD59-A6C34878D82A}">
                    <a16:rowId xmlns:a16="http://schemas.microsoft.com/office/drawing/2014/main" val="2169036598"/>
                  </a:ext>
                </a:extLst>
              </a:tr>
              <a:tr h="797678">
                <a:tc>
                  <a:txBody>
                    <a:bodyPr/>
                    <a:lstStyle/>
                    <a:p>
                      <a:r>
                        <a:rPr lang="en-GB" sz="1000" dirty="0"/>
                        <a:t>Pergunta (22): Que avaliações de qualidade independentes estão integradas na sua instituição?</a:t>
                      </a:r>
                    </a:p>
                  </a:txBody>
                  <a:tcPr/>
                </a:tc>
                <a:tc>
                  <a:txBody>
                    <a:bodyPr/>
                    <a:lstStyle/>
                    <a:p>
                      <a:r>
                        <a:rPr lang="en-GB" sz="1000" dirty="0"/>
                        <a:t>(se selecionado pelo utilizador)</a:t>
                      </a:r>
                    </a:p>
                    <a:p>
                      <a:r>
                        <a:rPr lang="en-GB" sz="1000" dirty="0"/>
                        <a:t>- políticas institucionais</a:t>
                      </a:r>
                    </a:p>
                    <a:p>
                      <a:r>
                        <a:rPr lang="en-GB" sz="1000" dirty="0"/>
                        <a:t>- etc.</a:t>
                      </a:r>
                    </a:p>
                  </a:txBody>
                  <a:tcPr/>
                </a:tc>
                <a:extLst>
                  <a:ext uri="{0D108BD9-81ED-4DB2-BD59-A6C34878D82A}">
                    <a16:rowId xmlns:a16="http://schemas.microsoft.com/office/drawing/2014/main" val="111872485"/>
                  </a:ext>
                </a:extLst>
              </a:tr>
              <a:tr h="797678">
                <a:tc>
                  <a:txBody>
                    <a:bodyPr/>
                    <a:lstStyle/>
                    <a:p>
                      <a:r>
                        <a:rPr lang="en-GB" sz="1000" dirty="0"/>
                        <a:t>Pergunta (24): A sua instituição utiliza uma estrutura curricular bem concebida?</a:t>
                      </a:r>
                    </a:p>
                  </a:txBody>
                  <a:tcPr/>
                </a:tc>
                <a:tc>
                  <a:txBody>
                    <a:bodyPr/>
                    <a:lstStyle/>
                    <a:p>
                      <a:r>
                        <a:rPr lang="en-GB" sz="1000" dirty="0"/>
                        <a:t>(em caso afirmativo)</a:t>
                      </a:r>
                    </a:p>
                    <a:p>
                      <a:r>
                        <a:rPr lang="en-GB" sz="1000" dirty="0"/>
                        <a:t>- Carregamento do currículo</a:t>
                      </a:r>
                    </a:p>
                  </a:txBody>
                  <a:tcPr/>
                </a:tc>
                <a:extLst>
                  <a:ext uri="{0D108BD9-81ED-4DB2-BD59-A6C34878D82A}">
                    <a16:rowId xmlns:a16="http://schemas.microsoft.com/office/drawing/2014/main" val="1492136471"/>
                  </a:ext>
                </a:extLst>
              </a:tr>
              <a:tr h="797678">
                <a:tc>
                  <a:txBody>
                    <a:bodyPr/>
                    <a:lstStyle/>
                    <a:p>
                      <a:r>
                        <a:rPr lang="en-GB" sz="1000" dirty="0"/>
                        <a:t>Pergunta (25): A sua instituição dispõe de um "sistema de apoio ao estudante"?</a:t>
                      </a:r>
                    </a:p>
                  </a:txBody>
                  <a:tcPr/>
                </a:tc>
                <a:tc>
                  <a:txBody>
                    <a:bodyPr/>
                    <a:lstStyle/>
                    <a:p>
                      <a:r>
                        <a:rPr lang="en-GB" sz="1000" dirty="0"/>
                        <a:t>(em caso afirmativo)</a:t>
                      </a:r>
                    </a:p>
                    <a:p>
                      <a:r>
                        <a:rPr lang="en-GB" sz="1000" dirty="0"/>
                        <a:t>- ligação ao sistema de apoio ao estudante</a:t>
                      </a:r>
                    </a:p>
                  </a:txBody>
                  <a:tcPr/>
                </a:tc>
                <a:extLst>
                  <a:ext uri="{0D108BD9-81ED-4DB2-BD59-A6C34878D82A}">
                    <a16:rowId xmlns:a16="http://schemas.microsoft.com/office/drawing/2014/main" val="1508746938"/>
                  </a:ext>
                </a:extLst>
              </a:tr>
              <a:tr h="917691">
                <a:tc>
                  <a:txBody>
                    <a:bodyPr/>
                    <a:lstStyle/>
                    <a:p>
                      <a:r>
                        <a:rPr lang="en-GB" sz="1000" dirty="0"/>
                        <a:t>Pergunta (28): A sua instituição dispõe de um sistema de feedback?</a:t>
                      </a:r>
                    </a:p>
                  </a:txBody>
                  <a:tcPr/>
                </a:tc>
                <a:tc>
                  <a:txBody>
                    <a:bodyPr/>
                    <a:lstStyle/>
                    <a:p>
                      <a:r>
                        <a:rPr lang="en-GB" sz="1000" dirty="0"/>
                        <a:t>(em caso afirmativo)</a:t>
                      </a:r>
                    </a:p>
                    <a:p>
                      <a:r>
                        <a:rPr lang="en-GB" sz="1000" dirty="0"/>
                        <a:t>- Carregamento do sistema de feedback</a:t>
                      </a:r>
                    </a:p>
                    <a:p>
                      <a:r>
                        <a:rPr lang="en-GB" sz="1000" dirty="0"/>
                        <a:t>- Carregamento do questionário de feedback, etc.</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789956"/>
            <a:ext cx="1603664" cy="19743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700" i="1" dirty="0"/>
              <a:t>Ligação ao sítio Web da instituição</a:t>
            </a:r>
          </a:p>
        </p:txBody>
      </p:sp>
      <p:sp>
        <p:nvSpPr>
          <p:cNvPr id="6" name="Rechteck 5">
            <a:extLst>
              <a:ext uri="{FF2B5EF4-FFF2-40B4-BE49-F238E27FC236}">
                <a16:creationId xmlns:a16="http://schemas.microsoft.com/office/drawing/2014/main" id="{07E5D9CE-F4F0-195A-7FB6-F15E04FB6858}"/>
              </a:ext>
            </a:extLst>
          </p:cNvPr>
          <p:cNvSpPr/>
          <p:nvPr/>
        </p:nvSpPr>
        <p:spPr>
          <a:xfrm>
            <a:off x="4069779" y="2070513"/>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i="1" dirty="0"/>
              <a:t>Ligação ao blogue da instituição</a:t>
            </a:r>
          </a:p>
        </p:txBody>
      </p:sp>
      <p:sp>
        <p:nvSpPr>
          <p:cNvPr id="26" name="Rechteck 25">
            <a:extLst>
              <a:ext uri="{FF2B5EF4-FFF2-40B4-BE49-F238E27FC236}">
                <a16:creationId xmlns:a16="http://schemas.microsoft.com/office/drawing/2014/main" id="{5572A39E-226C-E7D1-D0FB-88B99272D17C}"/>
              </a:ext>
            </a:extLst>
          </p:cNvPr>
          <p:cNvSpPr/>
          <p:nvPr/>
        </p:nvSpPr>
        <p:spPr>
          <a:xfrm>
            <a:off x="4069779" y="2347602"/>
            <a:ext cx="1603664" cy="331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Ligação ao boletim informativo da instituição</a:t>
            </a:r>
          </a:p>
        </p:txBody>
      </p:sp>
      <p:sp>
        <p:nvSpPr>
          <p:cNvPr id="27" name="Rechteck 26">
            <a:extLst>
              <a:ext uri="{FF2B5EF4-FFF2-40B4-BE49-F238E27FC236}">
                <a16:creationId xmlns:a16="http://schemas.microsoft.com/office/drawing/2014/main" id="{0D7CE07B-4FC5-B102-4647-43725BB8A222}"/>
              </a:ext>
            </a:extLst>
          </p:cNvPr>
          <p:cNvSpPr/>
          <p:nvPr/>
        </p:nvSpPr>
        <p:spPr>
          <a:xfrm>
            <a:off x="4069778" y="1494810"/>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O utilizador entra:</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767954"/>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Carregamento de políticas institucionais</a:t>
            </a:r>
          </a:p>
        </p:txBody>
      </p:sp>
      <p:sp>
        <p:nvSpPr>
          <p:cNvPr id="30" name="Rechteck 29">
            <a:extLst>
              <a:ext uri="{FF2B5EF4-FFF2-40B4-BE49-F238E27FC236}">
                <a16:creationId xmlns:a16="http://schemas.microsoft.com/office/drawing/2014/main" id="{AB21AE7D-7E10-9145-0FA3-155328FB62BC}"/>
              </a:ext>
            </a:extLst>
          </p:cNvPr>
          <p:cNvSpPr/>
          <p:nvPr/>
        </p:nvSpPr>
        <p:spPr>
          <a:xfrm>
            <a:off x="4069778" y="3839570"/>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Carregamento do currículo</a:t>
            </a:r>
          </a:p>
        </p:txBody>
      </p:sp>
      <p:sp>
        <p:nvSpPr>
          <p:cNvPr id="31" name="Rechteck 30">
            <a:extLst>
              <a:ext uri="{FF2B5EF4-FFF2-40B4-BE49-F238E27FC236}">
                <a16:creationId xmlns:a16="http://schemas.microsoft.com/office/drawing/2014/main" id="{FF981598-E785-D21F-5E47-B32FB3655C05}"/>
              </a:ext>
            </a:extLst>
          </p:cNvPr>
          <p:cNvSpPr/>
          <p:nvPr/>
        </p:nvSpPr>
        <p:spPr>
          <a:xfrm>
            <a:off x="4106838" y="4636934"/>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Ligação ao sistema de apoio ao estudante</a:t>
            </a:r>
          </a:p>
        </p:txBody>
      </p:sp>
      <p:sp>
        <p:nvSpPr>
          <p:cNvPr id="32" name="Rechteck 31">
            <a:extLst>
              <a:ext uri="{FF2B5EF4-FFF2-40B4-BE49-F238E27FC236}">
                <a16:creationId xmlns:a16="http://schemas.microsoft.com/office/drawing/2014/main" id="{3334898A-81F7-140C-9CAC-940ADE30662D}"/>
              </a:ext>
            </a:extLst>
          </p:cNvPr>
          <p:cNvSpPr/>
          <p:nvPr/>
        </p:nvSpPr>
        <p:spPr>
          <a:xfrm>
            <a:off x="4106838" y="5292580"/>
            <a:ext cx="1566604" cy="29395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Carregamento do sistema de feedback</a:t>
            </a:r>
          </a:p>
        </p:txBody>
      </p:sp>
      <p:sp>
        <p:nvSpPr>
          <p:cNvPr id="33" name="Rechteck 32">
            <a:extLst>
              <a:ext uri="{FF2B5EF4-FFF2-40B4-BE49-F238E27FC236}">
                <a16:creationId xmlns:a16="http://schemas.microsoft.com/office/drawing/2014/main" id="{3148D207-11F6-0DB8-45F9-79E3019A990A}"/>
              </a:ext>
            </a:extLst>
          </p:cNvPr>
          <p:cNvSpPr/>
          <p:nvPr/>
        </p:nvSpPr>
        <p:spPr>
          <a:xfrm>
            <a:off x="4106838" y="5664818"/>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Carregamento do questionário de feedback</a:t>
            </a:r>
          </a:p>
        </p:txBody>
      </p:sp>
      <p:sp>
        <p:nvSpPr>
          <p:cNvPr id="34" name="Rechteck 33">
            <a:extLst>
              <a:ext uri="{FF2B5EF4-FFF2-40B4-BE49-F238E27FC236}">
                <a16:creationId xmlns:a16="http://schemas.microsoft.com/office/drawing/2014/main" id="{55DC0CD3-CE25-E4A9-24D6-B016E4CCCA1A}"/>
              </a:ext>
            </a:extLst>
          </p:cNvPr>
          <p:cNvSpPr/>
          <p:nvPr/>
        </p:nvSpPr>
        <p:spPr>
          <a:xfrm>
            <a:off x="5739596" y="2824025"/>
            <a:ext cx="1689562" cy="29968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Visualiza/descarrega políticas institucionais</a:t>
            </a:r>
          </a:p>
        </p:txBody>
      </p:sp>
      <p:sp>
        <p:nvSpPr>
          <p:cNvPr id="35" name="Rechteck 34">
            <a:extLst>
              <a:ext uri="{FF2B5EF4-FFF2-40B4-BE49-F238E27FC236}">
                <a16:creationId xmlns:a16="http://schemas.microsoft.com/office/drawing/2014/main" id="{E457353D-D535-3B15-705B-19A516FC63FD}"/>
              </a:ext>
            </a:extLst>
          </p:cNvPr>
          <p:cNvSpPr/>
          <p:nvPr/>
        </p:nvSpPr>
        <p:spPr>
          <a:xfrm>
            <a:off x="5736305" y="3839570"/>
            <a:ext cx="1689562" cy="378045"/>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Visualiza/descarrega o currículo</a:t>
            </a:r>
          </a:p>
        </p:txBody>
      </p:sp>
      <p:sp>
        <p:nvSpPr>
          <p:cNvPr id="36" name="Rechteck 35">
            <a:extLst>
              <a:ext uri="{FF2B5EF4-FFF2-40B4-BE49-F238E27FC236}">
                <a16:creationId xmlns:a16="http://schemas.microsoft.com/office/drawing/2014/main" id="{D8B947E9-445B-F4F6-E8EC-BBD43EBE709A}"/>
              </a:ext>
            </a:extLst>
          </p:cNvPr>
          <p:cNvSpPr/>
          <p:nvPr/>
        </p:nvSpPr>
        <p:spPr>
          <a:xfrm>
            <a:off x="5736305" y="4662899"/>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Abre ligação ao sistema de apoio ao estudante</a:t>
            </a:r>
          </a:p>
        </p:txBody>
      </p:sp>
      <p:sp>
        <p:nvSpPr>
          <p:cNvPr id="37" name="Rechteck 36">
            <a:extLst>
              <a:ext uri="{FF2B5EF4-FFF2-40B4-BE49-F238E27FC236}">
                <a16:creationId xmlns:a16="http://schemas.microsoft.com/office/drawing/2014/main" id="{429AB4DC-638B-8F08-96E2-05CAA745337A}"/>
              </a:ext>
            </a:extLst>
          </p:cNvPr>
          <p:cNvSpPr/>
          <p:nvPr/>
        </p:nvSpPr>
        <p:spPr>
          <a:xfrm>
            <a:off x="5739596" y="1496443"/>
            <a:ext cx="1689562" cy="21548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dirty="0"/>
              <a:t>Avaliador:</a:t>
            </a:r>
          </a:p>
        </p:txBody>
      </p:sp>
      <p:sp>
        <p:nvSpPr>
          <p:cNvPr id="38" name="Rechteck 37">
            <a:extLst>
              <a:ext uri="{FF2B5EF4-FFF2-40B4-BE49-F238E27FC236}">
                <a16:creationId xmlns:a16="http://schemas.microsoft.com/office/drawing/2014/main" id="{B3A62E48-8F59-815E-8E39-A7DA9C1C645E}"/>
              </a:ext>
            </a:extLst>
          </p:cNvPr>
          <p:cNvSpPr/>
          <p:nvPr/>
        </p:nvSpPr>
        <p:spPr>
          <a:xfrm>
            <a:off x="5736305" y="5713444"/>
            <a:ext cx="1689562" cy="29726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Visualiza/descarrega o questionário de feedback</a:t>
            </a:r>
          </a:p>
        </p:txBody>
      </p:sp>
      <p:sp>
        <p:nvSpPr>
          <p:cNvPr id="39" name="Rechteck 38">
            <a:extLst>
              <a:ext uri="{FF2B5EF4-FFF2-40B4-BE49-F238E27FC236}">
                <a16:creationId xmlns:a16="http://schemas.microsoft.com/office/drawing/2014/main" id="{6D48A247-0D50-BDE5-F9E3-C98293603EED}"/>
              </a:ext>
            </a:extLst>
          </p:cNvPr>
          <p:cNvSpPr/>
          <p:nvPr/>
        </p:nvSpPr>
        <p:spPr>
          <a:xfrm>
            <a:off x="5736305" y="5283138"/>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Visualiza/descarrega o sistema de feedback</a:t>
            </a:r>
          </a:p>
        </p:txBody>
      </p:sp>
      <p:sp>
        <p:nvSpPr>
          <p:cNvPr id="40" name="Rechteck 39">
            <a:extLst>
              <a:ext uri="{FF2B5EF4-FFF2-40B4-BE49-F238E27FC236}">
                <a16:creationId xmlns:a16="http://schemas.microsoft.com/office/drawing/2014/main" id="{B616F3F9-E692-7607-17DF-AAA968A38132}"/>
              </a:ext>
            </a:extLst>
          </p:cNvPr>
          <p:cNvSpPr/>
          <p:nvPr/>
        </p:nvSpPr>
        <p:spPr>
          <a:xfrm>
            <a:off x="5739597" y="1776418"/>
            <a:ext cx="1689562" cy="28791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Abre uma ligação para o sítio Web da instituição</a:t>
            </a:r>
          </a:p>
        </p:txBody>
      </p:sp>
      <p:sp>
        <p:nvSpPr>
          <p:cNvPr id="41" name="Rechteck 40">
            <a:extLst>
              <a:ext uri="{FF2B5EF4-FFF2-40B4-BE49-F238E27FC236}">
                <a16:creationId xmlns:a16="http://schemas.microsoft.com/office/drawing/2014/main" id="{1F72D9E4-C944-49C9-EEBA-AA5844C77894}"/>
              </a:ext>
            </a:extLst>
          </p:cNvPr>
          <p:cNvSpPr/>
          <p:nvPr/>
        </p:nvSpPr>
        <p:spPr>
          <a:xfrm>
            <a:off x="5739596" y="2137276"/>
            <a:ext cx="1689562" cy="16351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700" i="1" dirty="0"/>
              <a:t>Abre uma ligação para o blogue da Instituição</a:t>
            </a:r>
          </a:p>
        </p:txBody>
      </p:sp>
      <p:sp>
        <p:nvSpPr>
          <p:cNvPr id="42" name="Rechteck 41">
            <a:extLst>
              <a:ext uri="{FF2B5EF4-FFF2-40B4-BE49-F238E27FC236}">
                <a16:creationId xmlns:a16="http://schemas.microsoft.com/office/drawing/2014/main" id="{68B31822-2677-4956-5B3D-66245E08BB10}"/>
              </a:ext>
            </a:extLst>
          </p:cNvPr>
          <p:cNvSpPr/>
          <p:nvPr/>
        </p:nvSpPr>
        <p:spPr>
          <a:xfrm>
            <a:off x="5739596" y="2385077"/>
            <a:ext cx="1689562" cy="392003"/>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Abre a ligação para o boletim informativo da instituição</a:t>
            </a:r>
          </a:p>
        </p:txBody>
      </p:sp>
      <p:sp>
        <p:nvSpPr>
          <p:cNvPr id="43" name="Rechteck 42">
            <a:extLst>
              <a:ext uri="{FF2B5EF4-FFF2-40B4-BE49-F238E27FC236}">
                <a16:creationId xmlns:a16="http://schemas.microsoft.com/office/drawing/2014/main" id="{2EE457B9-0E3E-7901-8FEC-700C101D7FC4}"/>
              </a:ext>
            </a:extLst>
          </p:cNvPr>
          <p:cNvSpPr/>
          <p:nvPr/>
        </p:nvSpPr>
        <p:spPr>
          <a:xfrm>
            <a:off x="7501548" y="1770039"/>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Análises Sítio Web da instituição</a:t>
            </a:r>
          </a:p>
        </p:txBody>
      </p:sp>
      <p:sp>
        <p:nvSpPr>
          <p:cNvPr id="44" name="Rechteck 43">
            <a:extLst>
              <a:ext uri="{FF2B5EF4-FFF2-40B4-BE49-F238E27FC236}">
                <a16:creationId xmlns:a16="http://schemas.microsoft.com/office/drawing/2014/main" id="{7F157CAD-47DE-442C-1368-3745FF0B9CB0}"/>
              </a:ext>
            </a:extLst>
          </p:cNvPr>
          <p:cNvSpPr/>
          <p:nvPr/>
        </p:nvSpPr>
        <p:spPr>
          <a:xfrm>
            <a:off x="7501548" y="2133717"/>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800" i="1" dirty="0"/>
              <a:t>Análises Blogue da instituição</a:t>
            </a:r>
          </a:p>
        </p:txBody>
      </p:sp>
      <p:sp>
        <p:nvSpPr>
          <p:cNvPr id="45" name="Rechteck 44">
            <a:extLst>
              <a:ext uri="{FF2B5EF4-FFF2-40B4-BE49-F238E27FC236}">
                <a16:creationId xmlns:a16="http://schemas.microsoft.com/office/drawing/2014/main" id="{B0C4CE79-6A36-8A31-A607-C07C7F5EFE45}"/>
              </a:ext>
            </a:extLst>
          </p:cNvPr>
          <p:cNvSpPr/>
          <p:nvPr/>
        </p:nvSpPr>
        <p:spPr>
          <a:xfrm>
            <a:off x="7501548" y="2378566"/>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Análises Boletim informativo da instituição</a:t>
            </a:r>
          </a:p>
        </p:txBody>
      </p:sp>
      <p:sp>
        <p:nvSpPr>
          <p:cNvPr id="46" name="Rechteck 45">
            <a:extLst>
              <a:ext uri="{FF2B5EF4-FFF2-40B4-BE49-F238E27FC236}">
                <a16:creationId xmlns:a16="http://schemas.microsoft.com/office/drawing/2014/main" id="{6F3F3A8C-836D-4701-D184-0410BA21B041}"/>
              </a:ext>
            </a:extLst>
          </p:cNvPr>
          <p:cNvSpPr/>
          <p:nvPr/>
        </p:nvSpPr>
        <p:spPr>
          <a:xfrm>
            <a:off x="7501548" y="2826720"/>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Análise das políticas institucionais</a:t>
            </a:r>
          </a:p>
        </p:txBody>
      </p:sp>
      <p:sp>
        <p:nvSpPr>
          <p:cNvPr id="47" name="Rechteck 46">
            <a:extLst>
              <a:ext uri="{FF2B5EF4-FFF2-40B4-BE49-F238E27FC236}">
                <a16:creationId xmlns:a16="http://schemas.microsoft.com/office/drawing/2014/main" id="{1698C4D0-B305-0247-67E6-951EC7E4506E}"/>
              </a:ext>
            </a:extLst>
          </p:cNvPr>
          <p:cNvSpPr/>
          <p:nvPr/>
        </p:nvSpPr>
        <p:spPr>
          <a:xfrm>
            <a:off x="7501548" y="3953347"/>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Análises curriculares</a:t>
            </a:r>
          </a:p>
        </p:txBody>
      </p:sp>
      <p:sp>
        <p:nvSpPr>
          <p:cNvPr id="48" name="Rechteck 47">
            <a:extLst>
              <a:ext uri="{FF2B5EF4-FFF2-40B4-BE49-F238E27FC236}">
                <a16:creationId xmlns:a16="http://schemas.microsoft.com/office/drawing/2014/main" id="{2CE29EA9-4A8E-ED66-F0AF-3D1BE4AA07AE}"/>
              </a:ext>
            </a:extLst>
          </p:cNvPr>
          <p:cNvSpPr/>
          <p:nvPr/>
        </p:nvSpPr>
        <p:spPr>
          <a:xfrm>
            <a:off x="7495314" y="4636934"/>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Analisa o sistema de apoio aos estudantes</a:t>
            </a:r>
          </a:p>
        </p:txBody>
      </p:sp>
      <p:sp>
        <p:nvSpPr>
          <p:cNvPr id="49" name="Rechteck 48">
            <a:extLst>
              <a:ext uri="{FF2B5EF4-FFF2-40B4-BE49-F238E27FC236}">
                <a16:creationId xmlns:a16="http://schemas.microsoft.com/office/drawing/2014/main" id="{257B0C04-F568-64CB-C13C-B900B49AFDAB}"/>
              </a:ext>
            </a:extLst>
          </p:cNvPr>
          <p:cNvSpPr/>
          <p:nvPr/>
        </p:nvSpPr>
        <p:spPr>
          <a:xfrm>
            <a:off x="7495314" y="5713444"/>
            <a:ext cx="1505697" cy="34588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Analisar o questionário de feedback</a:t>
            </a:r>
          </a:p>
        </p:txBody>
      </p:sp>
      <p:sp>
        <p:nvSpPr>
          <p:cNvPr id="50" name="Rechteck 49">
            <a:extLst>
              <a:ext uri="{FF2B5EF4-FFF2-40B4-BE49-F238E27FC236}">
                <a16:creationId xmlns:a16="http://schemas.microsoft.com/office/drawing/2014/main" id="{5C27497E-2429-B321-DE4D-95B20A19539C}"/>
              </a:ext>
            </a:extLst>
          </p:cNvPr>
          <p:cNvSpPr/>
          <p:nvPr/>
        </p:nvSpPr>
        <p:spPr>
          <a:xfrm>
            <a:off x="7495314" y="5267648"/>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Analisar o sistema de feedback</a:t>
            </a:r>
          </a:p>
        </p:txBody>
      </p:sp>
      <p:sp>
        <p:nvSpPr>
          <p:cNvPr id="51" name="Rechteck 50">
            <a:extLst>
              <a:ext uri="{FF2B5EF4-FFF2-40B4-BE49-F238E27FC236}">
                <a16:creationId xmlns:a16="http://schemas.microsoft.com/office/drawing/2014/main" id="{F49540FB-0DAD-4C45-FB3C-E3865B4C82C6}"/>
              </a:ext>
            </a:extLst>
          </p:cNvPr>
          <p:cNvSpPr/>
          <p:nvPr/>
        </p:nvSpPr>
        <p:spPr>
          <a:xfrm>
            <a:off x="9079634" y="1770039"/>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Dá feedback sobre o sítio Web da instituição</a:t>
            </a:r>
          </a:p>
        </p:txBody>
      </p:sp>
      <p:sp>
        <p:nvSpPr>
          <p:cNvPr id="52" name="Rechteck 51">
            <a:extLst>
              <a:ext uri="{FF2B5EF4-FFF2-40B4-BE49-F238E27FC236}">
                <a16:creationId xmlns:a16="http://schemas.microsoft.com/office/drawing/2014/main" id="{4FEB4AFE-FCC6-6A59-F7E2-F61552321FC3}"/>
              </a:ext>
            </a:extLst>
          </p:cNvPr>
          <p:cNvSpPr/>
          <p:nvPr/>
        </p:nvSpPr>
        <p:spPr>
          <a:xfrm>
            <a:off x="9079633" y="2123330"/>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Dá feedback sobre o blogue da instituição</a:t>
            </a:r>
          </a:p>
        </p:txBody>
      </p:sp>
      <p:sp>
        <p:nvSpPr>
          <p:cNvPr id="53" name="Rechteck 52">
            <a:extLst>
              <a:ext uri="{FF2B5EF4-FFF2-40B4-BE49-F238E27FC236}">
                <a16:creationId xmlns:a16="http://schemas.microsoft.com/office/drawing/2014/main" id="{30E3D792-4CF9-9139-DEA7-806B184C4325}"/>
              </a:ext>
            </a:extLst>
          </p:cNvPr>
          <p:cNvSpPr/>
          <p:nvPr/>
        </p:nvSpPr>
        <p:spPr>
          <a:xfrm>
            <a:off x="9079635" y="2435222"/>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Dá feedback sobre o boletim informativo da instituição</a:t>
            </a:r>
          </a:p>
        </p:txBody>
      </p:sp>
      <p:sp>
        <p:nvSpPr>
          <p:cNvPr id="54" name="Rechteck 53">
            <a:extLst>
              <a:ext uri="{FF2B5EF4-FFF2-40B4-BE49-F238E27FC236}">
                <a16:creationId xmlns:a16="http://schemas.microsoft.com/office/drawing/2014/main" id="{4390F984-B76E-1DBA-9672-C9FAF03C0FFB}"/>
              </a:ext>
            </a:extLst>
          </p:cNvPr>
          <p:cNvSpPr/>
          <p:nvPr/>
        </p:nvSpPr>
        <p:spPr>
          <a:xfrm>
            <a:off x="9079635" y="2825145"/>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Dá feedback sobre as políticas institucionais</a:t>
            </a:r>
          </a:p>
        </p:txBody>
      </p:sp>
      <p:sp>
        <p:nvSpPr>
          <p:cNvPr id="55" name="Rechteck 54">
            <a:extLst>
              <a:ext uri="{FF2B5EF4-FFF2-40B4-BE49-F238E27FC236}">
                <a16:creationId xmlns:a16="http://schemas.microsoft.com/office/drawing/2014/main" id="{742FAF13-4473-DF83-76BB-5AE9488FC0CA}"/>
              </a:ext>
            </a:extLst>
          </p:cNvPr>
          <p:cNvSpPr/>
          <p:nvPr/>
        </p:nvSpPr>
        <p:spPr>
          <a:xfrm>
            <a:off x="9079635" y="3892308"/>
            <a:ext cx="1689562" cy="32530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Dá feedback sobre o currículo</a:t>
            </a:r>
          </a:p>
        </p:txBody>
      </p:sp>
      <p:sp>
        <p:nvSpPr>
          <p:cNvPr id="56" name="Rechteck 55">
            <a:extLst>
              <a:ext uri="{FF2B5EF4-FFF2-40B4-BE49-F238E27FC236}">
                <a16:creationId xmlns:a16="http://schemas.microsoft.com/office/drawing/2014/main" id="{7C1E0731-7397-C9E9-7DF9-F8EAEF5C8FF0}"/>
              </a:ext>
            </a:extLst>
          </p:cNvPr>
          <p:cNvSpPr/>
          <p:nvPr/>
        </p:nvSpPr>
        <p:spPr>
          <a:xfrm>
            <a:off x="9079635" y="4633891"/>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Dá feedback sobre o sistema de apoio aos estudantes</a:t>
            </a:r>
          </a:p>
        </p:txBody>
      </p:sp>
      <p:sp>
        <p:nvSpPr>
          <p:cNvPr id="57" name="Rechteck 56">
            <a:extLst>
              <a:ext uri="{FF2B5EF4-FFF2-40B4-BE49-F238E27FC236}">
                <a16:creationId xmlns:a16="http://schemas.microsoft.com/office/drawing/2014/main" id="{B8862775-6711-4F0F-C44B-D0AC7B01AAD8}"/>
              </a:ext>
            </a:extLst>
          </p:cNvPr>
          <p:cNvSpPr/>
          <p:nvPr/>
        </p:nvSpPr>
        <p:spPr>
          <a:xfrm>
            <a:off x="9079635" y="5728462"/>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Dá feedback sobre o questionário de feedback</a:t>
            </a:r>
          </a:p>
        </p:txBody>
      </p:sp>
      <p:sp>
        <p:nvSpPr>
          <p:cNvPr id="58" name="Rechteck 57">
            <a:extLst>
              <a:ext uri="{FF2B5EF4-FFF2-40B4-BE49-F238E27FC236}">
                <a16:creationId xmlns:a16="http://schemas.microsoft.com/office/drawing/2014/main" id="{104AA280-4E10-03FD-92B4-A2DFC5270CD1}"/>
              </a:ext>
            </a:extLst>
          </p:cNvPr>
          <p:cNvSpPr/>
          <p:nvPr/>
        </p:nvSpPr>
        <p:spPr>
          <a:xfrm>
            <a:off x="9079635" y="5267648"/>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Dá feedback sobre o sistema de feedback</a:t>
            </a:r>
          </a:p>
        </p:txBody>
      </p:sp>
      <p:sp>
        <p:nvSpPr>
          <p:cNvPr id="60" name="Rechteck 59">
            <a:extLst>
              <a:ext uri="{FF2B5EF4-FFF2-40B4-BE49-F238E27FC236}">
                <a16:creationId xmlns:a16="http://schemas.microsoft.com/office/drawing/2014/main" id="{34E430E1-91B4-B8B1-C958-5A8A8F41D9C2}"/>
              </a:ext>
            </a:extLst>
          </p:cNvPr>
          <p:cNvSpPr/>
          <p:nvPr/>
        </p:nvSpPr>
        <p:spPr>
          <a:xfrm>
            <a:off x="7495313" y="1494810"/>
            <a:ext cx="1505698" cy="20531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dirty="0"/>
              <a:t>Avaliador:</a:t>
            </a:r>
          </a:p>
        </p:txBody>
      </p:sp>
      <p:sp>
        <p:nvSpPr>
          <p:cNvPr id="61" name="Rechteck 60">
            <a:extLst>
              <a:ext uri="{FF2B5EF4-FFF2-40B4-BE49-F238E27FC236}">
                <a16:creationId xmlns:a16="http://schemas.microsoft.com/office/drawing/2014/main" id="{121A1EC3-4913-6976-CAFA-B2CC96F41B82}"/>
              </a:ext>
            </a:extLst>
          </p:cNvPr>
          <p:cNvSpPr/>
          <p:nvPr/>
        </p:nvSpPr>
        <p:spPr>
          <a:xfrm>
            <a:off x="9079633" y="1484419"/>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Avaliador:</a:t>
            </a:r>
          </a:p>
        </p:txBody>
      </p:sp>
    </p:spTree>
    <p:extLst>
      <p:ext uri="{BB962C8B-B14F-4D97-AF65-F5344CB8AC3E}">
        <p14:creationId xmlns:p14="http://schemas.microsoft.com/office/powerpoint/2010/main" val="2987297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718121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Feedback de especialistas</a:t>
            </a:r>
            <a:br>
              <a:rPr lang="en-GB" dirty="0"/>
            </a:br>
            <a:r>
              <a:rPr lang="en-GB" dirty="0">
                <a:solidFill>
                  <a:schemeClr val="tx1">
                    <a:lumMod val="50000"/>
                    <a:lumOff val="50000"/>
                  </a:schemeClr>
                </a:solidFill>
              </a:rPr>
              <a:t>Exemplo: Visão do utilizador (feedback sobre cada item)</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3644824919"/>
              </p:ext>
            </p:extLst>
          </p:nvPr>
        </p:nvGraphicFramePr>
        <p:xfrm>
          <a:off x="103909" y="1484420"/>
          <a:ext cx="3948550" cy="4721862"/>
        </p:xfrm>
        <a:graphic>
          <a:graphicData uri="http://schemas.openxmlformats.org/drawingml/2006/table">
            <a:tbl>
              <a:tblPr firstRow="1" bandRow="1">
                <a:tableStyleId>{5C22544A-7EE6-4342-B048-85BDC9FD1C3A}</a:tableStyleId>
              </a:tblPr>
              <a:tblGrid>
                <a:gridCol w="2081833">
                  <a:extLst>
                    <a:ext uri="{9D8B030D-6E8A-4147-A177-3AD203B41FA5}">
                      <a16:colId xmlns:a16="http://schemas.microsoft.com/office/drawing/2014/main" val="2409764820"/>
                    </a:ext>
                  </a:extLst>
                </a:gridCol>
                <a:gridCol w="1866717">
                  <a:extLst>
                    <a:ext uri="{9D8B030D-6E8A-4147-A177-3AD203B41FA5}">
                      <a16:colId xmlns:a16="http://schemas.microsoft.com/office/drawing/2014/main" val="1143836846"/>
                    </a:ext>
                  </a:extLst>
                </a:gridCol>
              </a:tblGrid>
              <a:tr h="223079">
                <a:tc>
                  <a:txBody>
                    <a:bodyPr/>
                    <a:lstStyle/>
                    <a:p>
                      <a:r>
                        <a:rPr lang="en-GB" sz="1000" dirty="0"/>
                        <a:t>Autoavaliação</a:t>
                      </a:r>
                    </a:p>
                  </a:txBody>
                  <a:tcPr/>
                </a:tc>
                <a:tc>
                  <a:txBody>
                    <a:bodyPr/>
                    <a:lstStyle/>
                    <a:p>
                      <a:r>
                        <a:rPr lang="en-GB" sz="1000" dirty="0"/>
                        <a:t>Carregamento de material</a:t>
                      </a:r>
                    </a:p>
                  </a:txBody>
                  <a:tcPr/>
                </a:tc>
                <a:extLst>
                  <a:ext uri="{0D108BD9-81ED-4DB2-BD59-A6C34878D82A}">
                    <a16:rowId xmlns:a16="http://schemas.microsoft.com/office/drawing/2014/main" val="2612408396"/>
                  </a:ext>
                </a:extLst>
              </a:tr>
              <a:tr h="1059626">
                <a:tc>
                  <a:txBody>
                    <a:bodyPr/>
                    <a:lstStyle/>
                    <a:p>
                      <a:r>
                        <a:rPr lang="en-GB" sz="1000" dirty="0"/>
                        <a:t>Pergunta (18): Comunicação com as partes interessadas - Que canais e formas de comunicação utiliza para comunicar?</a:t>
                      </a:r>
                    </a:p>
                  </a:txBody>
                  <a:tcPr/>
                </a:tc>
                <a:tc>
                  <a:txBody>
                    <a:bodyPr/>
                    <a:lstStyle/>
                    <a:p>
                      <a:r>
                        <a:rPr lang="en-GB" sz="1000" dirty="0"/>
                        <a:t>Ligação a (se selecionado pelo utilizador)</a:t>
                      </a:r>
                    </a:p>
                    <a:p>
                      <a:r>
                        <a:rPr lang="en-GB" sz="1000" dirty="0"/>
                        <a:t>- Sítio Web da instituição</a:t>
                      </a:r>
                    </a:p>
                    <a:p>
                      <a:r>
                        <a:rPr lang="en-GB" sz="1000" dirty="0"/>
                        <a:t>- Blogue da instituição</a:t>
                      </a:r>
                    </a:p>
                    <a:p>
                      <a:r>
                        <a:rPr lang="en-GB" sz="1000" dirty="0"/>
                        <a:t>- Boletim informativo da instituição</a:t>
                      </a:r>
                    </a:p>
                    <a:p>
                      <a:r>
                        <a:rPr lang="en-GB" sz="1000" dirty="0"/>
                        <a:t>- etc.</a:t>
                      </a:r>
                    </a:p>
                  </a:txBody>
                  <a:tcPr/>
                </a:tc>
                <a:extLst>
                  <a:ext uri="{0D108BD9-81ED-4DB2-BD59-A6C34878D82A}">
                    <a16:rowId xmlns:a16="http://schemas.microsoft.com/office/drawing/2014/main" val="2169036598"/>
                  </a:ext>
                </a:extLst>
              </a:tr>
              <a:tr h="799860">
                <a:tc>
                  <a:txBody>
                    <a:bodyPr/>
                    <a:lstStyle/>
                    <a:p>
                      <a:r>
                        <a:rPr lang="en-GB" sz="1000" dirty="0"/>
                        <a:t>Pergunta (22): Que avaliações de qualidade independentes estão integradas na sua instituição?</a:t>
                      </a:r>
                    </a:p>
                  </a:txBody>
                  <a:tcPr/>
                </a:tc>
                <a:tc>
                  <a:txBody>
                    <a:bodyPr/>
                    <a:lstStyle/>
                    <a:p>
                      <a:r>
                        <a:rPr lang="en-GB" sz="1000" dirty="0"/>
                        <a:t>(se selecionado pelo utilizador)</a:t>
                      </a:r>
                    </a:p>
                    <a:p>
                      <a:r>
                        <a:rPr lang="en-GB" sz="1000" dirty="0"/>
                        <a:t>- políticas institucionais</a:t>
                      </a:r>
                    </a:p>
                    <a:p>
                      <a:r>
                        <a:rPr lang="en-GB" sz="1000" dirty="0"/>
                        <a:t>- etc.</a:t>
                      </a:r>
                    </a:p>
                  </a:txBody>
                  <a:tcPr/>
                </a:tc>
                <a:extLst>
                  <a:ext uri="{0D108BD9-81ED-4DB2-BD59-A6C34878D82A}">
                    <a16:rowId xmlns:a16="http://schemas.microsoft.com/office/drawing/2014/main" val="111872485"/>
                  </a:ext>
                </a:extLst>
              </a:tr>
              <a:tr h="799860">
                <a:tc>
                  <a:txBody>
                    <a:bodyPr/>
                    <a:lstStyle/>
                    <a:p>
                      <a:r>
                        <a:rPr lang="en-GB" sz="1000" dirty="0"/>
                        <a:t>Pergunta (24): A sua instituição utiliza uma estrutura curricular bem concebida?</a:t>
                      </a:r>
                    </a:p>
                  </a:txBody>
                  <a:tcPr/>
                </a:tc>
                <a:tc>
                  <a:txBody>
                    <a:bodyPr/>
                    <a:lstStyle/>
                    <a:p>
                      <a:r>
                        <a:rPr lang="en-GB" sz="1000" dirty="0"/>
                        <a:t>(em caso afirmativo)</a:t>
                      </a:r>
                    </a:p>
                    <a:p>
                      <a:r>
                        <a:rPr lang="en-GB" sz="1000" dirty="0"/>
                        <a:t>- Carregamento do currículo</a:t>
                      </a:r>
                    </a:p>
                  </a:txBody>
                  <a:tcPr/>
                </a:tc>
                <a:extLst>
                  <a:ext uri="{0D108BD9-81ED-4DB2-BD59-A6C34878D82A}">
                    <a16:rowId xmlns:a16="http://schemas.microsoft.com/office/drawing/2014/main" val="1492136471"/>
                  </a:ext>
                </a:extLst>
              </a:tr>
              <a:tr h="799860">
                <a:tc>
                  <a:txBody>
                    <a:bodyPr/>
                    <a:lstStyle/>
                    <a:p>
                      <a:r>
                        <a:rPr lang="en-GB" sz="1000" dirty="0"/>
                        <a:t>Pergunta (25): A sua instituição dispõe de um "sistema de apoio ao estudante"?</a:t>
                      </a:r>
                    </a:p>
                  </a:txBody>
                  <a:tcPr/>
                </a:tc>
                <a:tc>
                  <a:txBody>
                    <a:bodyPr/>
                    <a:lstStyle/>
                    <a:p>
                      <a:r>
                        <a:rPr lang="en-GB" sz="1000" dirty="0"/>
                        <a:t>(em caso afirmativo)</a:t>
                      </a:r>
                    </a:p>
                    <a:p>
                      <a:r>
                        <a:rPr lang="en-GB" sz="1000" dirty="0"/>
                        <a:t>- ligação ao sistema de apoio ao estudante</a:t>
                      </a:r>
                    </a:p>
                  </a:txBody>
                  <a:tcPr/>
                </a:tc>
                <a:extLst>
                  <a:ext uri="{0D108BD9-81ED-4DB2-BD59-A6C34878D82A}">
                    <a16:rowId xmlns:a16="http://schemas.microsoft.com/office/drawing/2014/main" val="1508746938"/>
                  </a:ext>
                </a:extLst>
              </a:tr>
              <a:tr h="920202">
                <a:tc>
                  <a:txBody>
                    <a:bodyPr/>
                    <a:lstStyle/>
                    <a:p>
                      <a:r>
                        <a:rPr lang="en-GB" sz="1000" dirty="0"/>
                        <a:t>Pergunta (28): A sua instituição dispõe de um sistema de feedback?</a:t>
                      </a:r>
                    </a:p>
                  </a:txBody>
                  <a:tcPr/>
                </a:tc>
                <a:tc>
                  <a:txBody>
                    <a:bodyPr/>
                    <a:lstStyle/>
                    <a:p>
                      <a:r>
                        <a:rPr lang="en-GB" sz="1000" dirty="0"/>
                        <a:t>(em caso afirmativo)</a:t>
                      </a:r>
                    </a:p>
                    <a:p>
                      <a:r>
                        <a:rPr lang="en-GB" sz="1000" dirty="0"/>
                        <a:t>- Carregamento do sistema de feedback</a:t>
                      </a:r>
                    </a:p>
                    <a:p>
                      <a:r>
                        <a:rPr lang="en-GB" sz="1000" dirty="0"/>
                        <a:t>- Carregamento do questionário de feedback, etc.</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783033"/>
            <a:ext cx="1603664"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Ligação ao sítio Web da instituição</a:t>
            </a:r>
          </a:p>
        </p:txBody>
      </p:sp>
      <p:sp>
        <p:nvSpPr>
          <p:cNvPr id="6" name="Rechteck 5">
            <a:extLst>
              <a:ext uri="{FF2B5EF4-FFF2-40B4-BE49-F238E27FC236}">
                <a16:creationId xmlns:a16="http://schemas.microsoft.com/office/drawing/2014/main" id="{07E5D9CE-F4F0-195A-7FB6-F15E04FB6858}"/>
              </a:ext>
            </a:extLst>
          </p:cNvPr>
          <p:cNvSpPr/>
          <p:nvPr/>
        </p:nvSpPr>
        <p:spPr>
          <a:xfrm>
            <a:off x="4069779" y="2070513"/>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Ligação ao blogue da instituição</a:t>
            </a:r>
          </a:p>
        </p:txBody>
      </p:sp>
      <p:sp>
        <p:nvSpPr>
          <p:cNvPr id="26" name="Rechteck 25">
            <a:extLst>
              <a:ext uri="{FF2B5EF4-FFF2-40B4-BE49-F238E27FC236}">
                <a16:creationId xmlns:a16="http://schemas.microsoft.com/office/drawing/2014/main" id="{5572A39E-226C-E7D1-D0FB-88B99272D17C}"/>
              </a:ext>
            </a:extLst>
          </p:cNvPr>
          <p:cNvSpPr/>
          <p:nvPr/>
        </p:nvSpPr>
        <p:spPr>
          <a:xfrm>
            <a:off x="4069779" y="2347602"/>
            <a:ext cx="1603664" cy="31939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Ligação ao boletim informativo da instituição</a:t>
            </a:r>
          </a:p>
        </p:txBody>
      </p:sp>
      <p:sp>
        <p:nvSpPr>
          <p:cNvPr id="27" name="Rechteck 26">
            <a:extLst>
              <a:ext uri="{FF2B5EF4-FFF2-40B4-BE49-F238E27FC236}">
                <a16:creationId xmlns:a16="http://schemas.microsoft.com/office/drawing/2014/main" id="{0D7CE07B-4FC5-B102-4647-43725BB8A222}"/>
              </a:ext>
            </a:extLst>
          </p:cNvPr>
          <p:cNvSpPr/>
          <p:nvPr/>
        </p:nvSpPr>
        <p:spPr>
          <a:xfrm>
            <a:off x="4069778" y="1494810"/>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O utilizador entra:</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767954"/>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Carregamento de políticas institucionais</a:t>
            </a:r>
          </a:p>
        </p:txBody>
      </p:sp>
      <p:sp>
        <p:nvSpPr>
          <p:cNvPr id="30" name="Rechteck 29">
            <a:extLst>
              <a:ext uri="{FF2B5EF4-FFF2-40B4-BE49-F238E27FC236}">
                <a16:creationId xmlns:a16="http://schemas.microsoft.com/office/drawing/2014/main" id="{AB21AE7D-7E10-9145-0FA3-155328FB62BC}"/>
              </a:ext>
            </a:extLst>
          </p:cNvPr>
          <p:cNvSpPr/>
          <p:nvPr/>
        </p:nvSpPr>
        <p:spPr>
          <a:xfrm>
            <a:off x="4069778" y="3839570"/>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Carregamento do currículo</a:t>
            </a:r>
          </a:p>
        </p:txBody>
      </p:sp>
      <p:sp>
        <p:nvSpPr>
          <p:cNvPr id="31" name="Rechteck 30">
            <a:extLst>
              <a:ext uri="{FF2B5EF4-FFF2-40B4-BE49-F238E27FC236}">
                <a16:creationId xmlns:a16="http://schemas.microsoft.com/office/drawing/2014/main" id="{FF981598-E785-D21F-5E47-B32FB3655C05}"/>
              </a:ext>
            </a:extLst>
          </p:cNvPr>
          <p:cNvSpPr/>
          <p:nvPr/>
        </p:nvSpPr>
        <p:spPr>
          <a:xfrm>
            <a:off x="4106838" y="4636934"/>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Ligação ao sistema de apoio ao estudante</a:t>
            </a:r>
          </a:p>
        </p:txBody>
      </p:sp>
      <p:sp>
        <p:nvSpPr>
          <p:cNvPr id="32" name="Rechteck 31">
            <a:extLst>
              <a:ext uri="{FF2B5EF4-FFF2-40B4-BE49-F238E27FC236}">
                <a16:creationId xmlns:a16="http://schemas.microsoft.com/office/drawing/2014/main" id="{3334898A-81F7-140C-9CAC-940ADE30662D}"/>
              </a:ext>
            </a:extLst>
          </p:cNvPr>
          <p:cNvSpPr/>
          <p:nvPr/>
        </p:nvSpPr>
        <p:spPr>
          <a:xfrm>
            <a:off x="4106838" y="5292580"/>
            <a:ext cx="1566604" cy="30046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Carregamento do sistema de feedback</a:t>
            </a:r>
          </a:p>
        </p:txBody>
      </p:sp>
      <p:sp>
        <p:nvSpPr>
          <p:cNvPr id="33" name="Rechteck 32">
            <a:extLst>
              <a:ext uri="{FF2B5EF4-FFF2-40B4-BE49-F238E27FC236}">
                <a16:creationId xmlns:a16="http://schemas.microsoft.com/office/drawing/2014/main" id="{3148D207-11F6-0DB8-45F9-79E3019A990A}"/>
              </a:ext>
            </a:extLst>
          </p:cNvPr>
          <p:cNvSpPr/>
          <p:nvPr/>
        </p:nvSpPr>
        <p:spPr>
          <a:xfrm>
            <a:off x="4106838" y="5664818"/>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Carregamento do questionário de feedback</a:t>
            </a:r>
          </a:p>
        </p:txBody>
      </p:sp>
      <p:sp>
        <p:nvSpPr>
          <p:cNvPr id="51" name="Rechteck 50">
            <a:extLst>
              <a:ext uri="{FF2B5EF4-FFF2-40B4-BE49-F238E27FC236}">
                <a16:creationId xmlns:a16="http://schemas.microsoft.com/office/drawing/2014/main" id="{F49540FB-0DAD-4C45-FB3C-E3865B4C82C6}"/>
              </a:ext>
            </a:extLst>
          </p:cNvPr>
          <p:cNvSpPr/>
          <p:nvPr/>
        </p:nvSpPr>
        <p:spPr>
          <a:xfrm>
            <a:off x="5744151" y="1770039"/>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sobre o sítio Web da instituição</a:t>
            </a:r>
          </a:p>
        </p:txBody>
      </p:sp>
      <p:sp>
        <p:nvSpPr>
          <p:cNvPr id="52" name="Rechteck 51">
            <a:extLst>
              <a:ext uri="{FF2B5EF4-FFF2-40B4-BE49-F238E27FC236}">
                <a16:creationId xmlns:a16="http://schemas.microsoft.com/office/drawing/2014/main" id="{4FEB4AFE-FCC6-6A59-F7E2-F61552321FC3}"/>
              </a:ext>
            </a:extLst>
          </p:cNvPr>
          <p:cNvSpPr/>
          <p:nvPr/>
        </p:nvSpPr>
        <p:spPr>
          <a:xfrm>
            <a:off x="5744150" y="2123330"/>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comentários sobre o blogue da instituição</a:t>
            </a:r>
          </a:p>
        </p:txBody>
      </p:sp>
      <p:sp>
        <p:nvSpPr>
          <p:cNvPr id="53" name="Rechteck 52">
            <a:extLst>
              <a:ext uri="{FF2B5EF4-FFF2-40B4-BE49-F238E27FC236}">
                <a16:creationId xmlns:a16="http://schemas.microsoft.com/office/drawing/2014/main" id="{30E3D792-4CF9-9139-DEA7-806B184C4325}"/>
              </a:ext>
            </a:extLst>
          </p:cNvPr>
          <p:cNvSpPr/>
          <p:nvPr/>
        </p:nvSpPr>
        <p:spPr>
          <a:xfrm>
            <a:off x="5744152" y="2435222"/>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sobre o boletim informativo da instituição</a:t>
            </a:r>
          </a:p>
        </p:txBody>
      </p:sp>
      <p:sp>
        <p:nvSpPr>
          <p:cNvPr id="54" name="Rechteck 53">
            <a:extLst>
              <a:ext uri="{FF2B5EF4-FFF2-40B4-BE49-F238E27FC236}">
                <a16:creationId xmlns:a16="http://schemas.microsoft.com/office/drawing/2014/main" id="{4390F984-B76E-1DBA-9672-C9FAF03C0FFB}"/>
              </a:ext>
            </a:extLst>
          </p:cNvPr>
          <p:cNvSpPr/>
          <p:nvPr/>
        </p:nvSpPr>
        <p:spPr>
          <a:xfrm>
            <a:off x="5744152" y="2825145"/>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sobre as políticas institucionais</a:t>
            </a:r>
          </a:p>
        </p:txBody>
      </p:sp>
      <p:sp>
        <p:nvSpPr>
          <p:cNvPr id="55" name="Rechteck 54">
            <a:extLst>
              <a:ext uri="{FF2B5EF4-FFF2-40B4-BE49-F238E27FC236}">
                <a16:creationId xmlns:a16="http://schemas.microsoft.com/office/drawing/2014/main" id="{742FAF13-4473-DF83-76BB-5AE9488FC0CA}"/>
              </a:ext>
            </a:extLst>
          </p:cNvPr>
          <p:cNvSpPr/>
          <p:nvPr/>
        </p:nvSpPr>
        <p:spPr>
          <a:xfrm>
            <a:off x="5744152" y="3953346"/>
            <a:ext cx="1689562" cy="16714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sobre o currículo</a:t>
            </a:r>
          </a:p>
        </p:txBody>
      </p:sp>
      <p:sp>
        <p:nvSpPr>
          <p:cNvPr id="56" name="Rechteck 55">
            <a:extLst>
              <a:ext uri="{FF2B5EF4-FFF2-40B4-BE49-F238E27FC236}">
                <a16:creationId xmlns:a16="http://schemas.microsoft.com/office/drawing/2014/main" id="{7C1E0731-7397-C9E9-7DF9-F8EAEF5C8FF0}"/>
              </a:ext>
            </a:extLst>
          </p:cNvPr>
          <p:cNvSpPr/>
          <p:nvPr/>
        </p:nvSpPr>
        <p:spPr>
          <a:xfrm>
            <a:off x="5744152" y="4633891"/>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sobre o sistema de apoio aos estudantes</a:t>
            </a:r>
          </a:p>
        </p:txBody>
      </p:sp>
      <p:sp>
        <p:nvSpPr>
          <p:cNvPr id="57" name="Rechteck 56">
            <a:extLst>
              <a:ext uri="{FF2B5EF4-FFF2-40B4-BE49-F238E27FC236}">
                <a16:creationId xmlns:a16="http://schemas.microsoft.com/office/drawing/2014/main" id="{B8862775-6711-4F0F-C44B-D0AC7B01AAD8}"/>
              </a:ext>
            </a:extLst>
          </p:cNvPr>
          <p:cNvSpPr/>
          <p:nvPr/>
        </p:nvSpPr>
        <p:spPr>
          <a:xfrm>
            <a:off x="5744152" y="5728462"/>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sobre o questionário de feedback</a:t>
            </a:r>
          </a:p>
        </p:txBody>
      </p:sp>
      <p:sp>
        <p:nvSpPr>
          <p:cNvPr id="58" name="Rechteck 57">
            <a:extLst>
              <a:ext uri="{FF2B5EF4-FFF2-40B4-BE49-F238E27FC236}">
                <a16:creationId xmlns:a16="http://schemas.microsoft.com/office/drawing/2014/main" id="{104AA280-4E10-03FD-92B4-A2DFC5270CD1}"/>
              </a:ext>
            </a:extLst>
          </p:cNvPr>
          <p:cNvSpPr/>
          <p:nvPr/>
        </p:nvSpPr>
        <p:spPr>
          <a:xfrm>
            <a:off x="5744152" y="5267648"/>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sobre o sistema de feedback</a:t>
            </a:r>
          </a:p>
        </p:txBody>
      </p:sp>
      <p:sp>
        <p:nvSpPr>
          <p:cNvPr id="61" name="Rechteck 60">
            <a:extLst>
              <a:ext uri="{FF2B5EF4-FFF2-40B4-BE49-F238E27FC236}">
                <a16:creationId xmlns:a16="http://schemas.microsoft.com/office/drawing/2014/main" id="{121A1EC3-4913-6976-CAFA-B2CC96F41B82}"/>
              </a:ext>
            </a:extLst>
          </p:cNvPr>
          <p:cNvSpPr/>
          <p:nvPr/>
        </p:nvSpPr>
        <p:spPr>
          <a:xfrm>
            <a:off x="5744150" y="1484419"/>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Feedback do avaliador:</a:t>
            </a:r>
          </a:p>
        </p:txBody>
      </p:sp>
      <p:sp>
        <p:nvSpPr>
          <p:cNvPr id="18" name="Rechteck 17">
            <a:extLst>
              <a:ext uri="{FF2B5EF4-FFF2-40B4-BE49-F238E27FC236}">
                <a16:creationId xmlns:a16="http://schemas.microsoft.com/office/drawing/2014/main" id="{29FEE7D5-AF41-E4A7-9E72-0BABB6BFFA53}"/>
              </a:ext>
            </a:extLst>
          </p:cNvPr>
          <p:cNvSpPr/>
          <p:nvPr/>
        </p:nvSpPr>
        <p:spPr>
          <a:xfrm>
            <a:off x="8291947" y="3582741"/>
            <a:ext cx="3433156" cy="1104087"/>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O avaliador pode enviar uma notificação se faltarem materiais</a:t>
            </a:r>
          </a:p>
        </p:txBody>
      </p:sp>
      <p:sp>
        <p:nvSpPr>
          <p:cNvPr id="19" name="Rechteck 18">
            <a:extLst>
              <a:ext uri="{FF2B5EF4-FFF2-40B4-BE49-F238E27FC236}">
                <a16:creationId xmlns:a16="http://schemas.microsoft.com/office/drawing/2014/main" id="{3E618C89-15EF-63B1-817C-A865C0EE1985}"/>
              </a:ext>
            </a:extLst>
          </p:cNvPr>
          <p:cNvSpPr/>
          <p:nvPr/>
        </p:nvSpPr>
        <p:spPr>
          <a:xfrm>
            <a:off x="8291947" y="4982820"/>
            <a:ext cx="3433156" cy="110408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Feedback global do avaliador para o utilizador</a:t>
            </a:r>
          </a:p>
          <a:p>
            <a:pPr algn="ctr"/>
            <a:r>
              <a:rPr lang="en-GB" i="1" dirty="0"/>
              <a:t>- impressões positivas e negativas</a:t>
            </a:r>
          </a:p>
        </p:txBody>
      </p:sp>
      <p:sp>
        <p:nvSpPr>
          <p:cNvPr id="20" name="Pfeil: nach rechts 19">
            <a:extLst>
              <a:ext uri="{FF2B5EF4-FFF2-40B4-BE49-F238E27FC236}">
                <a16:creationId xmlns:a16="http://schemas.microsoft.com/office/drawing/2014/main" id="{47978E39-34E9-CD39-4DA2-6DCA01C86F60}"/>
              </a:ext>
            </a:extLst>
          </p:cNvPr>
          <p:cNvSpPr/>
          <p:nvPr/>
        </p:nvSpPr>
        <p:spPr>
          <a:xfrm>
            <a:off x="7599215" y="5355537"/>
            <a:ext cx="540328" cy="509155"/>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solidFill>
                <a:schemeClr val="tx1">
                  <a:lumMod val="50000"/>
                  <a:lumOff val="50000"/>
                </a:schemeClr>
              </a:solidFill>
            </a:endParaRPr>
          </a:p>
        </p:txBody>
      </p:sp>
    </p:spTree>
    <p:extLst>
      <p:ext uri="{BB962C8B-B14F-4D97-AF65-F5344CB8AC3E}">
        <p14:creationId xmlns:p14="http://schemas.microsoft.com/office/powerpoint/2010/main" val="123423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7856630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Feedback de especialistas</a:t>
            </a:r>
            <a:br>
              <a:rPr lang="en-GB" dirty="0"/>
            </a:br>
            <a:r>
              <a:rPr lang="en-GB" dirty="0">
                <a:solidFill>
                  <a:schemeClr val="tx1">
                    <a:lumMod val="50000"/>
                    <a:lumOff val="50000"/>
                  </a:schemeClr>
                </a:solidFill>
              </a:rPr>
              <a:t>Exemplo: Visão do utilizador (parte 2: feedback global)</a:t>
            </a:r>
          </a:p>
        </p:txBody>
      </p:sp>
      <p:sp>
        <p:nvSpPr>
          <p:cNvPr id="11" name="Rechteck 10">
            <a:extLst>
              <a:ext uri="{FF2B5EF4-FFF2-40B4-BE49-F238E27FC236}">
                <a16:creationId xmlns:a16="http://schemas.microsoft.com/office/drawing/2014/main" id="{1E5DC09C-8B1C-7C3F-FDE6-3A10B163DA71}"/>
              </a:ext>
            </a:extLst>
          </p:cNvPr>
          <p:cNvSpPr/>
          <p:nvPr/>
        </p:nvSpPr>
        <p:spPr>
          <a:xfrm>
            <a:off x="1246909" y="1537855"/>
            <a:ext cx="6452755" cy="2795154"/>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Feedback global do avaliador para o utilizador</a:t>
            </a:r>
          </a:p>
          <a:p>
            <a:pPr algn="ctr"/>
            <a:r>
              <a:rPr lang="en-GB" i="1" dirty="0"/>
              <a:t>- impressões positivas e negativas</a:t>
            </a:r>
          </a:p>
        </p:txBody>
      </p:sp>
    </p:spTree>
    <p:extLst>
      <p:ext uri="{BB962C8B-B14F-4D97-AF65-F5344CB8AC3E}">
        <p14:creationId xmlns:p14="http://schemas.microsoft.com/office/powerpoint/2010/main" val="420676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Avaliação do material</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8148215"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2089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8433979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p:txBody>
          <a:bodyPr vert="horz"/>
          <a:lstStyle/>
          <a:p>
            <a:r>
              <a:rPr lang="en-GB" dirty="0"/>
              <a:t>1. Carregamento de material</a:t>
            </a:r>
          </a:p>
        </p:txBody>
      </p:sp>
      <p:sp>
        <p:nvSpPr>
          <p:cNvPr id="3" name="Inhaltsplatzhalter 2">
            <a:extLst>
              <a:ext uri="{FF2B5EF4-FFF2-40B4-BE49-F238E27FC236}">
                <a16:creationId xmlns:a16="http://schemas.microsoft.com/office/drawing/2014/main" id="{FAD0590F-B208-1626-2603-28CA016C7295}"/>
              </a:ext>
            </a:extLst>
          </p:cNvPr>
          <p:cNvSpPr>
            <a:spLocks noGrp="1"/>
          </p:cNvSpPr>
          <p:nvPr>
            <p:ph idx="1"/>
          </p:nvPr>
        </p:nvSpPr>
        <p:spPr/>
        <p:txBody>
          <a:bodyPr/>
          <a:lstStyle/>
          <a:p>
            <a:pPr>
              <a:buFont typeface="Arial" panose="020B0604020202020204" pitchFamily="34" charset="0"/>
              <a:buChar char="•"/>
            </a:pPr>
            <a:r>
              <a:rPr lang="en-GB" dirty="0"/>
              <a:t> O carregamento de material está relacionado com a autoavaliação da ferramenta.</a:t>
            </a:r>
          </a:p>
          <a:p>
            <a:pPr>
              <a:buFont typeface="Arial" panose="020B0604020202020204" pitchFamily="34" charset="0"/>
              <a:buChar char="•"/>
            </a:pPr>
            <a:r>
              <a:rPr lang="en-GB" dirty="0"/>
              <a:t> O utilizador será convidado a carregar os materiais que introduziu anteriormente.</a:t>
            </a:r>
          </a:p>
          <a:p>
            <a:pPr>
              <a:buFont typeface="Arial" panose="020B0604020202020204" pitchFamily="34" charset="0"/>
              <a:buChar char="•"/>
            </a:pPr>
            <a:r>
              <a:rPr lang="en-GB" dirty="0"/>
              <a:t> Os materiais carregados podem então ser visualizados ou descarregados pelo avaliador.</a:t>
            </a:r>
          </a:p>
        </p:txBody>
      </p:sp>
    </p:spTree>
    <p:extLst>
      <p:ext uri="{BB962C8B-B14F-4D97-AF65-F5344CB8AC3E}">
        <p14:creationId xmlns:p14="http://schemas.microsoft.com/office/powerpoint/2010/main" val="272774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2406170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III Acreditação do Sistema/Institucional</a:t>
            </a:r>
            <a:br>
              <a:rPr lang="en-GB" sz="4000" dirty="0">
                <a:solidFill>
                  <a:schemeClr val="tx1">
                    <a:lumMod val="50000"/>
                    <a:lumOff val="50000"/>
                  </a:schemeClr>
                </a:solidFill>
              </a:rPr>
            </a:br>
            <a:r>
              <a:rPr lang="en-GB" sz="4000" dirty="0">
                <a:solidFill>
                  <a:schemeClr val="tx1">
                    <a:lumMod val="50000"/>
                    <a:lumOff val="50000"/>
                  </a:schemeClr>
                </a:solidFill>
              </a:rPr>
              <a:t>III.I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184733460"/>
              </p:ext>
            </p:extLst>
          </p:nvPr>
        </p:nvGraphicFramePr>
        <p:xfrm>
          <a:off x="1097280" y="2192946"/>
          <a:ext cx="9127374" cy="3134555"/>
        </p:xfrm>
        <a:graphic>
          <a:graphicData uri="http://schemas.openxmlformats.org/drawingml/2006/table">
            <a:tbl>
              <a:tblPr firstRow="1" bandRow="1">
                <a:tableStyleId>{5C22544A-7EE6-4342-B048-85BDC9FD1C3A}</a:tableStyleId>
              </a:tblPr>
              <a:tblGrid>
                <a:gridCol w="4381281">
                  <a:extLst>
                    <a:ext uri="{9D8B030D-6E8A-4147-A177-3AD203B41FA5}">
                      <a16:colId xmlns:a16="http://schemas.microsoft.com/office/drawing/2014/main" val="378527794"/>
                    </a:ext>
                  </a:extLst>
                </a:gridCol>
                <a:gridCol w="637535">
                  <a:extLst>
                    <a:ext uri="{9D8B030D-6E8A-4147-A177-3AD203B41FA5}">
                      <a16:colId xmlns:a16="http://schemas.microsoft.com/office/drawing/2014/main" val="2589053697"/>
                    </a:ext>
                  </a:extLst>
                </a:gridCol>
                <a:gridCol w="4108558">
                  <a:extLst>
                    <a:ext uri="{9D8B030D-6E8A-4147-A177-3AD203B41FA5}">
                      <a16:colId xmlns:a16="http://schemas.microsoft.com/office/drawing/2014/main" val="55797610"/>
                    </a:ext>
                  </a:extLst>
                </a:gridCol>
              </a:tblGrid>
              <a:tr h="278183">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1305755">
                <a:tc>
                  <a:txBody>
                    <a:bodyPr/>
                    <a:lstStyle/>
                    <a:p>
                      <a:r>
                        <a:rPr lang="en-GB" dirty="0"/>
                        <a:t>Pergunta (8): A sua instituição dispõe de um sistema de gestão da qualidade?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Botão de carregamento do sistema de gestão da qualidade</a:t>
                      </a:r>
                    </a:p>
                    <a:p>
                      <a:endParaRPr lang="en-GB" dirty="0"/>
                    </a:p>
                    <a:p>
                      <a:r>
                        <a:rPr lang="en-GB" dirty="0"/>
                        <a:t>Por exemplo, o utilizador pode carregar o seu documento QM</a:t>
                      </a:r>
                    </a:p>
                  </a:txBody>
                  <a:tcPr/>
                </a:tc>
                <a:extLst>
                  <a:ext uri="{0D108BD9-81ED-4DB2-BD59-A6C34878D82A}">
                    <a16:rowId xmlns:a16="http://schemas.microsoft.com/office/drawing/2014/main" val="4224333432"/>
                  </a:ext>
                </a:extLst>
              </a:tr>
              <a:tr h="1305755">
                <a:tc>
                  <a:txBody>
                    <a:bodyPr/>
                    <a:lstStyle/>
                    <a:p>
                      <a:r>
                        <a:rPr lang="en-GB" dirty="0"/>
                        <a:t>Pergunta (8.2): A sua instituição dispõe de um sistema de gestão da qualidade de acordo com a norma ISO?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Botão de carregamento do certificado ISO</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461992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III Acreditação do Sistema/Institucional</a:t>
            </a:r>
            <a:br>
              <a:rPr lang="en-GB" sz="4000" dirty="0">
                <a:solidFill>
                  <a:schemeClr val="tx1">
                    <a:lumMod val="50000"/>
                    <a:lumOff val="50000"/>
                  </a:schemeClr>
                </a:solidFill>
              </a:rPr>
            </a:br>
            <a:r>
              <a:rPr lang="en-GB" sz="4000" dirty="0">
                <a:solidFill>
                  <a:schemeClr val="tx1">
                    <a:lumMod val="50000"/>
                    <a:lumOff val="50000"/>
                  </a:schemeClr>
                </a:solidFill>
              </a:rPr>
              <a:t>III.I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370827068"/>
              </p:ext>
            </p:extLst>
          </p:nvPr>
        </p:nvGraphicFramePr>
        <p:xfrm>
          <a:off x="1097280" y="2081993"/>
          <a:ext cx="9174876" cy="2178280"/>
        </p:xfrm>
        <a:graphic>
          <a:graphicData uri="http://schemas.openxmlformats.org/drawingml/2006/table">
            <a:tbl>
              <a:tblPr firstRow="1" bandRow="1">
                <a:tableStyleId>{5C22544A-7EE6-4342-B048-85BDC9FD1C3A}</a:tableStyleId>
              </a:tblPr>
              <a:tblGrid>
                <a:gridCol w="4404083">
                  <a:extLst>
                    <a:ext uri="{9D8B030D-6E8A-4147-A177-3AD203B41FA5}">
                      <a16:colId xmlns:a16="http://schemas.microsoft.com/office/drawing/2014/main" val="378527794"/>
                    </a:ext>
                  </a:extLst>
                </a:gridCol>
                <a:gridCol w="640853">
                  <a:extLst>
                    <a:ext uri="{9D8B030D-6E8A-4147-A177-3AD203B41FA5}">
                      <a16:colId xmlns:a16="http://schemas.microsoft.com/office/drawing/2014/main" val="2589053697"/>
                    </a:ext>
                  </a:extLst>
                </a:gridCol>
                <a:gridCol w="4129940">
                  <a:extLst>
                    <a:ext uri="{9D8B030D-6E8A-4147-A177-3AD203B41FA5}">
                      <a16:colId xmlns:a16="http://schemas.microsoft.com/office/drawing/2014/main" val="55797610"/>
                    </a:ext>
                  </a:extLst>
                </a:gridCol>
              </a:tblGrid>
              <a:tr h="288472">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974203">
                <a:tc>
                  <a:txBody>
                    <a:bodyPr/>
                    <a:lstStyle/>
                    <a:p>
                      <a:r>
                        <a:rPr lang="en-GB" dirty="0"/>
                        <a:t>Pergunta (9): As candidaturas dos trabalhadores serão objeto de controlo?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lista de controlo para a contratação de trabalhadores</a:t>
                      </a:r>
                    </a:p>
                  </a:txBody>
                  <a:tcPr/>
                </a:tc>
                <a:extLst>
                  <a:ext uri="{0D108BD9-81ED-4DB2-BD59-A6C34878D82A}">
                    <a16:rowId xmlns:a16="http://schemas.microsoft.com/office/drawing/2014/main" val="4224333432"/>
                  </a:ext>
                </a:extLst>
              </a:tr>
              <a:tr h="838317">
                <a:tc>
                  <a:txBody>
                    <a:bodyPr/>
                    <a:lstStyle/>
                    <a:p>
                      <a:r>
                        <a:rPr lang="en-GB" dirty="0"/>
                        <a:t>Pergunta (11): Métricas de desempenho para cada função disponível?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de métricas de desempenho para cada trabalho</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193615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III Acreditação do Sistema/Institucional</a:t>
            </a:r>
            <a:br>
              <a:rPr lang="en-GB" sz="4000" dirty="0">
                <a:solidFill>
                  <a:schemeClr val="tx1">
                    <a:lumMod val="50000"/>
                    <a:lumOff val="50000"/>
                  </a:schemeClr>
                </a:solidFill>
              </a:rPr>
            </a:br>
            <a:r>
              <a:rPr lang="en-GB" sz="4000" dirty="0">
                <a:solidFill>
                  <a:schemeClr val="tx1">
                    <a:lumMod val="50000"/>
                    <a:lumOff val="50000"/>
                  </a:schemeClr>
                </a:solidFill>
              </a:rPr>
              <a:t>III.I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689740792"/>
              </p:ext>
            </p:extLst>
          </p:nvPr>
        </p:nvGraphicFramePr>
        <p:xfrm>
          <a:off x="1097280" y="2068023"/>
          <a:ext cx="9317380" cy="2721954"/>
        </p:xfrm>
        <a:graphic>
          <a:graphicData uri="http://schemas.openxmlformats.org/drawingml/2006/table">
            <a:tbl>
              <a:tblPr firstRow="1" bandRow="1">
                <a:tableStyleId>{5C22544A-7EE6-4342-B048-85BDC9FD1C3A}</a:tableStyleId>
              </a:tblPr>
              <a:tblGrid>
                <a:gridCol w="4472487">
                  <a:extLst>
                    <a:ext uri="{9D8B030D-6E8A-4147-A177-3AD203B41FA5}">
                      <a16:colId xmlns:a16="http://schemas.microsoft.com/office/drawing/2014/main" val="378527794"/>
                    </a:ext>
                  </a:extLst>
                </a:gridCol>
                <a:gridCol w="650807">
                  <a:extLst>
                    <a:ext uri="{9D8B030D-6E8A-4147-A177-3AD203B41FA5}">
                      <a16:colId xmlns:a16="http://schemas.microsoft.com/office/drawing/2014/main" val="2589053697"/>
                    </a:ext>
                  </a:extLst>
                </a:gridCol>
                <a:gridCol w="4194086">
                  <a:extLst>
                    <a:ext uri="{9D8B030D-6E8A-4147-A177-3AD203B41FA5}">
                      <a16:colId xmlns:a16="http://schemas.microsoft.com/office/drawing/2014/main" val="55797610"/>
                    </a:ext>
                  </a:extLst>
                </a:gridCol>
              </a:tblGrid>
              <a:tr h="332404">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1317103">
                <a:tc>
                  <a:txBody>
                    <a:bodyPr/>
                    <a:lstStyle/>
                    <a:p>
                      <a:r>
                        <a:rPr lang="en-GB" dirty="0"/>
                        <a:t>Pergunta (12): Formação e desenvolvimento contínuos (formação contínua)</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da panorâmica da formação e desenvolvimento contínuos (formações contínuas)</a:t>
                      </a:r>
                    </a:p>
                  </a:txBody>
                  <a:tcPr/>
                </a:tc>
                <a:extLst>
                  <a:ext uri="{0D108BD9-81ED-4DB2-BD59-A6C34878D82A}">
                    <a16:rowId xmlns:a16="http://schemas.microsoft.com/office/drawing/2014/main" val="4224333432"/>
                  </a:ext>
                </a:extLst>
              </a:tr>
              <a:tr h="1039091">
                <a:tc>
                  <a:txBody>
                    <a:bodyPr/>
                    <a:lstStyle/>
                    <a:p>
                      <a:r>
                        <a:rPr lang="en-GB" dirty="0"/>
                        <a:t>Pergunta (13): Avaliações regulares do desempenho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ficha de avaliação de desempenho</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70634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Carregamento de material</a:t>
            </a:r>
            <a:br>
              <a:rPr lang="en-GB" dirty="0"/>
            </a:br>
            <a:r>
              <a:rPr lang="en-GB" sz="4000" dirty="0">
                <a:solidFill>
                  <a:schemeClr val="tx1">
                    <a:lumMod val="50000"/>
                    <a:lumOff val="50000"/>
                  </a:schemeClr>
                </a:solidFill>
              </a:rPr>
              <a:t>III Acreditação do Sistema/Institucional</a:t>
            </a:r>
            <a:br>
              <a:rPr lang="en-GB" sz="4000" dirty="0">
                <a:solidFill>
                  <a:schemeClr val="tx1">
                    <a:lumMod val="50000"/>
                    <a:lumOff val="50000"/>
                  </a:schemeClr>
                </a:solidFill>
              </a:rPr>
            </a:br>
            <a:r>
              <a:rPr lang="en-GB" sz="4000" dirty="0">
                <a:solidFill>
                  <a:schemeClr val="tx1">
                    <a:lumMod val="50000"/>
                    <a:lumOff val="50000"/>
                  </a:schemeClr>
                </a:solidFill>
              </a:rPr>
              <a:t>III.I Critérios formais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235162457"/>
              </p:ext>
            </p:extLst>
          </p:nvPr>
        </p:nvGraphicFramePr>
        <p:xfrm>
          <a:off x="1097280" y="2192946"/>
          <a:ext cx="9341130" cy="2867427"/>
        </p:xfrm>
        <a:graphic>
          <a:graphicData uri="http://schemas.openxmlformats.org/drawingml/2006/table">
            <a:tbl>
              <a:tblPr firstRow="1" bandRow="1">
                <a:tableStyleId>{5C22544A-7EE6-4342-B048-85BDC9FD1C3A}</a:tableStyleId>
              </a:tblPr>
              <a:tblGrid>
                <a:gridCol w="4483887">
                  <a:extLst>
                    <a:ext uri="{9D8B030D-6E8A-4147-A177-3AD203B41FA5}">
                      <a16:colId xmlns:a16="http://schemas.microsoft.com/office/drawing/2014/main" val="378527794"/>
                    </a:ext>
                  </a:extLst>
                </a:gridCol>
                <a:gridCol w="652466">
                  <a:extLst>
                    <a:ext uri="{9D8B030D-6E8A-4147-A177-3AD203B41FA5}">
                      <a16:colId xmlns:a16="http://schemas.microsoft.com/office/drawing/2014/main" val="2589053697"/>
                    </a:ext>
                  </a:extLst>
                </a:gridCol>
                <a:gridCol w="4204777">
                  <a:extLst>
                    <a:ext uri="{9D8B030D-6E8A-4147-A177-3AD203B41FA5}">
                      <a16:colId xmlns:a16="http://schemas.microsoft.com/office/drawing/2014/main" val="55797610"/>
                    </a:ext>
                  </a:extLst>
                </a:gridCol>
              </a:tblGrid>
              <a:tr h="379291">
                <a:tc>
                  <a:txBody>
                    <a:bodyPr/>
                    <a:lstStyle/>
                    <a:p>
                      <a:r>
                        <a:rPr lang="en-GB" dirty="0"/>
                        <a:t>Autoavaliação</a:t>
                      </a:r>
                    </a:p>
                  </a:txBody>
                  <a:tcPr/>
                </a:tc>
                <a:tc>
                  <a:txBody>
                    <a:bodyPr/>
                    <a:lstStyle/>
                    <a:p>
                      <a:endParaRPr lang="en-GB" dirty="0"/>
                    </a:p>
                  </a:txBody>
                  <a:tcPr/>
                </a:tc>
                <a:tc>
                  <a:txBody>
                    <a:bodyPr/>
                    <a:lstStyle/>
                    <a:p>
                      <a:r>
                        <a:rPr lang="en-GB" dirty="0"/>
                        <a:t>Carregamento de material</a:t>
                      </a:r>
                    </a:p>
                  </a:txBody>
                  <a:tcPr/>
                </a:tc>
                <a:extLst>
                  <a:ext uri="{0D108BD9-81ED-4DB2-BD59-A6C34878D82A}">
                    <a16:rowId xmlns:a16="http://schemas.microsoft.com/office/drawing/2014/main" val="2745617718"/>
                  </a:ext>
                </a:extLst>
              </a:tr>
              <a:tr h="711290">
                <a:tc>
                  <a:txBody>
                    <a:bodyPr/>
                    <a:lstStyle/>
                    <a:p>
                      <a:r>
                        <a:rPr lang="en-GB" dirty="0"/>
                        <a:t>Pergunta (14): Feedback dos empregados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folha de feedback dos trabalhadores</a:t>
                      </a:r>
                    </a:p>
                  </a:txBody>
                  <a:tcPr/>
                </a:tc>
                <a:extLst>
                  <a:ext uri="{0D108BD9-81ED-4DB2-BD59-A6C34878D82A}">
                    <a16:rowId xmlns:a16="http://schemas.microsoft.com/office/drawing/2014/main" val="4224333432"/>
                  </a:ext>
                </a:extLst>
              </a:tr>
              <a:tr h="924791">
                <a:tc>
                  <a:txBody>
                    <a:bodyPr/>
                    <a:lstStyle/>
                    <a:p>
                      <a:r>
                        <a:rPr lang="en-GB" dirty="0"/>
                        <a:t>Pergunta (15): Entrevista de avaliação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folha/estrutura da entrevista de avaliação</a:t>
                      </a:r>
                    </a:p>
                  </a:txBody>
                  <a:tcPr/>
                </a:tc>
                <a:extLst>
                  <a:ext uri="{0D108BD9-81ED-4DB2-BD59-A6C34878D82A}">
                    <a16:rowId xmlns:a16="http://schemas.microsoft.com/office/drawing/2014/main" val="1919706264"/>
                  </a:ext>
                </a:extLst>
              </a:tr>
              <a:tr h="852055">
                <a:tc>
                  <a:txBody>
                    <a:bodyPr/>
                    <a:lstStyle/>
                    <a:p>
                      <a:r>
                        <a:rPr lang="en-GB" dirty="0"/>
                        <a:t>Pergunta (17): Formação do pessoal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Carregamento da visão geral de todos os tipos de oferta de formação do pessoal</a:t>
                      </a:r>
                    </a:p>
                  </a:txBody>
                  <a:tcPr/>
                </a:tc>
                <a:extLst>
                  <a:ext uri="{0D108BD9-81ED-4DB2-BD59-A6C34878D82A}">
                    <a16:rowId xmlns:a16="http://schemas.microsoft.com/office/drawing/2014/main" val="80884623"/>
                  </a:ext>
                </a:extLst>
              </a:tr>
            </a:tbl>
          </a:graphicData>
        </a:graphic>
      </p:graphicFrame>
    </p:spTree>
    <p:extLst>
      <p:ext uri="{BB962C8B-B14F-4D97-AF65-F5344CB8AC3E}">
        <p14:creationId xmlns:p14="http://schemas.microsoft.com/office/powerpoint/2010/main" val="40988233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3509</Words>
  <Application>Microsoft Office PowerPoint</Application>
  <PresentationFormat>Breitbild</PresentationFormat>
  <Paragraphs>538</Paragraphs>
  <Slides>36</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36</vt:i4>
      </vt:variant>
    </vt:vector>
  </HeadingPairs>
  <TitlesOfParts>
    <vt:vector size="43" baseType="lpstr">
      <vt:lpstr>Arial</vt:lpstr>
      <vt:lpstr>Calibri</vt:lpstr>
      <vt:lpstr>Calibri Light</vt:lpstr>
      <vt:lpstr>Wingdings</vt:lpstr>
      <vt:lpstr>Wingdings 3</vt:lpstr>
      <vt:lpstr>Rückblick</vt:lpstr>
      <vt:lpstr>think-cell Folie</vt:lpstr>
      <vt:lpstr>EU-CERT: Certificados europeus e acreditação para projectos europeus</vt:lpstr>
      <vt:lpstr>Avaliação de materiais</vt:lpstr>
      <vt:lpstr>Avaliação do material</vt:lpstr>
      <vt:lpstr>Avaliação do material</vt:lpstr>
      <vt:lpstr>1. Carregamento de material</vt:lpstr>
      <vt:lpstr>1. Carregamento de material III Acreditação do Sistema/Institucional III.I Critérios formais</vt:lpstr>
      <vt:lpstr>1. Carregamento de material III Acreditação do Sistema/Institucional III.I Critérios formais</vt:lpstr>
      <vt:lpstr>1. Carregamento de material III Acreditação do Sistema/Institucional III.I Critérios formais</vt:lpstr>
      <vt:lpstr>1. Carregamento de material III Acreditação do Sistema/Institucional III.I Critérios formais</vt:lpstr>
      <vt:lpstr>1. Carregamento de material III Acreditação do Sistema/Institucional III.I Critérios formais</vt:lpstr>
      <vt:lpstr>1. Carregamento de material III Acreditação do Sistema/Institucional III.I Critérios formais</vt:lpstr>
      <vt:lpstr>1. Carregamento de material III Acreditação do sistema/institucional III.II Critérios relativos ao tema/conteúdo</vt:lpstr>
      <vt:lpstr>1. Carregamento de material III Acreditação do sistema/institucional III.II Critérios relativos ao tema/conteúdo</vt:lpstr>
      <vt:lpstr>1. Carregamento de material III Acreditação do sistema/institucional III.II Critérios relativos ao tema/conteúdo</vt:lpstr>
      <vt:lpstr>1. Carregamento de material IV Acreditação de produtos, materiais, REA e cursos IV.I Critérios formais</vt:lpstr>
      <vt:lpstr>1. Carregamento de material IV Acreditação de produtos, materiais, REA e cursos IV.I Critérios formais</vt:lpstr>
      <vt:lpstr>1. Carregamento de material IV Acreditação de produtos, materiais, REA e cursos IV.I Critérios formais</vt:lpstr>
      <vt:lpstr>1. Carregamento de material IV Acreditação de produtos, materiais, REA e cursos IV.I Critérios formais</vt:lpstr>
      <vt:lpstr>1. Carregamento de material IV Acreditação de produtos, materiais, REA e cursos IV.I Critérios formais</vt:lpstr>
      <vt:lpstr>1. Carregamento de material IV Acreditação de produtos, materiais, REA e cursos IV.I Critérios formais</vt:lpstr>
      <vt:lpstr>1. Carregamento de material IV Acreditação de produtos, materiais, REA e cursos IV.II Critérios relacionados com a disciplina/conteúdo</vt:lpstr>
      <vt:lpstr>1. Carregamento de material IV Acreditação de produtos, materiais, REA e cursos IV.II Critérios relacionados com a disciplina/conteúdo</vt:lpstr>
      <vt:lpstr>1. Carregamento de material IV Acreditação de produtos, materiais, REA e cursos IV.II Critérios relacionados com a disciplina/conteúdo</vt:lpstr>
      <vt:lpstr>1. Carregamento de material IV Acreditação de produtos, materiais, REA e cursos IV.II Critérios relacionados com a disciplina/conteúdo</vt:lpstr>
      <vt:lpstr>1. Carregamento de material Exemplo</vt:lpstr>
      <vt:lpstr>1. Carregamento de material Exemplo</vt:lpstr>
      <vt:lpstr>Avaliação do material</vt:lpstr>
      <vt:lpstr>2. Atribuição de especialista Exemplo</vt:lpstr>
      <vt:lpstr>2. Atribuição de especialista Exemplo</vt:lpstr>
      <vt:lpstr>Avaliação do material</vt:lpstr>
      <vt:lpstr>3. Análise de peritos Exemplo</vt:lpstr>
      <vt:lpstr>Avaliação dos materiais</vt:lpstr>
      <vt:lpstr>4. Feedback de especialistas Exemplo</vt:lpstr>
      <vt:lpstr>4. Feedback de especialistas Exemplo: Opinião do avaliador</vt:lpstr>
      <vt:lpstr>4. Feedback de especialistas Exemplo: Visão do utilizador (feedback sobre cada item)</vt:lpstr>
      <vt:lpstr>4. Feedback de especialistas Exemplo: Visão do utilizador (parte 2: feedback global)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EU-CERT Accreditation - Process</dc:title>
  <dc:creator>Helene Lindenthal</dc:creator>
  <cp:keywords>, docId:DFDA02494FC92F2B4F8BF8854D4EC104</cp:keywords>
  <cp:lastModifiedBy>Helene Maja Lindenthal</cp:lastModifiedBy>
  <cp:revision>58</cp:revision>
  <dcterms:created xsi:type="dcterms:W3CDTF">2023-10-31T14:07:34Z</dcterms:created>
  <dcterms:modified xsi:type="dcterms:W3CDTF">2024-07-05T10:34:36Z</dcterms:modified>
</cp:coreProperties>
</file>