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showGuides="1">
      <p:cViewPr varScale="1">
        <p:scale>
          <a:sx n="78" d="100"/>
          <a:sy n="78" d="100"/>
        </p:scale>
        <p:origin x="845"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de-DE" dirty="0">
              <a:latin typeface="Arial" panose="020B0604020202020204" pitchFamily="34" charset="0"/>
              <a:cs typeface="Arial" panose="020B0604020202020204" pitchFamily="34" charset="0"/>
            </a:rPr>
            <a:t>Anmeldung bei</a:t>
          </a:r>
          <a:br>
            <a:rPr lang="de-DE" dirty="0">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 WEAS</a:t>
          </a:r>
        </a:p>
        <a:p>
          <a:r>
            <a:rPr lang="de-DE" altLang="de-DE" b="1" dirty="0">
              <a:solidFill>
                <a:schemeClr val="bg1"/>
              </a:solidFill>
              <a:latin typeface="Arial" panose="020B0604020202020204" pitchFamily="34" charset="0"/>
              <a:cs typeface="Arial" panose="020B0604020202020204" pitchFamily="34" charset="0"/>
            </a:rPr>
            <a:t>Webbasiertes</a:t>
          </a:r>
          <a:br>
            <a:rPr lang="de-DE"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Elektronisches Bewerbungssystem</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Auswahl der</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Akkreditierungsart</a:t>
          </a: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Beantwortung von Fragen in Bezug </a:t>
          </a:r>
          <a:r>
            <a:rPr lang="de-DE" dirty="0">
              <a:latin typeface="Arial" panose="020B0604020202020204" pitchFamily="34" charset="0"/>
              <a:cs typeface="Arial" panose="020B0604020202020204" pitchFamily="34" charset="0"/>
            </a:rPr>
            <a:t>auf </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Formale Kriterien </a:t>
          </a: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Beantwortung von Fragen in Bezug </a:t>
          </a:r>
          <a:r>
            <a:rPr lang="de-DE" dirty="0">
              <a:latin typeface="Arial" panose="020B0604020202020204" pitchFamily="34" charset="0"/>
              <a:cs typeface="Arial" panose="020B0604020202020204" pitchFamily="34" charset="0"/>
            </a:rPr>
            <a:t>auf</a:t>
          </a:r>
          <a:br>
            <a:rPr lang="de-DE" dirty="0">
              <a:latin typeface="Arial" panose="020B0604020202020204" pitchFamily="34" charset="0"/>
              <a:cs typeface="Arial" panose="020B0604020202020204" pitchFamily="34" charset="0"/>
            </a:rPr>
          </a:br>
          <a:r>
            <a:rPr lang="de-DE" altLang="de-DE" b="1" dirty="0" err="1">
              <a:solidFill>
                <a:schemeClr val="bg1"/>
              </a:solidFill>
              <a:latin typeface="Arial" panose="020B0604020202020204" pitchFamily="34" charset="0"/>
              <a:cs typeface="Arial" panose="020B0604020202020204" pitchFamily="34" charset="0"/>
            </a:rPr>
            <a:t> Subjekt-/Inhaltsbezogene Kriterien</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Hochladen </a:t>
          </a:r>
          <a:r>
            <a:rPr lang="de-DE" dirty="0" err="1">
              <a:latin typeface="Arial" panose="020B0604020202020204" pitchFamily="34" charset="0"/>
              <a:cs typeface="Arial" panose="020B0604020202020204" pitchFamily="34" charset="0"/>
            </a:rPr>
            <a:t>von </a:t>
          </a:r>
          <a:r>
            <a:rPr lang="de-DE" dirty="0">
              <a:latin typeface="Arial" panose="020B0604020202020204" pitchFamily="34" charset="0"/>
              <a:cs typeface="Arial" panose="020B0604020202020204" pitchFamily="34" charset="0"/>
            </a:rPr>
            <a:t>Material</a:t>
          </a: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US" altLang="de-DE" b="1" dirty="0">
              <a:solidFill>
                <a:schemeClr val="bg1"/>
              </a:solidFill>
              <a:latin typeface="Arial" panose="020B0604020202020204" pitchFamily="34" charset="0"/>
              <a:cs typeface="Arial" panose="020B0604020202020204" pitchFamily="34" charset="0"/>
            </a:rPr>
            <a:t>Selbst-</a:t>
          </a:r>
          <a:br>
            <a:rPr lang="en-US"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Bewertung </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de-DE" b="1" dirty="0">
              <a:latin typeface="Arial" panose="020B0604020202020204" pitchFamily="34" charset="0"/>
              <a:cs typeface="Arial" panose="020B0604020202020204" pitchFamily="34" charset="0"/>
            </a:rPr>
            <a:t>Material</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Bewertung</a:t>
          </a: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Fachliche </a:t>
          </a:r>
          <a:r>
            <a:rPr lang="de-DE" dirty="0" err="1">
              <a:latin typeface="Arial" panose="020B0604020202020204" pitchFamily="34" charset="0"/>
              <a:cs typeface="Arial" panose="020B0604020202020204" pitchFamily="34" charset="0"/>
            </a:rPr>
            <a:t>Analyse</a:t>
          </a:r>
          <a:endParaRPr lang="de-DE" dirty="0">
            <a:latin typeface="Arial" panose="020B0604020202020204" pitchFamily="34" charset="0"/>
            <a:cs typeface="Arial" panose="020B0604020202020204" pitchFamily="34" charset="0"/>
          </a:endParaRP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Feedback </a:t>
          </a:r>
          <a:r>
            <a:rPr lang="de-DE" dirty="0">
              <a:latin typeface="Arial" panose="020B0604020202020204" pitchFamily="34" charset="0"/>
              <a:cs typeface="Arial" panose="020B0604020202020204" pitchFamily="34" charset="0"/>
            </a:rPr>
            <a:t>von Experten</a:t>
          </a: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Experteneinsatz</a:t>
          </a:r>
          <a:endParaRPr lang="de-DE" dirty="0">
            <a:latin typeface="Arial" panose="020B0604020202020204" pitchFamily="34" charset="0"/>
            <a:cs typeface="Arial" panose="020B0604020202020204" pitchFamily="34" charset="0"/>
          </a:endParaRP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de-DE" b="1" dirty="0">
              <a:solidFill>
                <a:schemeClr val="bg1"/>
              </a:solidFill>
              <a:latin typeface="Arial" panose="020B0604020202020204" pitchFamily="34" charset="0"/>
              <a:cs typeface="Arial" panose="020B0604020202020204" pitchFamily="34" charset="0"/>
            </a:rPr>
            <a:t>Akkreditierung</a:t>
          </a:r>
          <a:br>
            <a:rPr lang="de-DE" b="1" dirty="0">
              <a:solidFill>
                <a:schemeClr val="bg1"/>
              </a:solidFill>
              <a:latin typeface="Arial" panose="020B0604020202020204" pitchFamily="34" charset="0"/>
              <a:cs typeface="Arial" panose="020B0604020202020204" pitchFamily="34" charset="0"/>
            </a:rPr>
          </a:br>
          <a:r>
            <a:rPr lang="de-DE" b="1" dirty="0">
              <a:solidFill>
                <a:schemeClr val="bg1"/>
              </a:solidFill>
              <a:latin typeface="Arial" panose="020B0604020202020204" pitchFamily="34" charset="0"/>
              <a:cs typeface="Arial" panose="020B0604020202020204" pitchFamily="34" charset="0"/>
            </a:rPr>
            <a:t>Bericht</a:t>
          </a: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de-DE" b="1" dirty="0" err="1">
              <a:solidFill>
                <a:schemeClr val="bg1"/>
              </a:solidFill>
              <a:latin typeface="Arial" panose="020B0604020202020204" pitchFamily="34" charset="0"/>
              <a:cs typeface="Arial" panose="020B0604020202020204" pitchFamily="34" charset="0"/>
            </a:rPr>
            <a:t>Entscheidung über die </a:t>
          </a:r>
          <a:r>
            <a:rPr lang="de-DE" b="1" dirty="0">
              <a:solidFill>
                <a:schemeClr val="bg1"/>
              </a:solidFill>
              <a:latin typeface="Arial" panose="020B0604020202020204" pitchFamily="34" charset="0"/>
              <a:cs typeface="Arial" panose="020B0604020202020204" pitchFamily="34" charset="0"/>
            </a:rPr>
            <a:t>Akkreditierung</a:t>
          </a: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Qualitätssiegel von</a:t>
          </a:r>
          <a:br>
            <a:rPr lang="de-DE" altLang="de-DE" b="1" dirty="0">
              <a:solidFill>
                <a:schemeClr val="bg1"/>
              </a:solidFill>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EU-CERT / </a:t>
          </a:r>
          <a:r>
            <a:rPr lang="de-DE" altLang="de-DE" b="1" dirty="0" err="1">
              <a:solidFill>
                <a:schemeClr val="bg1"/>
              </a:solidFill>
              <a:latin typeface="Arial" panose="020B0604020202020204" pitchFamily="34" charset="0"/>
              <a:cs typeface="Arial" panose="020B0604020202020204" pitchFamily="34" charset="0"/>
            </a:rPr>
            <a:t>Zertifikat</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de-DE" b="1" dirty="0">
              <a:latin typeface="Arial" panose="020B0604020202020204" pitchFamily="34" charset="0"/>
              <a:cs typeface="Arial" panose="020B0604020202020204" pitchFamily="34" charset="0"/>
            </a:rPr>
            <a:t>Erste </a:t>
          </a:r>
          <a:r>
            <a:rPr lang="de-DE" b="1" dirty="0" err="1">
              <a:latin typeface="Arial" panose="020B0604020202020204" pitchFamily="34" charset="0"/>
              <a:cs typeface="Arial" panose="020B0604020202020204" pitchFamily="34" charset="0"/>
            </a:rPr>
            <a:t>automatisierte</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Rückmeldung</a:t>
          </a: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de-DE" b="1" dirty="0"/>
            <a:t>Möglichkeit</a:t>
          </a:r>
          <a:br>
            <a:rPr lang="de-DE" b="1" dirty="0"/>
          </a:br>
          <a:r>
            <a:rPr lang="de-DE" b="1" dirty="0"/>
            <a:t>zum Beseitigen von</a:t>
          </a:r>
          <a:br>
            <a:rPr lang="de-DE" b="1" dirty="0"/>
          </a:br>
          <a:r>
            <a:rPr lang="de-DE" b="1" dirty="0"/>
            <a:t>Schwachstellen</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custT="1"/>
      <dgm:spPr/>
      <dgm:t>
        <a:bodyPr/>
        <a:lstStyle/>
        <a:p>
          <a:r>
            <a:rPr lang="de-DE" sz="600" dirty="0">
              <a:latin typeface="Arial" panose="020B0604020202020204" pitchFamily="34" charset="0"/>
              <a:cs typeface="Arial" panose="020B0604020202020204" pitchFamily="34" charset="0"/>
            </a:rPr>
            <a:t>EUCERT-Akkreditierungs-Website und</a:t>
          </a:r>
        </a:p>
        <a:p>
          <a:r>
            <a:rPr lang="de-DE" sz="600" dirty="0">
              <a:latin typeface="Arial" panose="020B0604020202020204" pitchFamily="34" charset="0"/>
              <a:cs typeface="Arial" panose="020B0604020202020204" pitchFamily="34" charset="0"/>
            </a:rPr>
            <a:t>Download von Akkreditierungsmaterialien /</a:t>
          </a:r>
          <a:r>
            <a:rPr lang="de-DE" sz="600" dirty="0" err="1">
              <a:latin typeface="Arial" panose="020B0604020202020204" pitchFamily="34" charset="0"/>
              <a:cs typeface="Arial" panose="020B0604020202020204" pitchFamily="34" charset="0"/>
            </a:rPr>
            <a:t>Kriterieninformationen</a:t>
          </a:r>
          <a:endParaRPr lang="de-DE" sz="600" dirty="0">
            <a:latin typeface="Arial" panose="020B0604020202020204" pitchFamily="34" charset="0"/>
            <a:cs typeface="Arial" panose="020B0604020202020204" pitchFamily="34" charset="0"/>
          </a:endParaRP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de-DE" b="1" dirty="0">
              <a:latin typeface="Arial" panose="020B0604020202020204" pitchFamily="34" charset="0"/>
              <a:cs typeface="Arial" panose="020B0604020202020204" pitchFamily="34" charset="0"/>
            </a:rPr>
            <a:t>Untersuchen Sie</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Ihre Einrichtung oder Ihr Produkt</a:t>
          </a: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42672" rIns="42672" bIns="42672" numCol="1" spcCol="1270" anchor="ctr" anchorCtr="0">
          <a:noAutofit/>
        </a:bodyPr>
        <a:lstStyle/>
        <a:p>
          <a:pPr marL="0" lvl="0" indent="0" algn="ctr" defTabSz="266700">
            <a:lnSpc>
              <a:spcPct val="90000"/>
            </a:lnSpc>
            <a:spcBef>
              <a:spcPct val="0"/>
            </a:spcBef>
            <a:spcAft>
              <a:spcPct val="35000"/>
            </a:spcAft>
            <a:buNone/>
          </a:pPr>
          <a:r>
            <a:rPr lang="de-DE" sz="600" kern="1200" dirty="0">
              <a:latin typeface="Arial" panose="020B0604020202020204" pitchFamily="34" charset="0"/>
              <a:cs typeface="Arial" panose="020B0604020202020204" pitchFamily="34" charset="0"/>
            </a:rPr>
            <a:t>EUCERT-Akkreditierungs-Website und</a:t>
          </a:r>
        </a:p>
        <a:p>
          <a:pPr marL="0" lvl="0" indent="0" algn="ctr" defTabSz="266700">
            <a:lnSpc>
              <a:spcPct val="90000"/>
            </a:lnSpc>
            <a:spcBef>
              <a:spcPct val="0"/>
            </a:spcBef>
            <a:spcAft>
              <a:spcPct val="35000"/>
            </a:spcAft>
            <a:buNone/>
          </a:pPr>
          <a:r>
            <a:rPr lang="de-DE" sz="600" kern="1200" dirty="0">
              <a:latin typeface="Arial" panose="020B0604020202020204" pitchFamily="34" charset="0"/>
              <a:cs typeface="Arial" panose="020B0604020202020204" pitchFamily="34" charset="0"/>
            </a:rPr>
            <a:t>Download von Akkreditierungsmaterialien /</a:t>
          </a:r>
          <a:r>
            <a:rPr lang="de-DE" sz="600" kern="1200" dirty="0" err="1">
              <a:latin typeface="Arial" panose="020B0604020202020204" pitchFamily="34" charset="0"/>
              <a:cs typeface="Arial" panose="020B0604020202020204" pitchFamily="34" charset="0"/>
            </a:rPr>
            <a:t>Kriterieninformationen</a:t>
          </a:r>
          <a:endParaRPr lang="de-DE" sz="600" kern="1200" dirty="0">
            <a:latin typeface="Arial" panose="020B0604020202020204" pitchFamily="34" charset="0"/>
            <a:cs typeface="Arial" panose="020B0604020202020204" pitchFamily="34" charset="0"/>
          </a:endParaRP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a:latin typeface="Arial" panose="020B0604020202020204" pitchFamily="34" charset="0"/>
              <a:cs typeface="Arial" panose="020B0604020202020204" pitchFamily="34" charset="0"/>
            </a:rPr>
            <a:t>Untersuchen Sie</a:t>
          </a:r>
          <a:br>
            <a:rPr lang="de-DE" sz="1200" b="1" kern="1200" dirty="0">
              <a:latin typeface="Arial" panose="020B0604020202020204" pitchFamily="34" charset="0"/>
              <a:cs typeface="Arial" panose="020B0604020202020204" pitchFamily="34" charset="0"/>
            </a:rPr>
          </a:br>
          <a:r>
            <a:rPr lang="de-DE" sz="1200" b="1" kern="1200" dirty="0">
              <a:latin typeface="Arial" panose="020B0604020202020204" pitchFamily="34" charset="0"/>
              <a:cs typeface="Arial" panose="020B0604020202020204" pitchFamily="34" charset="0"/>
            </a:rPr>
            <a:t>Ihre Einrichtung oder Ihr Produkt</a:t>
          </a: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a:latin typeface="Arial" panose="020B0604020202020204" pitchFamily="34" charset="0"/>
              <a:cs typeface="Arial" panose="020B0604020202020204" pitchFamily="34" charset="0"/>
            </a:rPr>
            <a:t>Anmeldung bei</a:t>
          </a:r>
          <a:br>
            <a:rPr lang="de-DE" sz="1200" kern="1200" dirty="0">
              <a:latin typeface="Arial" panose="020B0604020202020204" pitchFamily="34" charset="0"/>
              <a:cs typeface="Arial" panose="020B0604020202020204" pitchFamily="34" charset="0"/>
            </a:rPr>
          </a:br>
          <a:r>
            <a:rPr lang="de-DE" altLang="de-DE" sz="1200" b="1" kern="1200" dirty="0">
              <a:solidFill>
                <a:schemeClr val="bg1"/>
              </a:solidFill>
              <a:latin typeface="Arial" panose="020B0604020202020204" pitchFamily="34" charset="0"/>
              <a:cs typeface="Arial" panose="020B0604020202020204" pitchFamily="34" charset="0"/>
            </a:rPr>
            <a:t> WEAS</a:t>
          </a:r>
        </a:p>
        <a:p>
          <a:pPr marL="0" lvl="0" indent="0" algn="ctr" defTabSz="533400">
            <a:lnSpc>
              <a:spcPct val="90000"/>
            </a:lnSpc>
            <a:spcBef>
              <a:spcPct val="0"/>
            </a:spcBef>
            <a:spcAft>
              <a:spcPct val="35000"/>
            </a:spcAft>
            <a:buNone/>
          </a:pPr>
          <a:r>
            <a:rPr lang="de-DE" altLang="de-DE" sz="1200" b="1" kern="1200" dirty="0">
              <a:solidFill>
                <a:schemeClr val="bg1"/>
              </a:solidFill>
              <a:latin typeface="Arial" panose="020B0604020202020204" pitchFamily="34" charset="0"/>
              <a:cs typeface="Arial" panose="020B0604020202020204" pitchFamily="34" charset="0"/>
            </a:rPr>
            <a:t>Webbasiertes</a:t>
          </a:r>
          <a:br>
            <a:rPr lang="de-DE" altLang="de-DE" sz="1200" b="1" kern="1200" dirty="0">
              <a:solidFill>
                <a:schemeClr val="bg1"/>
              </a:solidFill>
              <a:latin typeface="Arial" panose="020B0604020202020204" pitchFamily="34" charset="0"/>
              <a:cs typeface="Arial" panose="020B0604020202020204" pitchFamily="34" charset="0"/>
            </a:rPr>
          </a:br>
          <a:r>
            <a:rPr lang="en-US" altLang="de-DE" sz="1200" b="1" kern="1200" dirty="0">
              <a:solidFill>
                <a:schemeClr val="bg1"/>
              </a:solidFill>
              <a:latin typeface="Arial" panose="020B0604020202020204" pitchFamily="34" charset="0"/>
              <a:cs typeface="Arial" panose="020B0604020202020204" pitchFamily="34" charset="0"/>
            </a:rPr>
            <a:t>Elektronisches Bewerbungssystem</a:t>
          </a:r>
          <a:endParaRPr lang="de-DE" sz="12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altLang="de-DE" sz="1200" b="1" kern="1200" dirty="0">
              <a:solidFill>
                <a:schemeClr val="bg1"/>
              </a:solidFill>
              <a:latin typeface="Arial" panose="020B0604020202020204" pitchFamily="34" charset="0"/>
              <a:cs typeface="Arial" panose="020B0604020202020204" pitchFamily="34" charset="0"/>
            </a:rPr>
            <a:t>Selbst-</a:t>
          </a:r>
          <a:br>
            <a:rPr lang="en-US" altLang="de-DE" sz="1200" b="1" kern="1200" dirty="0">
              <a:solidFill>
                <a:schemeClr val="bg1"/>
              </a:solidFill>
              <a:latin typeface="Arial" panose="020B0604020202020204" pitchFamily="34" charset="0"/>
              <a:cs typeface="Arial" panose="020B0604020202020204" pitchFamily="34" charset="0"/>
            </a:rPr>
          </a:br>
          <a:r>
            <a:rPr lang="en-US" altLang="de-DE" sz="1200" b="1" kern="1200" dirty="0">
              <a:solidFill>
                <a:schemeClr val="bg1"/>
              </a:solidFill>
              <a:latin typeface="Arial" panose="020B0604020202020204" pitchFamily="34" charset="0"/>
              <a:cs typeface="Arial" panose="020B0604020202020204" pitchFamily="34" charset="0"/>
            </a:rPr>
            <a:t>Bewertung </a:t>
          </a:r>
          <a:endParaRPr lang="de-DE" sz="12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err="1">
              <a:latin typeface="Arial" panose="020B0604020202020204" pitchFamily="34" charset="0"/>
              <a:cs typeface="Arial" panose="020B0604020202020204" pitchFamily="34" charset="0"/>
            </a:rPr>
            <a:t>Auswahl der</a:t>
          </a:r>
          <a:br>
            <a:rPr lang="de-DE" sz="1200" kern="1200" dirty="0">
              <a:latin typeface="Arial" panose="020B0604020202020204" pitchFamily="34" charset="0"/>
              <a:cs typeface="Arial" panose="020B0604020202020204" pitchFamily="34" charset="0"/>
            </a:rPr>
          </a:br>
          <a:r>
            <a:rPr lang="de-DE" sz="1200" b="1" kern="1200" dirty="0">
              <a:latin typeface="Arial" panose="020B0604020202020204" pitchFamily="34" charset="0"/>
              <a:cs typeface="Arial" panose="020B0604020202020204" pitchFamily="34" charset="0"/>
            </a:rPr>
            <a:t>Akkreditierungsart</a:t>
          </a: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err="1">
              <a:latin typeface="Arial" panose="020B0604020202020204" pitchFamily="34" charset="0"/>
              <a:cs typeface="Arial" panose="020B0604020202020204" pitchFamily="34" charset="0"/>
            </a:rPr>
            <a:t>Beantwortung von Fragen in Bezug </a:t>
          </a:r>
          <a:r>
            <a:rPr lang="de-DE" sz="1200" kern="1200" dirty="0">
              <a:latin typeface="Arial" panose="020B0604020202020204" pitchFamily="34" charset="0"/>
              <a:cs typeface="Arial" panose="020B0604020202020204" pitchFamily="34" charset="0"/>
            </a:rPr>
            <a:t>auf </a:t>
          </a:r>
          <a:br>
            <a:rPr lang="de-DE" sz="1200" kern="1200" dirty="0">
              <a:latin typeface="Arial" panose="020B0604020202020204" pitchFamily="34" charset="0"/>
              <a:cs typeface="Arial" panose="020B0604020202020204" pitchFamily="34" charset="0"/>
            </a:rPr>
          </a:br>
          <a:r>
            <a:rPr lang="de-DE" sz="1200" b="1" kern="1200" dirty="0">
              <a:latin typeface="Arial" panose="020B0604020202020204" pitchFamily="34" charset="0"/>
              <a:cs typeface="Arial" panose="020B0604020202020204" pitchFamily="34" charset="0"/>
            </a:rPr>
            <a:t>Formale Kriterien </a:t>
          </a: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err="1">
              <a:latin typeface="Arial" panose="020B0604020202020204" pitchFamily="34" charset="0"/>
              <a:cs typeface="Arial" panose="020B0604020202020204" pitchFamily="34" charset="0"/>
            </a:rPr>
            <a:t>Beantwortung von Fragen in Bezug </a:t>
          </a:r>
          <a:r>
            <a:rPr lang="de-DE" sz="1200" kern="1200" dirty="0">
              <a:latin typeface="Arial" panose="020B0604020202020204" pitchFamily="34" charset="0"/>
              <a:cs typeface="Arial" panose="020B0604020202020204" pitchFamily="34" charset="0"/>
            </a:rPr>
            <a:t>auf</a:t>
          </a:r>
          <a:br>
            <a:rPr lang="de-DE" sz="1200" kern="1200" dirty="0">
              <a:latin typeface="Arial" panose="020B0604020202020204" pitchFamily="34" charset="0"/>
              <a:cs typeface="Arial" panose="020B0604020202020204" pitchFamily="34" charset="0"/>
            </a:rPr>
          </a:br>
          <a:r>
            <a:rPr lang="de-DE" altLang="de-DE" sz="1200" b="1" kern="1200" dirty="0" err="1">
              <a:solidFill>
                <a:schemeClr val="bg1"/>
              </a:solidFill>
              <a:latin typeface="Arial" panose="020B0604020202020204" pitchFamily="34" charset="0"/>
              <a:cs typeface="Arial" panose="020B0604020202020204" pitchFamily="34" charset="0"/>
            </a:rPr>
            <a:t> Subjekt-/Inhaltsbezogene Kriterien</a:t>
          </a:r>
          <a:endParaRPr lang="de-DE" sz="12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a:latin typeface="Arial" panose="020B0604020202020204" pitchFamily="34" charset="0"/>
              <a:cs typeface="Arial" panose="020B0604020202020204" pitchFamily="34" charset="0"/>
            </a:rPr>
            <a:t>Erste </a:t>
          </a:r>
          <a:r>
            <a:rPr lang="de-DE" sz="1200" b="1" kern="1200" dirty="0" err="1">
              <a:latin typeface="Arial" panose="020B0604020202020204" pitchFamily="34" charset="0"/>
              <a:cs typeface="Arial" panose="020B0604020202020204" pitchFamily="34" charset="0"/>
            </a:rPr>
            <a:t>automatisierte</a:t>
          </a:r>
          <a:br>
            <a:rPr lang="de-DE" sz="1200" b="1" kern="1200" dirty="0">
              <a:latin typeface="Arial" panose="020B0604020202020204" pitchFamily="34" charset="0"/>
              <a:cs typeface="Arial" panose="020B0604020202020204" pitchFamily="34" charset="0"/>
            </a:rPr>
          </a:br>
          <a:r>
            <a:rPr lang="de-DE" sz="1200" b="1" kern="1200" dirty="0">
              <a:latin typeface="Arial" panose="020B0604020202020204" pitchFamily="34" charset="0"/>
              <a:cs typeface="Arial" panose="020B0604020202020204" pitchFamily="34" charset="0"/>
            </a:rPr>
            <a:t>Rückmeldung</a:t>
          </a: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a:latin typeface="Arial" panose="020B0604020202020204" pitchFamily="34" charset="0"/>
              <a:cs typeface="Arial" panose="020B0604020202020204" pitchFamily="34" charset="0"/>
            </a:rPr>
            <a:t>Material</a:t>
          </a:r>
          <a:br>
            <a:rPr lang="de-DE" sz="1200" b="1" kern="1200" dirty="0">
              <a:latin typeface="Arial" panose="020B0604020202020204" pitchFamily="34" charset="0"/>
              <a:cs typeface="Arial" panose="020B0604020202020204" pitchFamily="34" charset="0"/>
            </a:rPr>
          </a:br>
          <a:r>
            <a:rPr lang="de-DE" sz="1200" b="1" kern="1200" dirty="0">
              <a:latin typeface="Arial" panose="020B0604020202020204" pitchFamily="34" charset="0"/>
              <a:cs typeface="Arial" panose="020B0604020202020204" pitchFamily="34" charset="0"/>
            </a:rPr>
            <a:t>Bewertung</a:t>
          </a: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a:latin typeface="Arial" panose="020B0604020202020204" pitchFamily="34" charset="0"/>
              <a:cs typeface="Arial" panose="020B0604020202020204" pitchFamily="34" charset="0"/>
            </a:rPr>
            <a:t>Hochladen </a:t>
          </a:r>
          <a:r>
            <a:rPr lang="de-DE" sz="1200" kern="1200" dirty="0" err="1">
              <a:latin typeface="Arial" panose="020B0604020202020204" pitchFamily="34" charset="0"/>
              <a:cs typeface="Arial" panose="020B0604020202020204" pitchFamily="34" charset="0"/>
            </a:rPr>
            <a:t>von </a:t>
          </a:r>
          <a:r>
            <a:rPr lang="de-DE" sz="1200" kern="1200" dirty="0">
              <a:latin typeface="Arial" panose="020B0604020202020204" pitchFamily="34" charset="0"/>
              <a:cs typeface="Arial" panose="020B0604020202020204" pitchFamily="34" charset="0"/>
            </a:rPr>
            <a:t>Material</a:t>
          </a: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err="1">
              <a:latin typeface="Arial" panose="020B0604020202020204" pitchFamily="34" charset="0"/>
              <a:cs typeface="Arial" panose="020B0604020202020204" pitchFamily="34" charset="0"/>
            </a:rPr>
            <a:t>Experteneinsatz</a:t>
          </a:r>
          <a:endParaRPr lang="de-DE" sz="1200" kern="1200" dirty="0">
            <a:latin typeface="Arial" panose="020B0604020202020204" pitchFamily="34" charset="0"/>
            <a:cs typeface="Arial" panose="020B0604020202020204" pitchFamily="34" charset="0"/>
          </a:endParaRP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a:latin typeface="Arial" panose="020B0604020202020204" pitchFamily="34" charset="0"/>
              <a:cs typeface="Arial" panose="020B0604020202020204" pitchFamily="34" charset="0"/>
            </a:rPr>
            <a:t>Fachliche </a:t>
          </a:r>
          <a:r>
            <a:rPr lang="de-DE" sz="1200" kern="1200" dirty="0" err="1">
              <a:latin typeface="Arial" panose="020B0604020202020204" pitchFamily="34" charset="0"/>
              <a:cs typeface="Arial" panose="020B0604020202020204" pitchFamily="34" charset="0"/>
            </a:rPr>
            <a:t>Analyse</a:t>
          </a:r>
          <a:endParaRPr lang="de-DE" sz="1200" kern="1200" dirty="0">
            <a:latin typeface="Arial" panose="020B0604020202020204" pitchFamily="34" charset="0"/>
            <a:cs typeface="Arial" panose="020B0604020202020204" pitchFamily="34" charset="0"/>
          </a:endParaRP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kern="1200" dirty="0" err="1">
              <a:latin typeface="Arial" panose="020B0604020202020204" pitchFamily="34" charset="0"/>
              <a:cs typeface="Arial" panose="020B0604020202020204" pitchFamily="34" charset="0"/>
            </a:rPr>
            <a:t>Feedback </a:t>
          </a:r>
          <a:r>
            <a:rPr lang="de-DE" sz="1200" kern="1200" dirty="0">
              <a:latin typeface="Arial" panose="020B0604020202020204" pitchFamily="34" charset="0"/>
              <a:cs typeface="Arial" panose="020B0604020202020204" pitchFamily="34" charset="0"/>
            </a:rPr>
            <a:t>von Experten</a:t>
          </a: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bg1"/>
              </a:solidFill>
              <a:latin typeface="Arial" panose="020B0604020202020204" pitchFamily="34" charset="0"/>
              <a:cs typeface="Arial" panose="020B0604020202020204" pitchFamily="34" charset="0"/>
            </a:rPr>
            <a:t>Akkreditierung</a:t>
          </a:r>
          <a:br>
            <a:rPr lang="de-DE" sz="1200" b="1" kern="1200" dirty="0">
              <a:solidFill>
                <a:schemeClr val="bg1"/>
              </a:solidFill>
              <a:latin typeface="Arial" panose="020B0604020202020204" pitchFamily="34" charset="0"/>
              <a:cs typeface="Arial" panose="020B0604020202020204" pitchFamily="34" charset="0"/>
            </a:rPr>
          </a:br>
          <a:r>
            <a:rPr lang="de-DE" sz="1200" b="1" kern="1200" dirty="0">
              <a:solidFill>
                <a:schemeClr val="bg1"/>
              </a:solidFill>
              <a:latin typeface="Arial" panose="020B0604020202020204" pitchFamily="34" charset="0"/>
              <a:cs typeface="Arial" panose="020B0604020202020204" pitchFamily="34" charset="0"/>
            </a:rPr>
            <a:t>Bericht</a:t>
          </a: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a:t>Möglichkeit</a:t>
          </a:r>
          <a:br>
            <a:rPr lang="de-DE" sz="1200" b="1" kern="1200" dirty="0"/>
          </a:br>
          <a:r>
            <a:rPr lang="de-DE" sz="1200" b="1" kern="1200" dirty="0"/>
            <a:t>zum Beseitigen von</a:t>
          </a:r>
          <a:br>
            <a:rPr lang="de-DE" sz="1200" b="1" kern="1200" dirty="0"/>
          </a:br>
          <a:r>
            <a:rPr lang="de-DE" sz="1200" b="1" kern="1200" dirty="0"/>
            <a:t>Schwachstellen</a:t>
          </a:r>
          <a:endParaRPr lang="de-DE" sz="12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de-DE" sz="1200" b="1" kern="1200" dirty="0" err="1">
              <a:solidFill>
                <a:schemeClr val="bg1"/>
              </a:solidFill>
              <a:latin typeface="Arial" panose="020B0604020202020204" pitchFamily="34" charset="0"/>
              <a:cs typeface="Arial" panose="020B0604020202020204" pitchFamily="34" charset="0"/>
            </a:rPr>
            <a:t>Entscheidung über die </a:t>
          </a:r>
          <a:r>
            <a:rPr lang="de-DE" sz="1200" b="1" kern="1200" dirty="0">
              <a:solidFill>
                <a:schemeClr val="bg1"/>
              </a:solidFill>
              <a:latin typeface="Arial" panose="020B0604020202020204" pitchFamily="34" charset="0"/>
              <a:cs typeface="Arial" panose="020B0604020202020204" pitchFamily="34" charset="0"/>
            </a:rPr>
            <a:t>Akkreditierung</a:t>
          </a: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kumimoji="0" lang="de-DE" altLang="de-DE" sz="12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Qualitätssiegel von</a:t>
          </a:r>
          <a:br>
            <a:rPr lang="de-DE" altLang="de-DE" sz="1200" b="1" kern="1200" dirty="0">
              <a:solidFill>
                <a:schemeClr val="bg1"/>
              </a:solidFill>
              <a:latin typeface="Arial" panose="020B0604020202020204" pitchFamily="34" charset="0"/>
              <a:cs typeface="Arial" panose="020B0604020202020204" pitchFamily="34" charset="0"/>
            </a:rPr>
          </a:br>
          <a:r>
            <a:rPr lang="de-DE" altLang="de-DE" sz="1200" b="1" kern="1200" dirty="0">
              <a:solidFill>
                <a:schemeClr val="bg1"/>
              </a:solidFill>
              <a:latin typeface="Arial" panose="020B0604020202020204" pitchFamily="34" charset="0"/>
              <a:cs typeface="Arial" panose="020B0604020202020204" pitchFamily="34" charset="0"/>
            </a:rPr>
            <a:t>EU-CERT / </a:t>
          </a:r>
          <a:r>
            <a:rPr lang="de-DE" altLang="de-DE" sz="1200" b="1" kern="1200" dirty="0" err="1">
              <a:solidFill>
                <a:schemeClr val="bg1"/>
              </a:solidFill>
              <a:latin typeface="Arial" panose="020B0604020202020204" pitchFamily="34" charset="0"/>
              <a:cs typeface="Arial" panose="020B0604020202020204" pitchFamily="34" charset="0"/>
            </a:rPr>
            <a:t>Zertifikat</a:t>
          </a:r>
          <a:endParaRPr lang="de-DE" sz="12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05.07.2024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3B3E61AF-5B78-4D44-BAE6-8A008712095C}" type="datetime1">
              <a:rPr lang="de-DE" smtClean="0"/>
              <a:t>05.07.2024</a:t>
            </a:fld>
            <a:r>
              <a:rPr lang="de-DE" dirty="0"/>
              <a:t>2022</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2022</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Die Unterstützung der Europäischen Kommission für die Erstellung dieser Veröffentlichung stellt keine Billigung des Inhalts dar, der ausschließlich die Ansichten der Autoren widerspiegelt, und die Kommission kann nicht für eine etwaige Verwendung der darin enthaltenen Informationen verantwortlich gemacht werden.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Europäische Zertifikate und Akkreditierung für europäische Projekte</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Referenznummer:</a:t>
            </a:r>
            <a:br>
              <a:rPr lang="en-US" b="1" i="1" dirty="0"/>
            </a:br>
            <a:r>
              <a:rPr lang="fr-FR" dirty="0"/>
              <a:t>2021-1-DE02-KA220-ADU-000033541 </a:t>
            </a:r>
          </a:p>
          <a:p>
            <a:r>
              <a:rPr lang="de-DE" b="1" dirty="0"/>
              <a:t>Dauer: </a:t>
            </a:r>
          </a:p>
          <a:p>
            <a:r>
              <a:rPr lang="fr-FR" dirty="0"/>
              <a:t>01.02.2022 - 31.05.2024 </a:t>
            </a:r>
            <a:r>
              <a:rPr lang="de-DE" b="1" dirty="0"/>
              <a:t>(28 </a:t>
            </a:r>
            <a:r>
              <a:rPr lang="en-GB" b="1" dirty="0"/>
              <a:t>Monate</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a:t>
            </a:r>
            <a:br>
              <a:rPr lang="en-US" sz="2800" dirty="0"/>
            </a:br>
            <a:r>
              <a:rPr lang="en-US" sz="2800" dirty="0"/>
              <a:t>Konzept für ein Akkreditierungs- und Zertifizierungssystem</a:t>
            </a:r>
            <a:endParaRPr lang="en-US" sz="2000" b="1" dirty="0"/>
          </a:p>
          <a:p>
            <a:endParaRPr lang="en-US" sz="2000" b="1" dirty="0"/>
          </a:p>
          <a:p>
            <a:br>
              <a:rPr lang="en-US" sz="2000" b="1" dirty="0"/>
            </a:br>
            <a:r>
              <a:rPr lang="en-US" sz="2000" b="1" dirty="0"/>
              <a:t>Universität Paderborn,</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 </a:t>
            </a:r>
            <a:r>
              <a:rPr lang="en-US" altLang="zh-CN" sz="1600" b="1" spc="-80" dirty="0">
                <a:ea typeface="Times New Roman"/>
              </a:rPr>
              <a:t>Dr. </a:t>
            </a:r>
            <a:r>
              <a:rPr lang="en-US" altLang="zh-CN" sz="1600" b="1" spc="-94" dirty="0">
                <a:ea typeface="Times New Roman"/>
              </a:rPr>
              <a:t>Marc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 </a:t>
            </a:r>
            <a:r>
              <a:rPr lang="en-US" altLang="zh-CN" sz="1600" spc="64" dirty="0">
                <a:ea typeface="Times New Roman"/>
              </a:rPr>
              <a:t>(0) </a:t>
            </a:r>
            <a:r>
              <a:rPr lang="en-US" altLang="zh-CN" sz="1600" spc="80" dirty="0">
                <a:ea typeface="Times New Roman"/>
              </a:rPr>
              <a:t>52 </a:t>
            </a:r>
            <a:r>
              <a:rPr lang="en-US" altLang="zh-CN" sz="1600" spc="85" dirty="0">
                <a:ea typeface="Times New Roman"/>
              </a:rPr>
              <a:t>51 </a:t>
            </a:r>
            <a:r>
              <a:rPr lang="en-US" altLang="zh-CN" sz="1600" spc="44"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23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0" dirty="0">
                <a:ea typeface="Times New Roman"/>
              </a:rPr>
              <a:t>+49 </a:t>
            </a:r>
            <a:r>
              <a:rPr lang="en-US" altLang="zh-CN" sz="1600" spc="64" dirty="0">
                <a:ea typeface="Times New Roman"/>
              </a:rPr>
              <a:t>(0) </a:t>
            </a:r>
            <a:r>
              <a:rPr lang="en-US" altLang="zh-CN" sz="1600" spc="85" dirty="0">
                <a:ea typeface="Times New Roman"/>
              </a:rPr>
              <a:t>52 </a:t>
            </a:r>
            <a:r>
              <a:rPr lang="en-US" altLang="zh-CN" sz="1600" spc="80" dirty="0">
                <a:ea typeface="Times New Roman"/>
              </a:rPr>
              <a:t>51 </a:t>
            </a:r>
            <a:r>
              <a:rPr lang="en-US" altLang="zh-CN" sz="1600" spc="50"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35 </a:t>
            </a:r>
            <a:r>
              <a:rPr lang="en-US" altLang="zh-CN" sz="1600" spc="85" dirty="0">
                <a:ea typeface="Times New Roman"/>
              </a:rPr>
              <a:t>63</a:t>
            </a:r>
          </a:p>
          <a:p>
            <a:pPr marL="0">
              <a:lnSpc>
                <a:spcPct val="100000"/>
              </a:lnSpc>
              <a:tabLst>
                <a:tab pos="914654" algn="l"/>
              </a:tabLst>
            </a:pPr>
            <a:r>
              <a:rPr lang="en-US" altLang="zh-CN" sz="1600" spc="-85" dirty="0">
                <a:ea typeface="Times New Roman"/>
              </a:rPr>
              <a:t>E-Mail: </a:t>
            </a:r>
            <a:r>
              <a:rPr lang="en-US" altLang="zh-CN" sz="1600" spc="5" dirty="0">
                <a:ea typeface="Times New Roman"/>
              </a:rPr>
              <a:t>marc.beutner@uni-paderborn.de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 </a:t>
            </a:r>
            <a:r>
              <a:rPr lang="en-US" altLang="zh-CN" sz="1600" b="1" spc="-60" dirty="0">
                <a:ea typeface="Times New Roman"/>
              </a:rPr>
              <a:t>Paderborn</a:t>
            </a:r>
          </a:p>
          <a:p>
            <a:pPr marL="0" hangingPunct="0">
              <a:lnSpc>
                <a:spcPct val="99583"/>
              </a:lnSpc>
            </a:pPr>
            <a:r>
              <a:rPr lang="en-US" altLang="zh-CN" sz="1600" b="1" spc="-30" dirty="0">
                <a:ea typeface="Times New Roman"/>
              </a:rPr>
              <a:t>Abteilung </a:t>
            </a:r>
            <a:r>
              <a:rPr lang="en-US" altLang="zh-CN" sz="1600" b="1" spc="-25" dirty="0">
                <a:ea typeface="Times New Roman"/>
              </a:rPr>
              <a:t>Wirtschaftspädagogik </a:t>
            </a:r>
            <a:r>
              <a:rPr lang="en-US" altLang="zh-CN" sz="1600" b="1" spc="-55" dirty="0">
                <a:ea typeface="Times New Roman"/>
              </a:rPr>
              <a:t>Lehrstuhl Wirtschaftspädagogik II </a:t>
            </a:r>
            <a:r>
              <a:rPr lang="en-US" altLang="zh-CN" sz="1600" b="1" spc="-80" dirty="0">
                <a:ea typeface="Times New Roman"/>
              </a:rPr>
              <a:t>Warburger </a:t>
            </a:r>
            <a:r>
              <a:rPr lang="en-US" altLang="zh-CN" sz="1600" b="1" spc="-60" dirty="0">
                <a:ea typeface="Times New Roman"/>
              </a:rPr>
              <a:t>Str. </a:t>
            </a:r>
            <a:r>
              <a:rPr lang="en-US" altLang="zh-CN" sz="1600" b="1" spc="-69" dirty="0">
                <a:ea typeface="Times New Roman"/>
              </a:rPr>
              <a:t>100</a:t>
            </a:r>
          </a:p>
          <a:p>
            <a:pPr marL="0">
              <a:lnSpc>
                <a:spcPct val="100000"/>
              </a:lnSpc>
            </a:pPr>
            <a:r>
              <a:rPr lang="en-US" altLang="zh-CN" sz="1600" b="1" spc="-25" dirty="0">
                <a:ea typeface="Times New Roman"/>
              </a:rPr>
              <a:t>33098 Paderborn</a:t>
            </a:r>
          </a:p>
          <a:p>
            <a:pPr>
              <a:lnSpc>
                <a:spcPts val="1920"/>
              </a:lnSpc>
            </a:pPr>
            <a:endParaRPr lang="en-US" dirty="0"/>
          </a:p>
          <a:p>
            <a:pPr marL="0">
              <a:lnSpc>
                <a:spcPct val="100000"/>
              </a:lnSpc>
            </a:pPr>
            <a:r>
              <a:rPr lang="en-US" altLang="zh-CN" sz="1600" b="1" spc="10" dirty="0">
                <a:ea typeface="Times New Roman"/>
              </a:rPr>
              <a:t>http://www.upb.de/wipaed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normAutofit fontScale="90000"/>
          </a:bodyPr>
          <a:lstStyle/>
          <a:p>
            <a:r>
              <a:rPr lang="de-DE" dirty="0"/>
              <a:t>Die </a:t>
            </a:r>
            <a:r>
              <a:rPr lang="de-DE" dirty="0" err="1"/>
              <a:t>beiden grundlegenden Konzepte der EU-CERT-Akkreditierung</a:t>
            </a:r>
            <a:endParaRPr lang="de-DE" dirty="0"/>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System / Institutionelle Akkreditierung</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Produkt</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und Kursakkreditierung</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1661375" y="3257710"/>
            <a:ext cx="3708061" cy="2812203"/>
            <a:chOff x="1661375" y="3257710"/>
            <a:chExt cx="3708061" cy="2812203"/>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166137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chemeClr val="tx1"/>
                  </a:solidFill>
                  <a:effectLst/>
                  <a:latin typeface="Arial Unicode MS"/>
                </a:rPr>
                <a:t>Im </a:t>
              </a:r>
              <a:r>
                <a:rPr kumimoji="0" lang="de-DE" altLang="de-DE" b="0" i="0" u="none" strike="noStrike" cap="none" normalizeH="0" baseline="0" dirty="0" err="1">
                  <a:ln>
                    <a:noFill/>
                  </a:ln>
                  <a:solidFill>
                    <a:schemeClr val="tx1"/>
                  </a:solidFill>
                  <a:effectLst/>
                  <a:latin typeface="Arial Unicode MS"/>
                </a:rPr>
                <a:t>Falle </a:t>
              </a:r>
              <a:r>
                <a:rPr lang="de-DE" altLang="de-DE" dirty="0" err="1">
                  <a:latin typeface="Arial Unicode MS"/>
                </a:rPr>
                <a:t>einer </a:t>
              </a:r>
              <a:r>
                <a:rPr lang="de-DE" altLang="de-DE" dirty="0">
                  <a:latin typeface="Arial Unicode MS"/>
                </a:rPr>
                <a:t>positiven</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Akkreditierungsentscheidung</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trägt der Anbieter von Erwachsenenbildung</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das Qualitätssiegel von</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4271551" cy="2812203"/>
            <a:chOff x="5423055" y="3257710"/>
            <a:chExt cx="3708061" cy="2812203"/>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de-DE" altLang="de-DE" b="0" i="0" u="none" strike="noStrike" cap="none" normalizeH="0" baseline="0" dirty="0">
                  <a:ln>
                    <a:noFill/>
                  </a:ln>
                  <a:solidFill>
                    <a:schemeClr val="tx1"/>
                  </a:solidFill>
                  <a:effectLst/>
                  <a:latin typeface="Arial Unicode MS"/>
                </a:rPr>
                <a:t>Im Falle </a:t>
              </a:r>
              <a:r>
                <a:rPr lang="de-DE" altLang="de-DE" dirty="0">
                  <a:latin typeface="Arial Unicode MS"/>
                </a:rPr>
                <a:t>einer positiven</a:t>
              </a:r>
              <a:br>
                <a:rPr lang="de-DE" altLang="de-DE" dirty="0">
                  <a:latin typeface="Arial Unicode MS"/>
                </a:rPr>
              </a:br>
              <a:r>
                <a:rPr kumimoji="0" lang="de-DE" altLang="de-DE" b="0" i="0" u="none" strike="noStrike" cap="none" normalizeH="0" baseline="0" dirty="0">
                  <a:ln>
                    <a:noFill/>
                  </a:ln>
                  <a:solidFill>
                    <a:schemeClr val="tx1"/>
                  </a:solidFill>
                  <a:effectLst/>
                  <a:latin typeface="Arial Unicode MS"/>
                </a:rPr>
                <a:t>Akkreditierungsentscheidung,</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a:ln>
                    <a:noFill/>
                  </a:ln>
                  <a:solidFill>
                    <a:schemeClr val="tx1"/>
                  </a:solidFill>
                  <a:effectLst/>
                  <a:latin typeface="Arial Unicode MS"/>
                </a:rPr>
                <a:t>trägt ein Produkt, Ressourcen und Lehrmaterialien, OER oder ein Kurs</a:t>
              </a:r>
              <a:br>
                <a:rPr lang="de-DE" altLang="de-DE" dirty="0">
                  <a:latin typeface="Arial Unicode MS"/>
                </a:rPr>
              </a:br>
              <a:r>
                <a:rPr lang="de-DE" altLang="de-DE" dirty="0">
                  <a:latin typeface="Arial Unicode MS"/>
                </a:rPr>
                <a:t>im Bereich der Erwachsenenbildung</a:t>
              </a:r>
              <a:br>
                <a:rPr lang="de-DE" altLang="de-DE" dirty="0">
                  <a:latin typeface="Arial Unicode MS"/>
                </a:rPr>
              </a:br>
              <a:r>
                <a:rPr lang="de-DE" altLang="de-DE" dirty="0">
                  <a:latin typeface="Arial Unicode MS"/>
                </a:rPr>
                <a:t>das Qualitätssiegel von</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System / Institutionelle Akkreditierung</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Gegenstand der </a:t>
            </a:r>
            <a:r>
              <a:rPr lang="de-DE" altLang="de-DE" dirty="0">
                <a:solidFill>
                  <a:schemeClr val="tx1"/>
                </a:solidFill>
                <a:latin typeface="Arial Unicode MS"/>
              </a:rPr>
              <a:t>Systemakkreditierung / Institutionellen Akkreditierung</a:t>
            </a:r>
            <a:br>
              <a:rPr lang="de-DE" altLang="de-DE" dirty="0">
                <a:solidFill>
                  <a:schemeClr val="tx1"/>
                </a:solidFill>
                <a:latin typeface="Arial Unicode MS"/>
              </a:rPr>
            </a:br>
            <a:r>
              <a:rPr lang="de-DE" altLang="de-DE" dirty="0" err="1">
                <a:solidFill>
                  <a:schemeClr val="tx1"/>
                </a:solidFill>
                <a:latin typeface="Arial Unicode MS"/>
              </a:rPr>
              <a:t>ist das </a:t>
            </a:r>
            <a:r>
              <a:rPr lang="de-DE" altLang="de-DE" dirty="0">
                <a:solidFill>
                  <a:schemeClr val="tx1"/>
                </a:solidFill>
                <a:latin typeface="Arial Unicode MS"/>
              </a:rPr>
              <a:t>interne </a:t>
            </a:r>
            <a:r>
              <a:rPr lang="de-DE" altLang="de-DE" dirty="0" err="1">
                <a:solidFill>
                  <a:schemeClr val="tx1"/>
                </a:solidFill>
                <a:latin typeface="Arial Unicode MS"/>
              </a:rPr>
              <a:t>Qualitätssicherungssystem </a:t>
            </a:r>
            <a:r>
              <a:rPr lang="de-DE" altLang="de-DE" dirty="0">
                <a:solidFill>
                  <a:schemeClr val="tx1"/>
                </a:solidFill>
                <a:latin typeface="Arial Unicode MS"/>
              </a:rPr>
              <a:t>eines</a:t>
            </a:r>
            <a:br>
              <a:rPr lang="de-DE" altLang="de-DE" dirty="0">
                <a:solidFill>
                  <a:schemeClr val="tx1"/>
                </a:solidFill>
                <a:latin typeface="Arial Unicode MS"/>
              </a:rPr>
            </a:br>
            <a:r>
              <a:rPr lang="de-DE" altLang="de-DE" dirty="0" err="1">
                <a:solidFill>
                  <a:schemeClr val="tx1"/>
                </a:solidFill>
                <a:latin typeface="Arial Unicode MS"/>
              </a:rPr>
              <a:t>Erwachsenenbildungsanbieters</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Die formalen und </a:t>
            </a:r>
            <a:r>
              <a:rPr lang="de-DE" altLang="de-DE" dirty="0" err="1">
                <a:solidFill>
                  <a:schemeClr val="tx1"/>
                </a:solidFill>
                <a:latin typeface="Arial Unicode MS"/>
              </a:rPr>
              <a:t>fachlich-inhaltlichen Kriterien </a:t>
            </a:r>
            <a:r>
              <a:rPr lang="de-DE" altLang="de-DE" dirty="0">
                <a:solidFill>
                  <a:schemeClr val="tx1"/>
                </a:solidFill>
                <a:latin typeface="Arial Unicode MS"/>
              </a:rPr>
              <a:t>müssen </a:t>
            </a:r>
            <a:r>
              <a:rPr lang="de-DE" altLang="de-DE" dirty="0" err="1">
                <a:solidFill>
                  <a:schemeClr val="tx1"/>
                </a:solidFill>
                <a:latin typeface="Arial Unicode MS"/>
              </a:rPr>
              <a:t>systematisch umgesetzt bzw. erfüllt werden</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Dazu </a:t>
            </a:r>
            <a:r>
              <a:rPr lang="de-DE" altLang="de-DE" dirty="0">
                <a:solidFill>
                  <a:schemeClr val="tx1"/>
                </a:solidFill>
                <a:latin typeface="Arial Unicode MS"/>
              </a:rPr>
              <a:t>muss </a:t>
            </a:r>
            <a:r>
              <a:rPr lang="de-DE" altLang="de-DE" dirty="0" err="1">
                <a:solidFill>
                  <a:schemeClr val="tx1"/>
                </a:solidFill>
                <a:latin typeface="Arial Unicode MS"/>
              </a:rPr>
              <a:t>das Qualitätsmanagementsystem des Erwachsenenbildungsanbieters regelmäßige Evaluationen der Bildungsangebote </a:t>
            </a:r>
            <a:r>
              <a:rPr lang="de-DE" altLang="de-DE" dirty="0">
                <a:solidFill>
                  <a:schemeClr val="tx1"/>
                </a:solidFill>
                <a:latin typeface="Arial Unicode MS"/>
              </a:rPr>
              <a:t>und </a:t>
            </a:r>
            <a:r>
              <a:rPr lang="de-DE" altLang="de-DE" dirty="0" err="1">
                <a:solidFill>
                  <a:schemeClr val="tx1"/>
                </a:solidFill>
                <a:latin typeface="Arial Unicode MS"/>
              </a:rPr>
              <a:t>-maßnahmen vorsehen</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Evaluationen der Bildungsangebote </a:t>
            </a:r>
            <a:r>
              <a:rPr kumimoji="0" lang="de-DE" altLang="de-DE" sz="1000" b="0" i="0" u="none" strike="noStrike" cap="none" normalizeH="0" baseline="0" dirty="0">
                <a:ln>
                  <a:noFill/>
                </a:ln>
                <a:solidFill>
                  <a:schemeClr val="tx1"/>
                </a:solidFill>
                <a:effectLst/>
                <a:latin typeface="Arial Unicode MS"/>
              </a:rPr>
              <a:t>und </a:t>
            </a:r>
            <a:r>
              <a:rPr kumimoji="0" lang="de-DE" altLang="de-DE" sz="1000" b="0" i="0" u="none" strike="noStrike" cap="none" normalizeH="0" baseline="0" dirty="0" err="1">
                <a:ln>
                  <a:noFill/>
                </a:ln>
                <a:solidFill>
                  <a:schemeClr val="tx1"/>
                </a:solidFill>
                <a:effectLst/>
                <a:latin typeface="Arial Unicode MS"/>
              </a:rPr>
              <a:t>-maßnahmen</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System / Institutionelle Akkreditierung</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System / Institutionelle Akkreditierung</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Der </a:t>
            </a:r>
            <a:r>
              <a:rPr lang="de-DE" altLang="de-DE" dirty="0" err="1">
                <a:solidFill>
                  <a:schemeClr val="tx1"/>
                </a:solidFill>
                <a:latin typeface="Arial Unicode MS"/>
              </a:rPr>
              <a:t>Gegenstand von </a:t>
            </a:r>
            <a:r>
              <a:rPr lang="en-US" altLang="de-DE" dirty="0">
                <a:solidFill>
                  <a:schemeClr val="tx1"/>
                </a:solidFill>
                <a:latin typeface="Arial Unicode MS"/>
              </a:rPr>
              <a:t>Produkt, Material,</a:t>
            </a:r>
            <a:br>
              <a:rPr lang="en-US" altLang="de-DE" dirty="0">
                <a:solidFill>
                  <a:schemeClr val="tx1"/>
                </a:solidFill>
                <a:latin typeface="Arial Unicode MS"/>
              </a:rPr>
            </a:br>
            <a:r>
              <a:rPr lang="en-US" altLang="de-DE" dirty="0">
                <a:solidFill>
                  <a:schemeClr val="tx1"/>
                </a:solidFill>
                <a:latin typeface="Arial Unicode MS"/>
              </a:rPr>
              <a:t>OER und Kursakkreditierung</a:t>
            </a:r>
          </a:p>
          <a:p>
            <a:pPr algn="ctr"/>
            <a:r>
              <a:rPr lang="de-DE" altLang="de-DE" dirty="0" err="1">
                <a:solidFill>
                  <a:schemeClr val="tx1"/>
                </a:solidFill>
                <a:latin typeface="Arial Unicode MS"/>
              </a:rPr>
              <a:t>sind spezifische Ressourcen für die Erwachsenenbildung</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Die Kriterien </a:t>
            </a:r>
            <a:r>
              <a:rPr lang="de-DE" altLang="de-DE" dirty="0">
                <a:solidFill>
                  <a:schemeClr val="tx1"/>
                </a:solidFill>
                <a:latin typeface="Arial Unicode MS"/>
              </a:rPr>
              <a:t>müssen </a:t>
            </a:r>
            <a:r>
              <a:rPr lang="de-DE" altLang="de-DE" dirty="0" err="1">
                <a:solidFill>
                  <a:schemeClr val="tx1"/>
                </a:solidFill>
                <a:latin typeface="Arial Unicode MS"/>
              </a:rPr>
              <a:t>von den Ressourcen systematisch erfüllt werden</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Zu diesem Zweck müssen die Ressourcen </a:t>
            </a:r>
            <a:r>
              <a:rPr lang="de-DE" altLang="de-DE" dirty="0">
                <a:solidFill>
                  <a:schemeClr val="tx1"/>
                </a:solidFill>
                <a:latin typeface="Arial Unicode MS"/>
              </a:rPr>
              <a:t>eines </a:t>
            </a:r>
            <a:r>
              <a:rPr lang="de-DE" altLang="de-DE" dirty="0" err="1">
                <a:solidFill>
                  <a:schemeClr val="tx1"/>
                </a:solidFill>
                <a:latin typeface="Arial Unicode MS"/>
              </a:rPr>
              <a:t>Projekts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a:solidFill>
                  <a:schemeClr val="tx1"/>
                </a:solidFill>
                <a:latin typeface="Arial Unicode MS"/>
              </a:rPr>
              <a:t>eines </a:t>
            </a:r>
            <a:r>
              <a:rPr lang="de-DE" altLang="de-DE" dirty="0" err="1">
                <a:solidFill>
                  <a:schemeClr val="tx1"/>
                </a:solidFill>
                <a:latin typeface="Arial Unicode MS"/>
              </a:rPr>
              <a:t>Erwachsenenbildungsanbieters </a:t>
            </a:r>
            <a:r>
              <a:rPr lang="de-DE" altLang="de-DE" dirty="0">
                <a:solidFill>
                  <a:schemeClr val="tx1"/>
                </a:solidFill>
                <a:latin typeface="Arial Unicode MS"/>
              </a:rPr>
              <a:t>usw. </a:t>
            </a:r>
            <a:r>
              <a:rPr lang="de-DE" altLang="de-DE" dirty="0" err="1">
                <a:solidFill>
                  <a:schemeClr val="tx1"/>
                </a:solidFill>
                <a:latin typeface="Arial Unicode MS"/>
              </a:rPr>
              <a:t>die</a:t>
            </a:r>
            <a:br>
              <a:rPr lang="de-DE" altLang="de-DE" dirty="0">
                <a:solidFill>
                  <a:schemeClr val="tx1"/>
                </a:solidFill>
                <a:latin typeface="Arial Unicode MS"/>
              </a:rPr>
            </a:br>
            <a:r>
              <a:rPr lang="de-DE" altLang="de-DE" dirty="0" err="1">
                <a:solidFill>
                  <a:schemeClr val="tx1"/>
                </a:solidFill>
                <a:latin typeface="Arial Unicode MS"/>
              </a:rPr>
              <a:t>die Erfüllung der Qualitätskriterien sicherstellen</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Evaluationen der Bildungsangebote </a:t>
            </a:r>
            <a:r>
              <a:rPr kumimoji="0" lang="de-DE" altLang="de-DE" sz="1000" b="0" i="0" u="none" strike="noStrike" cap="none" normalizeH="0" baseline="0" dirty="0">
                <a:ln>
                  <a:noFill/>
                </a:ln>
                <a:solidFill>
                  <a:schemeClr val="tx1"/>
                </a:solidFill>
                <a:effectLst/>
                <a:latin typeface="Arial Unicode MS"/>
              </a:rPr>
              <a:t>und </a:t>
            </a:r>
            <a:r>
              <a:rPr kumimoji="0" lang="de-DE" altLang="de-DE" sz="1000" b="0" i="0" u="none" strike="noStrike" cap="none" normalizeH="0" baseline="0" dirty="0" err="1">
                <a:ln>
                  <a:noFill/>
                </a:ln>
                <a:solidFill>
                  <a:schemeClr val="tx1"/>
                </a:solidFill>
                <a:effectLst/>
                <a:latin typeface="Arial Unicode MS"/>
              </a:rPr>
              <a:t>-maßnahmen</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Produkt</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und Kursakkreditierung</a:t>
            </a:r>
            <a:endParaRPr lang="de-DE" b="1" dirty="0">
              <a:solidFill>
                <a:schemeClr val="bg1"/>
              </a:solidFill>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a:t>Das </a:t>
            </a:r>
            <a:r>
              <a:rPr lang="de-DE" dirty="0" err="1"/>
              <a:t>EU-CERT-Akkreditierungsverfahren</a:t>
            </a:r>
            <a:endParaRPr lang="de-DE" dirty="0"/>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1654784984"/>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dgm="http://schemas.openxmlformats.org/drawingml/2006/diagram" xmlns:a16="http://schemas.microsoft.com/office/drawing/2014/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Vorschläge für Kriterien für die</a:t>
            </a:r>
            <a:br>
              <a:rPr lang="de-DE" dirty="0"/>
            </a:br>
            <a:r>
              <a:rPr lang="de-DE" dirty="0"/>
              <a:t>System / Institutionelle Akkreditierung</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Beschreibung </a:t>
            </a:r>
            <a:r>
              <a:rPr lang="de-DE" altLang="de-DE" dirty="0" err="1">
                <a:solidFill>
                  <a:schemeClr val="tx1"/>
                </a:solidFill>
                <a:latin typeface="Arial Unicode MS"/>
              </a:rPr>
              <a:t>der Einrichtung </a:t>
            </a:r>
            <a:r>
              <a:rPr lang="de-DE" altLang="de-DE" dirty="0">
                <a:solidFill>
                  <a:schemeClr val="tx1"/>
                </a:solidFill>
                <a:latin typeface="Arial Unicode MS"/>
              </a:rPr>
              <a:t>/ des </a:t>
            </a:r>
            <a:r>
              <a:rPr lang="de-DE" altLang="de-DE" dirty="0" err="1">
                <a:solidFill>
                  <a:schemeClr val="tx1"/>
                </a:solidFill>
                <a:latin typeface="Arial Unicode MS"/>
              </a:rPr>
              <a:t>Anbieters von Erwachsenenbildung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Leitbild</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Servicebereiche</a:t>
            </a:r>
          </a:p>
          <a:p>
            <a:pPr marL="285750" indent="-285750">
              <a:buFont typeface="Arial" panose="020B0604020202020204" pitchFamily="34" charset="0"/>
              <a:buChar char="•"/>
            </a:pPr>
            <a:r>
              <a:rPr lang="de-DE" altLang="de-DE" dirty="0">
                <a:solidFill>
                  <a:schemeClr val="tx1"/>
                </a:solidFill>
                <a:latin typeface="Arial Unicode MS"/>
              </a:rPr>
              <a:t>Beschreibung </a:t>
            </a:r>
            <a:r>
              <a:rPr lang="de-DE" altLang="de-DE" dirty="0" err="1">
                <a:solidFill>
                  <a:schemeClr val="tx1"/>
                </a:solidFill>
                <a:latin typeface="Arial Unicode MS"/>
              </a:rPr>
              <a:t>des Qualitätsmanagementsystems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Ausbildung und </a:t>
            </a:r>
            <a:r>
              <a:rPr lang="de-DE" altLang="de-DE" dirty="0" err="1">
                <a:solidFill>
                  <a:schemeClr val="tx1"/>
                </a:solidFill>
                <a:latin typeface="Arial Unicode MS"/>
              </a:rPr>
              <a:t>Qualifikationen der Mitarbeiter</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Kommunikation mit den Interessengruppen</a:t>
            </a:r>
            <a:endParaRPr lang="de-DE" altLang="de-DE" dirty="0">
              <a:solidFill>
                <a:schemeClr val="tx1"/>
              </a:solidFill>
              <a:latin typeface="Arial Unicode MS"/>
            </a:endParaRPr>
          </a:p>
          <a:p>
            <a:pPr algn="ct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Formale </a:t>
            </a:r>
            <a:r>
              <a:rPr lang="de-DE" altLang="de-DE" b="1" dirty="0" err="1">
                <a:solidFill>
                  <a:schemeClr val="bg1"/>
                </a:solidFill>
                <a:latin typeface="Arial Unicode MS"/>
              </a:rPr>
              <a:t>Kriterien</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Vorschläge für Kriterien für die</a:t>
            </a:r>
            <a:br>
              <a:rPr lang="de-DE" dirty="0"/>
            </a:br>
            <a:r>
              <a:rPr lang="de-DE" dirty="0"/>
              <a:t>System / Institutionelle Akkreditierung</a:t>
            </a:r>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Entscheidungsfindungsprozesse</a:t>
            </a:r>
            <a:r>
              <a:rPr lang="de-DE" altLang="de-DE" dirty="0">
                <a:solidFill>
                  <a:schemeClr val="tx1"/>
                </a:solidFill>
                <a:latin typeface="Arial Unicode MS"/>
              </a:rPr>
              <a:t>, </a:t>
            </a:r>
            <a:r>
              <a:rPr lang="de-DE" altLang="de-DE" dirty="0" err="1">
                <a:solidFill>
                  <a:schemeClr val="tx1"/>
                </a:solidFill>
                <a:latin typeface="Arial Unicode MS"/>
              </a:rPr>
              <a:t>Zuständigkeiten </a:t>
            </a:r>
            <a:r>
              <a:rPr lang="de-DE" altLang="de-DE" dirty="0">
                <a:solidFill>
                  <a:schemeClr val="tx1"/>
                </a:solidFill>
                <a:latin typeface="Arial Unicode MS"/>
              </a:rPr>
              <a:t>und </a:t>
            </a:r>
            <a:r>
              <a:rPr lang="de-DE" altLang="de-DE" dirty="0" err="1">
                <a:solidFill>
                  <a:schemeClr val="tx1"/>
                </a:solidFill>
                <a:latin typeface="Arial Unicode MS"/>
              </a:rPr>
              <a:t>Verantwortlichkeiten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Unabhängigkeit </a:t>
            </a:r>
            <a:r>
              <a:rPr lang="de-DE" altLang="de-DE" dirty="0" err="1">
                <a:solidFill>
                  <a:schemeClr val="tx1"/>
                </a:solidFill>
                <a:latin typeface="Arial Unicode MS"/>
              </a:rPr>
              <a:t>der </a:t>
            </a:r>
            <a:r>
              <a:rPr lang="de-DE" altLang="de-DE" dirty="0">
                <a:solidFill>
                  <a:schemeClr val="tx1"/>
                </a:solidFill>
                <a:latin typeface="Arial Unicode MS"/>
              </a:rPr>
              <a:t>Qualitätsbewertungen </a:t>
            </a:r>
          </a:p>
          <a:p>
            <a:pPr marL="285750" indent="-285750">
              <a:buFont typeface="Arial" panose="020B0604020202020204" pitchFamily="34" charset="0"/>
              <a:buChar char="•"/>
            </a:pPr>
            <a:r>
              <a:rPr lang="de-DE" altLang="de-DE" dirty="0" err="1">
                <a:solidFill>
                  <a:schemeClr val="tx1"/>
                </a:solidFill>
                <a:latin typeface="Arial Unicode MS"/>
              </a:rPr>
              <a:t>Zuweisung von Ressourcen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Sicherstellung </a:t>
            </a:r>
            <a:r>
              <a:rPr lang="de-DE" altLang="de-DE" dirty="0">
                <a:solidFill>
                  <a:schemeClr val="tx1"/>
                </a:solidFill>
                <a:latin typeface="Arial Unicode MS"/>
              </a:rPr>
              <a:t>und </a:t>
            </a:r>
            <a:r>
              <a:rPr lang="de-DE" altLang="de-DE" dirty="0" err="1">
                <a:solidFill>
                  <a:schemeClr val="tx1"/>
                </a:solidFill>
                <a:latin typeface="Arial Unicode MS"/>
              </a:rPr>
              <a:t>kontinuierliche Weiterentwicklung von Funktionalität </a:t>
            </a:r>
            <a:r>
              <a:rPr lang="de-DE" altLang="de-DE" dirty="0">
                <a:solidFill>
                  <a:schemeClr val="tx1"/>
                </a:solidFill>
                <a:latin typeface="Arial Unicode MS"/>
              </a:rPr>
              <a:t>und </a:t>
            </a:r>
            <a:r>
              <a:rPr lang="de-DE" altLang="de-DE" dirty="0" err="1">
                <a:solidFill>
                  <a:schemeClr val="tx1"/>
                </a:solidFill>
                <a:latin typeface="Arial Unicode MS"/>
              </a:rPr>
              <a:t>Effektivität </a:t>
            </a:r>
            <a:r>
              <a:rPr lang="de-DE" altLang="de-DE" dirty="0">
                <a:solidFill>
                  <a:schemeClr val="tx1"/>
                </a:solidFill>
                <a:latin typeface="Arial Unicode MS"/>
              </a:rPr>
              <a:t>in </a:t>
            </a:r>
            <a:r>
              <a:rPr lang="de-DE" altLang="de-DE" dirty="0" err="1">
                <a:solidFill>
                  <a:schemeClr val="tx1"/>
                </a:solidFill>
                <a:latin typeface="Arial Unicode MS"/>
              </a:rPr>
              <a:t>Bezug auf </a:t>
            </a:r>
            <a:r>
              <a:rPr lang="de-DE" altLang="de-DE" dirty="0">
                <a:solidFill>
                  <a:schemeClr val="tx1"/>
                </a:solidFill>
                <a:latin typeface="Arial Unicode MS"/>
              </a:rPr>
              <a:t>die Qualität der </a:t>
            </a:r>
            <a:r>
              <a:rPr lang="de-DE" altLang="de-DE" dirty="0" err="1">
                <a:solidFill>
                  <a:schemeClr val="tx1"/>
                </a:solidFill>
                <a:latin typeface="Arial Unicode MS"/>
              </a:rPr>
              <a:t>Erwachsenenbildung </a:t>
            </a:r>
          </a:p>
          <a:p>
            <a:pPr marL="285750" indent="-285750">
              <a:buFont typeface="Arial" panose="020B0604020202020204" pitchFamily="34" charset="0"/>
              <a:buChar char="•"/>
            </a:pPr>
            <a:r>
              <a:rPr lang="de-DE" altLang="de-DE" dirty="0">
                <a:solidFill>
                  <a:schemeClr val="tx1"/>
                </a:solidFill>
                <a:latin typeface="Arial Unicode MS"/>
              </a:rPr>
              <a:t>Auswirkungen</a:t>
            </a:r>
          </a:p>
          <a:p>
            <a:pPr marL="285750" indent="-285750">
              <a:buFont typeface="Arial" panose="020B0604020202020204" pitchFamily="34" charset="0"/>
              <a:buChar char="•"/>
            </a:pPr>
            <a:r>
              <a:rPr lang="de-DE" altLang="de-DE" dirty="0" err="1">
                <a:solidFill>
                  <a:schemeClr val="tx1"/>
                </a:solidFill>
                <a:latin typeface="Arial Unicode MS"/>
              </a:rPr>
              <a:t>Arten der verwendeten Dokumentation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Kooperationen</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Fachlich-inhaltliche Kriterien</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Vorschläge für Kriterien für die</a:t>
            </a:r>
            <a:br>
              <a:rPr lang="de-DE" dirty="0"/>
            </a:br>
            <a:r>
              <a:rPr lang="en-US" dirty="0"/>
              <a:t>Produkt-, Material-, OER- und Kursakkreditierung</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5807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Einrichtung</a:t>
            </a:r>
          </a:p>
          <a:p>
            <a:pPr marL="285750" indent="-285750">
              <a:buFont typeface="Arial" panose="020B0604020202020204" pitchFamily="34" charset="0"/>
              <a:buChar char="•"/>
            </a:pPr>
            <a:r>
              <a:rPr lang="de-DE" altLang="de-DE" dirty="0">
                <a:solidFill>
                  <a:schemeClr val="tx1"/>
                </a:solidFill>
                <a:latin typeface="Arial Unicode MS"/>
              </a:rPr>
              <a:t>Art </a:t>
            </a:r>
            <a:r>
              <a:rPr lang="de-DE" altLang="de-DE" dirty="0" err="1">
                <a:solidFill>
                  <a:schemeClr val="tx1"/>
                </a:solidFill>
                <a:latin typeface="Arial Unicode MS"/>
              </a:rPr>
              <a:t>von </a:t>
            </a:r>
            <a:r>
              <a:rPr lang="en-US" altLang="de-DE" dirty="0">
                <a:solidFill>
                  <a:schemeClr val="tx1"/>
                </a:solidFill>
                <a:latin typeface="Arial Unicode MS"/>
              </a:rPr>
              <a:t>Produkt, Material, OER und Kurs</a:t>
            </a:r>
          </a:p>
          <a:p>
            <a:pPr marL="285750" indent="-285750">
              <a:buFont typeface="Arial" panose="020B0604020202020204" pitchFamily="34" charset="0"/>
              <a:buChar char="•"/>
            </a:pPr>
            <a:r>
              <a:rPr lang="en-US" altLang="de-DE" dirty="0">
                <a:solidFill>
                  <a:schemeClr val="tx1"/>
                </a:solidFill>
                <a:latin typeface="Arial Unicode MS"/>
              </a:rPr>
              <a:t>Zielgruppe</a:t>
            </a:r>
          </a:p>
          <a:p>
            <a:pPr marL="285750" indent="-285750">
              <a:buFont typeface="Arial" panose="020B0604020202020204" pitchFamily="34" charset="0"/>
              <a:buChar char="•"/>
            </a:pPr>
            <a:r>
              <a:rPr lang="en-US" altLang="de-DE" dirty="0">
                <a:solidFill>
                  <a:schemeClr val="tx1"/>
                </a:solidFill>
                <a:latin typeface="Arial Unicode MS"/>
              </a:rPr>
              <a:t>Transparenz</a:t>
            </a:r>
          </a:p>
          <a:p>
            <a:pPr marL="285750" indent="-285750">
              <a:buFont typeface="Arial" panose="020B0604020202020204" pitchFamily="34" charset="0"/>
              <a:buChar char="•"/>
            </a:pPr>
            <a:r>
              <a:rPr lang="en-US" altLang="de-DE" dirty="0">
                <a:solidFill>
                  <a:schemeClr val="tx1"/>
                </a:solidFill>
                <a:latin typeface="Arial Unicode MS"/>
              </a:rPr>
              <a:t>Rechtzeitigkeit</a:t>
            </a:r>
          </a:p>
          <a:p>
            <a:pPr marL="285750" indent="-285750">
              <a:buFont typeface="Arial" panose="020B0604020202020204" pitchFamily="34" charset="0"/>
              <a:buChar char="•"/>
            </a:pPr>
            <a:r>
              <a:rPr lang="de-DE" altLang="de-DE" dirty="0" err="1">
                <a:solidFill>
                  <a:schemeClr val="tx1"/>
                </a:solidFill>
                <a:latin typeface="Arial Unicode MS"/>
              </a:rPr>
              <a:t>Interdisziplinäre Lernmöglichkeiten</a:t>
            </a:r>
            <a:endParaRPr lang="en-US" altLang="de-DE" dirty="0">
              <a:solidFill>
                <a:schemeClr val="tx1"/>
              </a:solidFill>
              <a:latin typeface="Arial Unicode MS"/>
            </a:endParaRPr>
          </a:p>
          <a:p>
            <a:pPr marL="285750" indent="-285750">
              <a:buFont typeface="Arial" panose="020B0604020202020204" pitchFamily="34" charset="0"/>
              <a:buChar char="•"/>
            </a:pPr>
            <a:r>
              <a:rPr lang="en-US" altLang="de-DE" dirty="0">
                <a:solidFill>
                  <a:schemeClr val="tx1"/>
                </a:solidFill>
                <a:latin typeface="Arial Unicode MS"/>
              </a:rPr>
              <a:t>Offenheit</a:t>
            </a:r>
          </a:p>
          <a:p>
            <a:pPr marL="285750" indent="-285750">
              <a:buFont typeface="Arial" panose="020B0604020202020204" pitchFamily="34" charset="0"/>
              <a:buChar char="•"/>
            </a:pPr>
            <a:r>
              <a:rPr lang="en-US" altLang="de-DE" dirty="0">
                <a:solidFill>
                  <a:schemeClr val="tx1"/>
                </a:solidFill>
                <a:latin typeface="Arial Unicode MS"/>
              </a:rPr>
              <a:t>Ziele und </a:t>
            </a:r>
            <a:r>
              <a:rPr lang="de-DE" altLang="de-DE" dirty="0" err="1">
                <a:solidFill>
                  <a:schemeClr val="tx1"/>
                </a:solidFill>
                <a:latin typeface="Arial Unicode MS"/>
              </a:rPr>
              <a:t>Klarheit der Zielsetzung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Benutzerfreundlichkeit</a:t>
            </a:r>
          </a:p>
          <a:p>
            <a:pPr marL="285750" indent="-285750">
              <a:buFont typeface="Arial" panose="020B0604020202020204" pitchFamily="34" charset="0"/>
              <a:buChar char="•"/>
            </a:pPr>
            <a:r>
              <a:rPr lang="de-DE" altLang="de-DE" dirty="0" err="1">
                <a:solidFill>
                  <a:schemeClr val="tx1"/>
                </a:solidFill>
                <a:latin typeface="Arial Unicode MS"/>
              </a:rPr>
              <a:t>Kosten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Internationale/nationale/regionale/lokale Verankerung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Lernergebnisse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Gleichstellung der Geschlechter </a:t>
            </a:r>
          </a:p>
          <a:p>
            <a:pPr marL="285750" indent="-285750">
              <a:buFont typeface="Arial" panose="020B0604020202020204" pitchFamily="34" charset="0"/>
              <a:buChar char="•"/>
            </a:pPr>
            <a:r>
              <a:rPr lang="de-DE" altLang="de-DE" dirty="0">
                <a:solidFill>
                  <a:schemeClr val="tx1"/>
                </a:solidFill>
                <a:latin typeface="Arial Unicode MS"/>
              </a:rPr>
              <a:t>Ausbildung und </a:t>
            </a:r>
            <a:r>
              <a:rPr lang="de-DE" altLang="de-DE" dirty="0" err="1">
                <a:solidFill>
                  <a:schemeClr val="tx1"/>
                </a:solidFill>
                <a:latin typeface="Arial Unicode MS"/>
              </a:rPr>
              <a:t>Qualifikationen der Mitarbeiter</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Kommunikation mit den Interessengruppen</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Formale </a:t>
            </a:r>
            <a:r>
              <a:rPr lang="de-DE" altLang="de-DE" b="1" dirty="0" err="1">
                <a:solidFill>
                  <a:schemeClr val="bg1"/>
                </a:solidFill>
                <a:latin typeface="Arial Unicode MS"/>
              </a:rPr>
              <a:t>Kriterien</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Vorschläge für Kriterien für die</a:t>
            </a:r>
            <a:br>
              <a:rPr lang="de-DE" dirty="0"/>
            </a:br>
            <a:r>
              <a:rPr lang="en-US" dirty="0"/>
              <a:t>Produkt-, Material-, OER- und Kursakkreditierung</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110345"/>
            <a:ext cx="7258285" cy="50839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Lebensorientierung</a:t>
            </a:r>
          </a:p>
          <a:p>
            <a:pPr marL="285750" indent="-285750">
              <a:buFont typeface="Arial" panose="020B0604020202020204" pitchFamily="34" charset="0"/>
              <a:buChar char="•"/>
            </a:pPr>
            <a:r>
              <a:rPr lang="de-DE" altLang="de-DE" dirty="0" err="1">
                <a:solidFill>
                  <a:schemeClr val="tx1"/>
                </a:solidFill>
                <a:latin typeface="Arial Unicode MS"/>
              </a:rPr>
              <a:t>Handlungsorientierung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Förderung einer persönlichen </a:t>
            </a:r>
            <a:r>
              <a:rPr lang="de-DE" altLang="de-DE" dirty="0" err="1">
                <a:solidFill>
                  <a:schemeClr val="tx1"/>
                </a:solidFill>
                <a:latin typeface="Arial Unicode MS"/>
              </a:rPr>
              <a:t>Einstellung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Förderung </a:t>
            </a:r>
            <a:r>
              <a:rPr lang="de-DE" altLang="de-DE" dirty="0" err="1">
                <a:solidFill>
                  <a:schemeClr val="tx1"/>
                </a:solidFill>
                <a:latin typeface="Arial Unicode MS"/>
              </a:rPr>
              <a:t>des vernetzten Denkens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Förderung </a:t>
            </a:r>
            <a:r>
              <a:rPr lang="de-DE" altLang="de-DE" dirty="0" err="1">
                <a:solidFill>
                  <a:schemeClr val="tx1"/>
                </a:solidFill>
                <a:latin typeface="Arial Unicode MS"/>
              </a:rPr>
              <a:t>von Werten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Sicherung der </a:t>
            </a:r>
            <a:r>
              <a:rPr lang="de-DE" altLang="de-DE" dirty="0">
                <a:solidFill>
                  <a:schemeClr val="tx1"/>
                </a:solidFill>
                <a:latin typeface="Arial Unicode MS"/>
              </a:rPr>
              <a:t>Qualität</a:t>
            </a:r>
          </a:p>
          <a:p>
            <a:pPr marL="285750" indent="-285750">
              <a:buFont typeface="Arial" panose="020B0604020202020204" pitchFamily="34" charset="0"/>
              <a:buChar char="•"/>
            </a:pPr>
            <a:r>
              <a:rPr lang="de-DE" altLang="de-DE" dirty="0">
                <a:solidFill>
                  <a:schemeClr val="tx1"/>
                </a:solidFill>
                <a:latin typeface="Arial Unicode MS"/>
              </a:rPr>
              <a:t>Lehrgang:</a:t>
            </a:r>
            <a:br>
              <a:rPr lang="de-DE" altLang="de-DE" dirty="0">
                <a:solidFill>
                  <a:schemeClr val="tx1"/>
                </a:solidFill>
                <a:latin typeface="Arial Unicode MS"/>
              </a:rPr>
            </a:br>
            <a:r>
              <a:rPr lang="de-DE" altLang="de-DE" dirty="0">
                <a:solidFill>
                  <a:schemeClr val="tx1"/>
                </a:solidFill>
                <a:latin typeface="Arial Unicode MS"/>
              </a:rPr>
              <a:t>Lehrplan, </a:t>
            </a:r>
            <a:r>
              <a:rPr lang="en-US" altLang="de-DE" dirty="0">
                <a:solidFill>
                  <a:schemeClr val="tx1"/>
                </a:solidFill>
                <a:latin typeface="Arial Unicode MS"/>
              </a:rPr>
              <a:t>Ziel, Zielgruppe, </a:t>
            </a:r>
            <a:r>
              <a:rPr lang="de-DE" altLang="de-DE" dirty="0" err="1">
                <a:solidFill>
                  <a:schemeClr val="tx1"/>
                </a:solidFill>
                <a:latin typeface="Arial Unicode MS"/>
              </a:rPr>
              <a:t>Profil/Konzept</a:t>
            </a:r>
            <a:r>
              <a:rPr lang="de-DE" altLang="de-DE" dirty="0">
                <a:solidFill>
                  <a:schemeClr val="tx1"/>
                </a:solidFill>
                <a:latin typeface="Arial Unicode MS"/>
              </a:rPr>
              <a:t>, Thema, </a:t>
            </a:r>
            <a:r>
              <a:rPr lang="de-DE" altLang="de-DE" dirty="0" err="1">
                <a:solidFill>
                  <a:schemeClr val="tx1"/>
                </a:solidFill>
                <a:latin typeface="Arial Unicode MS"/>
              </a:rPr>
              <a:t>Kapazität</a:t>
            </a:r>
            <a:r>
              <a:rPr lang="de-DE" altLang="de-DE" dirty="0">
                <a:solidFill>
                  <a:schemeClr val="tx1"/>
                </a:solidFill>
                <a:latin typeface="Arial Unicode MS"/>
              </a:rPr>
              <a:t>, </a:t>
            </a:r>
            <a:r>
              <a:rPr lang="de-DE" altLang="de-DE" dirty="0" err="1">
                <a:solidFill>
                  <a:schemeClr val="tx1"/>
                </a:solidFill>
                <a:latin typeface="Arial Unicode MS"/>
              </a:rPr>
              <a:t>Häufigkeit</a:t>
            </a:r>
            <a:r>
              <a:rPr lang="de-DE" altLang="de-DE" dirty="0">
                <a:solidFill>
                  <a:schemeClr val="tx1"/>
                </a:solidFill>
                <a:latin typeface="Arial Unicode MS"/>
              </a:rPr>
              <a:t>, Dauer, </a:t>
            </a:r>
            <a:r>
              <a:rPr lang="de-DE" altLang="de-DE" dirty="0" err="1">
                <a:solidFill>
                  <a:schemeClr val="tx1"/>
                </a:solidFill>
                <a:latin typeface="Arial Unicode MS"/>
              </a:rPr>
              <a:t>Zertifizierung</a:t>
            </a:r>
            <a:r>
              <a:rPr lang="de-DE" altLang="de-DE" dirty="0">
                <a:solidFill>
                  <a:schemeClr val="tx1"/>
                </a:solidFill>
                <a:latin typeface="Arial Unicode MS"/>
              </a:rPr>
              <a:t>, </a:t>
            </a:r>
            <a:r>
              <a:rPr lang="de-DE" altLang="de-DE" dirty="0" err="1">
                <a:solidFill>
                  <a:schemeClr val="tx1"/>
                </a:solidFill>
                <a:latin typeface="Arial Unicode MS"/>
              </a:rPr>
              <a:t>Abschlussbezeichnung</a:t>
            </a:r>
            <a:r>
              <a:rPr lang="de-DE" altLang="de-DE" dirty="0">
                <a:solidFill>
                  <a:schemeClr val="tx1"/>
                </a:solidFill>
                <a:latin typeface="Arial Unicode MS"/>
              </a:rPr>
              <a:t>, </a:t>
            </a:r>
            <a:r>
              <a:rPr lang="de-DE" altLang="de-DE" dirty="0" err="1">
                <a:solidFill>
                  <a:schemeClr val="tx1"/>
                </a:solidFill>
                <a:latin typeface="Arial Unicode MS"/>
              </a:rPr>
              <a:t>Zulassungsvoraussetzungen </a:t>
            </a:r>
            <a:r>
              <a:rPr lang="de-DE" altLang="de-DE" dirty="0">
                <a:solidFill>
                  <a:schemeClr val="tx1"/>
                </a:solidFill>
                <a:latin typeface="Arial Unicode MS"/>
              </a:rPr>
              <a:t>und </a:t>
            </a:r>
            <a:r>
              <a:rPr lang="de-DE" altLang="de-DE" dirty="0" err="1">
                <a:solidFill>
                  <a:schemeClr val="tx1"/>
                </a:solidFill>
                <a:latin typeface="Arial Unicode MS"/>
              </a:rPr>
              <a:t>Übergänge zwischen Kursen</a:t>
            </a:r>
            <a:r>
              <a:rPr lang="de-DE" altLang="de-DE" dirty="0">
                <a:solidFill>
                  <a:schemeClr val="tx1"/>
                </a:solidFill>
                <a:latin typeface="Arial Unicode MS"/>
              </a:rPr>
              <a:t>, </a:t>
            </a:r>
            <a:r>
              <a:rPr lang="de-DE" altLang="de-DE" dirty="0" err="1">
                <a:solidFill>
                  <a:schemeClr val="tx1"/>
                </a:solidFill>
                <a:latin typeface="Arial Unicode MS"/>
              </a:rPr>
              <a:t>Modularisierung</a:t>
            </a:r>
            <a:r>
              <a:rPr lang="de-DE" altLang="de-DE" dirty="0">
                <a:solidFill>
                  <a:schemeClr val="tx1"/>
                </a:solidFill>
                <a:latin typeface="Arial Unicode MS"/>
              </a:rPr>
              <a:t>, Bewertung, </a:t>
            </a:r>
            <a:r>
              <a:rPr lang="de-DE" altLang="de-DE" dirty="0" err="1">
                <a:solidFill>
                  <a:schemeClr val="tx1"/>
                </a:solidFill>
                <a:latin typeface="Arial Unicode MS"/>
              </a:rPr>
              <a:t>didaktisches Setting</a:t>
            </a:r>
            <a:r>
              <a:rPr lang="de-DE" altLang="de-DE" dirty="0">
                <a:solidFill>
                  <a:schemeClr val="tx1"/>
                </a:solidFill>
                <a:latin typeface="Arial Unicode MS"/>
              </a:rPr>
              <a:t>, </a:t>
            </a:r>
            <a:r>
              <a:rPr lang="de-DE" altLang="de-DE" dirty="0" err="1">
                <a:solidFill>
                  <a:schemeClr val="tx1"/>
                </a:solidFill>
                <a:latin typeface="Arial Unicode MS"/>
              </a:rPr>
              <a:t>Personalressourcen</a:t>
            </a:r>
            <a:br>
              <a:rPr lang="de-DE" altLang="de-DE" dirty="0">
                <a:solidFill>
                  <a:schemeClr val="tx1"/>
                </a:solidFill>
                <a:latin typeface="Arial Unicode MS"/>
              </a:rPr>
            </a:br>
            <a:r>
              <a:rPr lang="de-DE" altLang="de-DE" dirty="0" err="1">
                <a:solidFill>
                  <a:schemeClr val="tx1"/>
                </a:solidFill>
                <a:latin typeface="Arial Unicode MS"/>
              </a:rPr>
              <a:t>Angesprochene Kompetenzen/Fähigkeiten</a:t>
            </a:r>
            <a:r>
              <a:rPr lang="de-DE" altLang="de-DE" dirty="0">
                <a:solidFill>
                  <a:schemeClr val="tx1"/>
                </a:solidFill>
                <a:latin typeface="Arial Unicode MS"/>
              </a:rPr>
              <a:t>, Digitale Unterstützung</a:t>
            </a:r>
          </a:p>
          <a:p>
            <a:pPr marL="285750" indent="-285750">
              <a:buFont typeface="Arial" panose="020B0604020202020204" pitchFamily="34" charset="0"/>
              <a:buChar char="•"/>
            </a:pPr>
            <a:r>
              <a:rPr lang="en-US" altLang="de-DE" dirty="0">
                <a:solidFill>
                  <a:schemeClr val="tx1"/>
                </a:solidFill>
                <a:latin typeface="Arial Unicode MS"/>
              </a:rPr>
              <a:t>Produkt, Material, OER:</a:t>
            </a:r>
            <a:br>
              <a:rPr lang="en-US" altLang="de-DE" dirty="0">
                <a:solidFill>
                  <a:schemeClr val="tx1"/>
                </a:solidFill>
                <a:latin typeface="Arial Unicode MS"/>
              </a:rPr>
            </a:br>
            <a:r>
              <a:rPr lang="en-US" altLang="de-DE" dirty="0">
                <a:solidFill>
                  <a:schemeClr val="tx1"/>
                </a:solidFill>
                <a:latin typeface="Arial Unicode MS"/>
              </a:rPr>
              <a:t>Ziel, Zielgruppe, Umfang, Thema, </a:t>
            </a:r>
            <a:r>
              <a:rPr lang="de-DE" altLang="de-DE" dirty="0" err="1">
                <a:solidFill>
                  <a:schemeClr val="tx1"/>
                </a:solidFill>
                <a:latin typeface="Arial Unicode MS"/>
              </a:rPr>
              <a:t>angesprochene Kompetenzen/Fähigkeiten</a:t>
            </a:r>
            <a:r>
              <a:rPr lang="de-DE" altLang="de-DE" dirty="0">
                <a:solidFill>
                  <a:schemeClr val="tx1"/>
                </a:solidFill>
                <a:latin typeface="Arial Unicode MS"/>
              </a:rPr>
              <a:t>, </a:t>
            </a:r>
            <a:r>
              <a:rPr lang="de-DE" altLang="de-DE" dirty="0" err="1">
                <a:solidFill>
                  <a:schemeClr val="tx1"/>
                </a:solidFill>
                <a:latin typeface="Arial Unicode MS"/>
              </a:rPr>
              <a:t>didaktisches Setting</a:t>
            </a:r>
            <a:r>
              <a:rPr lang="de-DE" altLang="de-DE" dirty="0">
                <a:solidFill>
                  <a:schemeClr val="tx1"/>
                </a:solidFill>
                <a:latin typeface="Arial Unicode MS"/>
              </a:rPr>
              <a:t>, digitale Unterstützung</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Fachlich-inhaltliche Kriterien</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633</Words>
  <Application>Microsoft Office PowerPoint</Application>
  <PresentationFormat>Breitbild</PresentationFormat>
  <Paragraphs>96</Paragraphs>
  <Slides>10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Arial Unicode MS</vt:lpstr>
      <vt:lpstr>Calibri</vt:lpstr>
      <vt:lpstr>Calibri Light</vt:lpstr>
      <vt:lpstr>Euphemia</vt:lpstr>
      <vt:lpstr>Times New Roman</vt:lpstr>
      <vt:lpstr>Wingdings 3</vt:lpstr>
      <vt:lpstr>Rückblick</vt:lpstr>
      <vt:lpstr>EU-CERT: Europäische Zertifikate und Akkreditierung für europäische Projekte</vt:lpstr>
      <vt:lpstr>Die beiden grundlegenden Konzepte der EU-CERT-Akkreditierung</vt:lpstr>
      <vt:lpstr>System / Institutionelle Akkreditierung</vt:lpstr>
      <vt:lpstr>System / Institutionelle Akkreditierung</vt:lpstr>
      <vt:lpstr>Das EU-CERT-Akkreditierungsverfahren</vt:lpstr>
      <vt:lpstr>Vorschläge für Kriterien für die System / Institutionelle Akkreditierung</vt:lpstr>
      <vt:lpstr>Vorschläge für Kriterien für die System / Institutionelle Akkreditierung</vt:lpstr>
      <vt:lpstr>Vorschläge für Kriterien für die Produkt-, Material-, OER- und Kursakkreditierung</vt:lpstr>
      <vt:lpstr>Vorschläge für Kriterien für die Produkt-, Material-, OER- und Kursakkreditierung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docId:C96792166D3752ABAF8DC20E2C41A955</cp:keywords>
  <cp:lastModifiedBy/>
  <cp:revision>1</cp:revision>
  <dcterms:created xsi:type="dcterms:W3CDTF">2020-11-17T09:39:06Z</dcterms:created>
  <dcterms:modified xsi:type="dcterms:W3CDTF">2024-07-05T06:06:45Z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